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sldIdLst>
    <p:sldId id="257" r:id="rId3"/>
    <p:sldId id="258" r:id="rId4"/>
    <p:sldId id="261" r:id="rId5"/>
    <p:sldId id="260" r:id="rId6"/>
    <p:sldId id="399" r:id="rId7"/>
    <p:sldId id="396" r:id="rId8"/>
    <p:sldId id="267" r:id="rId9"/>
    <p:sldId id="268" r:id="rId10"/>
    <p:sldId id="269" r:id="rId11"/>
    <p:sldId id="271" r:id="rId12"/>
    <p:sldId id="274" r:id="rId13"/>
    <p:sldId id="275" r:id="rId14"/>
    <p:sldId id="280" r:id="rId15"/>
    <p:sldId id="281" r:id="rId16"/>
    <p:sldId id="282" r:id="rId17"/>
    <p:sldId id="283" r:id="rId18"/>
    <p:sldId id="390" r:id="rId19"/>
    <p:sldId id="391" r:id="rId20"/>
    <p:sldId id="295" r:id="rId21"/>
    <p:sldId id="389" r:id="rId22"/>
    <p:sldId id="299" r:id="rId23"/>
    <p:sldId id="303" r:id="rId24"/>
    <p:sldId id="304" r:id="rId25"/>
    <p:sldId id="305" r:id="rId26"/>
    <p:sldId id="308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23" r:id="rId35"/>
    <p:sldId id="397" r:id="rId36"/>
    <p:sldId id="318" r:id="rId37"/>
    <p:sldId id="319" r:id="rId38"/>
    <p:sldId id="320" r:id="rId39"/>
    <p:sldId id="321" r:id="rId40"/>
    <p:sldId id="322" r:id="rId41"/>
    <p:sldId id="324" r:id="rId42"/>
    <p:sldId id="325" r:id="rId43"/>
    <p:sldId id="400" r:id="rId44"/>
    <p:sldId id="327" r:id="rId45"/>
    <p:sldId id="382" r:id="rId46"/>
    <p:sldId id="387" r:id="rId47"/>
    <p:sldId id="331" r:id="rId48"/>
    <p:sldId id="384" r:id="rId49"/>
    <p:sldId id="386" r:id="rId50"/>
    <p:sldId id="385" r:id="rId51"/>
    <p:sldId id="381" r:id="rId52"/>
    <p:sldId id="337" r:id="rId53"/>
    <p:sldId id="394" r:id="rId54"/>
    <p:sldId id="393" r:id="rId55"/>
    <p:sldId id="395" r:id="rId56"/>
    <p:sldId id="339" r:id="rId57"/>
    <p:sldId id="364" r:id="rId58"/>
    <p:sldId id="378" r:id="rId59"/>
    <p:sldId id="379" r:id="rId60"/>
    <p:sldId id="377" r:id="rId6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00FF"/>
    <a:srgbClr val="008000"/>
    <a:srgbClr val="336699"/>
    <a:srgbClr val="666633"/>
    <a:srgbClr val="CCCC00"/>
    <a:srgbClr val="996633"/>
    <a:srgbClr val="00FFFF"/>
    <a:srgbClr val="CC00CC"/>
    <a:srgbClr val="66FF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422" autoAdjust="0"/>
    <p:restoredTop sz="94660"/>
  </p:normalViewPr>
  <p:slideViewPr>
    <p:cSldViewPr>
      <p:cViewPr>
        <p:scale>
          <a:sx n="60" d="100"/>
          <a:sy n="60" d="100"/>
        </p:scale>
        <p:origin x="-71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27485-59BE-4E13-B1AB-DF9176471F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78B19-1E7B-4FC6-95E1-D713118A8AB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8A9CC-B2E6-45A3-928A-2A46CC5DA7D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D35A0-5F96-468B-8A05-EDD0B93849A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13DC2-9EEA-4F27-A285-47C9F9D60FB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5958-8590-477C-AC59-F346D77A2BDE}" type="datetimeFigureOut">
              <a:rPr lang="fr-FR" smtClean="0"/>
              <a:pPr/>
              <a:t>20/11/2021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EFFD-FD3F-4CB8-937A-7182F1EF3C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5958-8590-477C-AC59-F346D77A2BDE}" type="datetimeFigureOut">
              <a:rPr lang="fr-FR" smtClean="0"/>
              <a:pPr/>
              <a:t>20/11/2021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EFFD-FD3F-4CB8-937A-7182F1EF3C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5958-8590-477C-AC59-F346D77A2BDE}" type="datetimeFigureOut">
              <a:rPr lang="fr-FR" smtClean="0"/>
              <a:pPr/>
              <a:t>20/11/2021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EFFD-FD3F-4CB8-937A-7182F1EF3C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5958-8590-477C-AC59-F346D77A2BDE}" type="datetimeFigureOut">
              <a:rPr lang="fr-FR" smtClean="0"/>
              <a:pPr/>
              <a:t>20/11/2021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EFFD-FD3F-4CB8-937A-7182F1EF3C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5958-8590-477C-AC59-F346D77A2BDE}" type="datetimeFigureOut">
              <a:rPr lang="fr-FR" smtClean="0"/>
              <a:pPr/>
              <a:t>20/11/2021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EFFD-FD3F-4CB8-937A-7182F1EF3C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5958-8590-477C-AC59-F346D77A2BDE}" type="datetimeFigureOut">
              <a:rPr lang="fr-FR" smtClean="0"/>
              <a:pPr/>
              <a:t>20/11/2021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EFFD-FD3F-4CB8-937A-7182F1EF3C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27EEF-EA9A-49FA-8BB8-7C4F8E42A2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5958-8590-477C-AC59-F346D77A2BDE}" type="datetimeFigureOut">
              <a:rPr lang="fr-FR" smtClean="0"/>
              <a:pPr/>
              <a:t>20/11/2021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EFFD-FD3F-4CB8-937A-7182F1EF3C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5958-8590-477C-AC59-F346D77A2BDE}" type="datetimeFigureOut">
              <a:rPr lang="fr-FR" smtClean="0"/>
              <a:pPr/>
              <a:t>20/11/2021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EFFD-FD3F-4CB8-937A-7182F1EF3C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5958-8590-477C-AC59-F346D77A2BDE}" type="datetimeFigureOut">
              <a:rPr lang="fr-FR" smtClean="0"/>
              <a:pPr/>
              <a:t>20/11/2021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EFFD-FD3F-4CB8-937A-7182F1EF3C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5958-8590-477C-AC59-F346D77A2BDE}" type="datetimeFigureOut">
              <a:rPr lang="fr-FR" smtClean="0"/>
              <a:pPr/>
              <a:t>20/11/2021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EFFD-FD3F-4CB8-937A-7182F1EF3C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5958-8590-477C-AC59-F346D77A2BDE}" type="datetimeFigureOut">
              <a:rPr lang="fr-FR" smtClean="0"/>
              <a:pPr/>
              <a:t>20/11/2021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EFFD-FD3F-4CB8-937A-7182F1EF3C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A963A-BD4D-40E5-B166-9F5D2B0069B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EB458-3344-4D74-94EE-145FDDCE551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C0BE7-A1D4-4D48-947D-2435E614E24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CB2F1-E663-4A29-8CD6-90FE1A3EF58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6F69A-EA07-4A2E-B0FA-0E50E0F851A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6B135-4BB0-42F8-AC53-1F6670A2ECC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140E6-0C6D-4D42-AA01-D5A223E1EA5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6947818-1F56-430C-8365-8EC4538D18B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75958-8590-477C-AC59-F346D77A2BDE}" type="datetimeFigureOut">
              <a:rPr lang="fr-FR" smtClean="0"/>
              <a:pPr/>
              <a:t>20/11/2021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CEFFD-FD3F-4CB8-937A-7182F1EF3C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7.png"/><Relationship Id="rId4" Type="http://schemas.openxmlformats.org/officeDocument/2006/relationships/image" Target="../media/image22.jpe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jpeg"/><Relationship Id="rId4" Type="http://schemas.openxmlformats.org/officeDocument/2006/relationships/oleObject" Target="../embeddings/Document_Microsoft_Office_Word_97_-_20031.doc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4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6.png"/><Relationship Id="rId5" Type="http://schemas.openxmlformats.org/officeDocument/2006/relationships/image" Target="../media/image57.png"/><Relationship Id="rId4" Type="http://schemas.openxmlformats.org/officeDocument/2006/relationships/oleObject" Target="../embeddings/oleObject8.bin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file:///E:\OPTO\R&#233;sultats%20de%20la%20recherche%20d&#8217;image%20Google%20&#224;%20partir%20de%20http--stielec_ac-aix-marseille_fr-cours-abati-images-opto2_gif_fichiers\opto_fichiers\opto4.gif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WordArt 5"/>
          <p:cNvSpPr>
            <a:spLocks noChangeAspect="1" noChangeArrowheads="1" noChangeShapeType="1" noTextEdit="1"/>
          </p:cNvSpPr>
          <p:nvPr/>
        </p:nvSpPr>
        <p:spPr bwMode="auto">
          <a:xfrm>
            <a:off x="4481529" y="5357826"/>
            <a:ext cx="4591065" cy="8593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DZ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الأساتذة  </a:t>
            </a:r>
            <a:r>
              <a:rPr lang="ar-DZ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ـ جنيدي الزهرة  </a:t>
            </a:r>
          </a:p>
          <a:p>
            <a:pPr algn="ctr" rtl="1"/>
            <a:r>
              <a:rPr lang="ar-DZ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        </a:t>
            </a:r>
            <a:r>
              <a:rPr lang="ar-DZ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   </a:t>
            </a:r>
            <a:r>
              <a:rPr lang="ar-DZ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ـ ولد قادة نجادي  </a:t>
            </a:r>
            <a:endParaRPr lang="fr-FR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196" name="WordArt 6"/>
          <p:cNvSpPr>
            <a:spLocks noChangeAspect="1" noChangeArrowheads="1" noChangeShapeType="1" noTextEdit="1"/>
          </p:cNvSpPr>
          <p:nvPr/>
        </p:nvSpPr>
        <p:spPr bwMode="auto">
          <a:xfrm>
            <a:off x="242894" y="6286520"/>
            <a:ext cx="3471850" cy="5000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DZ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"/>
                <a:cs typeface="Arial"/>
              </a:rPr>
              <a:t>تحت </a:t>
            </a:r>
            <a:r>
              <a:rPr lang="ar-DZ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"/>
                <a:cs typeface="Arial"/>
              </a:rPr>
              <a:t>إشراف </a:t>
            </a:r>
            <a:r>
              <a:rPr lang="ar-DZ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"/>
                <a:cs typeface="Arial"/>
              </a:rPr>
              <a:t>السيد مكاوي محمد</a:t>
            </a:r>
            <a:endParaRPr lang="fr-FR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FFFF"/>
              </a:solidFill>
              <a:latin typeface="Arial"/>
              <a:cs typeface="Arial"/>
            </a:endParaRPr>
          </a:p>
        </p:txBody>
      </p:sp>
      <p:sp>
        <p:nvSpPr>
          <p:cNvPr id="8197" name="WordArt 7"/>
          <p:cNvSpPr>
            <a:spLocks noChangeArrowheads="1" noChangeShapeType="1" noTextEdit="1"/>
          </p:cNvSpPr>
          <p:nvPr/>
        </p:nvSpPr>
        <p:spPr bwMode="auto">
          <a:xfrm>
            <a:off x="7358083" y="4732337"/>
            <a:ext cx="1500197" cy="2682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من 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إعداد 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:</a:t>
            </a:r>
            <a:endParaRPr lang="fr-FR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2143125" y="0"/>
            <a:ext cx="3276000" cy="540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FF33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defRPr/>
            </a:pPr>
            <a:r>
              <a:rPr lang="ar-DZ" sz="1600" b="1" dirty="0" smtClean="0">
                <a:solidFill>
                  <a:schemeClr val="tx1"/>
                </a:solidFill>
              </a:rPr>
              <a:t>متقن محمد </a:t>
            </a:r>
            <a:r>
              <a:rPr lang="ar-DZ" sz="1600" b="1" dirty="0" err="1" smtClean="0">
                <a:solidFill>
                  <a:schemeClr val="tx1"/>
                </a:solidFill>
              </a:rPr>
              <a:t>بوضياف</a:t>
            </a:r>
            <a:r>
              <a:rPr lang="ar-DZ" sz="1600" b="1" dirty="0" smtClean="0">
                <a:solidFill>
                  <a:schemeClr val="tx1"/>
                </a:solidFill>
              </a:rPr>
              <a:t> –</a:t>
            </a:r>
            <a:r>
              <a:rPr lang="ar-DZ" sz="1600" b="1" dirty="0" err="1" smtClean="0">
                <a:solidFill>
                  <a:schemeClr val="tx1"/>
                </a:solidFill>
              </a:rPr>
              <a:t>الرباحية</a:t>
            </a:r>
            <a:r>
              <a:rPr lang="ar-DZ" sz="1600" b="1" dirty="0" smtClean="0">
                <a:solidFill>
                  <a:schemeClr val="tx1"/>
                </a:solidFill>
              </a:rPr>
              <a:t>- ولاية سعيدة</a:t>
            </a:r>
          </a:p>
          <a:p>
            <a:pPr algn="ctr" rtl="1">
              <a:defRPr/>
            </a:pPr>
            <a:r>
              <a:rPr lang="fr-FR" sz="1600" b="1" dirty="0">
                <a:solidFill>
                  <a:schemeClr val="tx1"/>
                </a:solidFill>
              </a:rPr>
              <a:t>marouaneouldkada@gmail.com</a:t>
            </a:r>
          </a:p>
          <a:p>
            <a:pPr algn="ctr" rtl="1">
              <a:defRPr/>
            </a:pPr>
            <a:endParaRPr lang="fr-FR" sz="1600" b="1" dirty="0">
              <a:solidFill>
                <a:schemeClr val="tx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88" y="571480"/>
            <a:ext cx="6984153" cy="507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8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76250"/>
            <a:ext cx="1944687" cy="1673225"/>
          </a:xfrm>
          <a:prstGeom prst="rect">
            <a:avLst/>
          </a:prstGeom>
          <a:solidFill>
            <a:srgbClr val="FF3300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6286512" y="571480"/>
            <a:ext cx="2678101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 smtClean="0">
                <a:solidFill>
                  <a:srgbClr val="FF3300"/>
                </a:solidFill>
                <a:cs typeface="Arabic Transparent" pitchFamily="2" charset="-78"/>
              </a:rPr>
              <a:t>ـ </a:t>
            </a:r>
            <a:r>
              <a:rPr lang="ar-DZ" b="1" dirty="0">
                <a:solidFill>
                  <a:srgbClr val="FF3300"/>
                </a:solidFill>
                <a:cs typeface="Arabic Transparent" pitchFamily="2" charset="-78"/>
              </a:rPr>
              <a:t>المرحل الكهرومغناطيسي :</a:t>
            </a:r>
            <a:endParaRPr lang="fr-FR" b="1" dirty="0">
              <a:solidFill>
                <a:srgbClr val="FF3300"/>
              </a:solidFill>
              <a:cs typeface="Arabic Transparent" pitchFamily="2" charset="-78"/>
            </a:endParaRPr>
          </a:p>
        </p:txBody>
      </p:sp>
      <p:sp>
        <p:nvSpPr>
          <p:cNvPr id="42004" name="Text Box 20"/>
          <p:cNvSpPr txBox="1">
            <a:spLocks noChangeArrowheads="1"/>
          </p:cNvSpPr>
          <p:nvPr/>
        </p:nvSpPr>
        <p:spPr bwMode="auto">
          <a:xfrm>
            <a:off x="142844" y="2214554"/>
            <a:ext cx="1285884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 smtClean="0">
                <a:solidFill>
                  <a:srgbClr val="008000"/>
                </a:solidFill>
                <a:cs typeface="Arabic Transparent" pitchFamily="2" charset="-78"/>
              </a:rPr>
              <a:t>أقطاب</a:t>
            </a:r>
            <a:r>
              <a:rPr lang="fr-FR" sz="1600" b="1" dirty="0" smtClean="0">
                <a:solidFill>
                  <a:srgbClr val="008000"/>
                </a:solidFill>
                <a:cs typeface="Arabic Transparent" pitchFamily="2" charset="-78"/>
              </a:rPr>
              <a:t> </a:t>
            </a:r>
            <a:r>
              <a:rPr lang="ar-DZ" sz="1600" b="1" dirty="0" err="1" smtClean="0">
                <a:solidFill>
                  <a:srgbClr val="008000"/>
                </a:solidFill>
                <a:cs typeface="Arabic Transparent" pitchFamily="2" charset="-78"/>
              </a:rPr>
              <a:t>الوشيعة</a:t>
            </a:r>
            <a:endParaRPr lang="fr-FR" sz="1600" b="1" dirty="0">
              <a:solidFill>
                <a:srgbClr val="008000"/>
              </a:solidFill>
              <a:cs typeface="Arabic Transparent" pitchFamily="2" charset="-78"/>
            </a:endParaRPr>
          </a:p>
        </p:txBody>
      </p:sp>
      <p:sp>
        <p:nvSpPr>
          <p:cNvPr id="42005" name="Line 21"/>
          <p:cNvSpPr>
            <a:spLocks noChangeShapeType="1"/>
          </p:cNvSpPr>
          <p:nvPr/>
        </p:nvSpPr>
        <p:spPr bwMode="auto">
          <a:xfrm>
            <a:off x="1979613" y="1984375"/>
            <a:ext cx="0" cy="287338"/>
          </a:xfrm>
          <a:prstGeom prst="line">
            <a:avLst/>
          </a:prstGeom>
          <a:noFill/>
          <a:ln w="9525">
            <a:solidFill>
              <a:srgbClr val="FF33CC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1100138" y="2008188"/>
            <a:ext cx="0" cy="287337"/>
          </a:xfrm>
          <a:prstGeom prst="line">
            <a:avLst/>
          </a:prstGeom>
          <a:noFill/>
          <a:ln w="9525">
            <a:solidFill>
              <a:srgbClr val="FF33CC"/>
            </a:solidFill>
            <a:prstDash val="dashDot"/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2012" name="Text Box 28"/>
          <p:cNvSpPr txBox="1">
            <a:spLocks noChangeArrowheads="1"/>
          </p:cNvSpPr>
          <p:nvPr/>
        </p:nvSpPr>
        <p:spPr bwMode="auto">
          <a:xfrm>
            <a:off x="1487809" y="2220133"/>
            <a:ext cx="1657350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DZ" sz="1600" b="1" dirty="0" smtClean="0">
                <a:solidFill>
                  <a:srgbClr val="008000"/>
                </a:solidFill>
                <a:cs typeface="Arabic Transparent" pitchFamily="2" charset="-78"/>
              </a:rPr>
              <a:t>أقطاب </a:t>
            </a:r>
            <a:r>
              <a:rPr lang="ar-DZ" sz="1600" b="1" dirty="0">
                <a:solidFill>
                  <a:srgbClr val="008000"/>
                </a:solidFill>
                <a:cs typeface="Arabic Transparent" pitchFamily="2" charset="-78"/>
              </a:rPr>
              <a:t>دارة الاستطاعة</a:t>
            </a:r>
            <a:endParaRPr lang="fr-FR" sz="1600" b="1" dirty="0">
              <a:solidFill>
                <a:srgbClr val="008000"/>
              </a:solidFill>
              <a:cs typeface="Arabic Transparent" pitchFamily="2" charset="-78"/>
            </a:endParaRPr>
          </a:p>
        </p:txBody>
      </p:sp>
      <p:sp>
        <p:nvSpPr>
          <p:cNvPr id="170" name="Rectangle 23"/>
          <p:cNvSpPr>
            <a:spLocks noChangeArrowheads="1"/>
          </p:cNvSpPr>
          <p:nvPr/>
        </p:nvSpPr>
        <p:spPr bwMode="auto">
          <a:xfrm>
            <a:off x="4286248" y="1142984"/>
            <a:ext cx="1296988" cy="71913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prstDash val="lg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1" name="Line 14"/>
          <p:cNvSpPr>
            <a:spLocks noChangeShapeType="1"/>
          </p:cNvSpPr>
          <p:nvPr/>
        </p:nvSpPr>
        <p:spPr bwMode="auto">
          <a:xfrm flipV="1">
            <a:off x="4646611" y="1020747"/>
            <a:ext cx="0" cy="97155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2" name="Rectangle 17"/>
          <p:cNvSpPr>
            <a:spLocks noChangeAspect="1" noChangeArrowheads="1"/>
          </p:cNvSpPr>
          <p:nvPr/>
        </p:nvSpPr>
        <p:spPr bwMode="auto">
          <a:xfrm rot="16200000">
            <a:off x="4502148" y="1339834"/>
            <a:ext cx="261938" cy="433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3" name="Line 16"/>
          <p:cNvSpPr>
            <a:spLocks noChangeAspect="1" noChangeShapeType="1"/>
          </p:cNvSpPr>
          <p:nvPr/>
        </p:nvSpPr>
        <p:spPr bwMode="auto">
          <a:xfrm rot="652386" flipH="1">
            <a:off x="4502148" y="1400159"/>
            <a:ext cx="277813" cy="3063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4" name="Line 9"/>
          <p:cNvSpPr>
            <a:spLocks noChangeShapeType="1"/>
          </p:cNvSpPr>
          <p:nvPr/>
        </p:nvSpPr>
        <p:spPr bwMode="auto">
          <a:xfrm>
            <a:off x="4845048" y="1546209"/>
            <a:ext cx="479425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5" name="Line 8"/>
          <p:cNvSpPr>
            <a:spLocks noChangeAspect="1" noChangeShapeType="1"/>
          </p:cNvSpPr>
          <p:nvPr/>
        </p:nvSpPr>
        <p:spPr bwMode="auto">
          <a:xfrm>
            <a:off x="4648198" y="1206484"/>
            <a:ext cx="0" cy="107950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6" name="Line 12"/>
          <p:cNvSpPr>
            <a:spLocks noChangeAspect="1" noChangeShapeType="1"/>
          </p:cNvSpPr>
          <p:nvPr/>
        </p:nvSpPr>
        <p:spPr bwMode="auto">
          <a:xfrm>
            <a:off x="5418136" y="1008047"/>
            <a:ext cx="0" cy="433387"/>
          </a:xfrm>
          <a:prstGeom prst="line">
            <a:avLst/>
          </a:prstGeom>
          <a:ln>
            <a:headEnd type="oval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7" name="Line 11"/>
          <p:cNvSpPr>
            <a:spLocks noChangeAspect="1" noChangeShapeType="1"/>
          </p:cNvSpPr>
          <p:nvPr/>
        </p:nvSpPr>
        <p:spPr bwMode="auto">
          <a:xfrm rot="420000">
            <a:off x="5256211" y="1452547"/>
            <a:ext cx="176212" cy="1444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8" name="Line 10"/>
          <p:cNvSpPr>
            <a:spLocks noChangeAspect="1" noChangeShapeType="1"/>
          </p:cNvSpPr>
          <p:nvPr/>
        </p:nvSpPr>
        <p:spPr bwMode="auto">
          <a:xfrm>
            <a:off x="5411786" y="1603359"/>
            <a:ext cx="0" cy="433388"/>
          </a:xfrm>
          <a:prstGeom prst="line">
            <a:avLst/>
          </a:prstGeom>
          <a:ln>
            <a:headEnd type="none" w="lg" len="lg"/>
            <a:tailEnd type="oval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9" name="Line 7"/>
          <p:cNvSpPr>
            <a:spLocks noChangeAspect="1" noChangeShapeType="1"/>
          </p:cNvSpPr>
          <p:nvPr/>
        </p:nvSpPr>
        <p:spPr bwMode="auto">
          <a:xfrm>
            <a:off x="5418136" y="1190609"/>
            <a:ext cx="0" cy="144463"/>
          </a:xfrm>
          <a:prstGeom prst="line">
            <a:avLst/>
          </a:prstGeom>
          <a:ln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94" name="Line 48"/>
          <p:cNvSpPr>
            <a:spLocks noChangeShapeType="1"/>
          </p:cNvSpPr>
          <p:nvPr/>
        </p:nvSpPr>
        <p:spPr bwMode="auto">
          <a:xfrm flipV="1">
            <a:off x="4803773" y="1693847"/>
            <a:ext cx="0" cy="100806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95" name="Line 49"/>
          <p:cNvSpPr>
            <a:spLocks noChangeShapeType="1"/>
          </p:cNvSpPr>
          <p:nvPr/>
        </p:nvSpPr>
        <p:spPr bwMode="auto">
          <a:xfrm flipV="1">
            <a:off x="5294311" y="1512872"/>
            <a:ext cx="0" cy="7556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97" name="Rectangle 52"/>
          <p:cNvSpPr>
            <a:spLocks noChangeArrowheads="1"/>
          </p:cNvSpPr>
          <p:nvPr/>
        </p:nvSpPr>
        <p:spPr bwMode="auto">
          <a:xfrm>
            <a:off x="4999036" y="2206609"/>
            <a:ext cx="568325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ماسة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200" name="Rectangle 53"/>
          <p:cNvSpPr>
            <a:spLocks noChangeArrowheads="1"/>
          </p:cNvSpPr>
          <p:nvPr/>
        </p:nvSpPr>
        <p:spPr bwMode="auto">
          <a:xfrm>
            <a:off x="4425941" y="2689221"/>
            <a:ext cx="666750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وشيعة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pic>
        <p:nvPicPr>
          <p:cNvPr id="201" name="Image 200"/>
          <p:cNvPicPr>
            <a:picLocks noChangeAspect="1"/>
          </p:cNvPicPr>
          <p:nvPr/>
        </p:nvPicPr>
        <p:blipFill>
          <a:blip r:embed="rId3"/>
          <a:srcRect b="8252"/>
          <a:stretch>
            <a:fillRect/>
          </a:stretch>
        </p:blipFill>
        <p:spPr bwMode="auto">
          <a:xfrm>
            <a:off x="214313" y="3870325"/>
            <a:ext cx="5394325" cy="2916238"/>
          </a:xfrm>
          <a:prstGeom prst="rect">
            <a:avLst/>
          </a:prstGeom>
          <a:ln>
            <a:solidFill>
              <a:srgbClr val="3366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3000372"/>
            <a:ext cx="2000278" cy="197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ZoneTexte 23"/>
          <p:cNvSpPr txBox="1"/>
          <p:nvPr/>
        </p:nvSpPr>
        <p:spPr>
          <a:xfrm>
            <a:off x="7858148" y="0"/>
            <a:ext cx="928694" cy="40011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2000" b="1" u="sng" dirty="0" smtClean="0">
                <a:solidFill>
                  <a:srgbClr val="0000FF"/>
                </a:solidFill>
              </a:rPr>
              <a:t>تذكير</a:t>
            </a:r>
            <a:endParaRPr lang="fr-FR" sz="2000" b="1" u="sng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2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0" grpId="0"/>
      <p:bldP spid="42004" grpId="0"/>
      <p:bldP spid="42005" grpId="0" animBg="1"/>
      <p:bldP spid="42006" grpId="0" animBg="1"/>
      <p:bldP spid="42012" grpId="0"/>
      <p:bldP spid="170" grpId="0" animBg="1"/>
      <p:bldP spid="172" grpId="0" animBg="1"/>
      <p:bldP spid="174" grpId="0" animBg="1"/>
      <p:bldP spid="177" grpId="0" animBg="1"/>
      <p:bldP spid="194" grpId="0" animBg="1"/>
      <p:bldP spid="195" grpId="0" animBg="1"/>
      <p:bldP spid="197" grpId="0"/>
      <p:bldP spid="20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11" name="Rectangle 223"/>
          <p:cNvSpPr>
            <a:spLocks noChangeArrowheads="1"/>
          </p:cNvSpPr>
          <p:nvPr/>
        </p:nvSpPr>
        <p:spPr bwMode="auto">
          <a:xfrm>
            <a:off x="5378954" y="34378"/>
            <a:ext cx="3693640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rtl="1"/>
            <a:r>
              <a:rPr lang="ar-DZ" sz="1600" b="1" dirty="0">
                <a:solidFill>
                  <a:srgbClr val="FF0000"/>
                </a:solidFill>
                <a:cs typeface="Arabic Transparent" pitchFamily="2" charset="-78"/>
              </a:rPr>
              <a:t>3ـ تحكم في مرحل كهرومغناطيسي بواسطة مقحل</a:t>
            </a:r>
            <a:r>
              <a:rPr lang="fr-FR" sz="1600" b="1" dirty="0">
                <a:solidFill>
                  <a:srgbClr val="FF0000"/>
                </a:solidFill>
                <a:cs typeface="Arabic Transparent" pitchFamily="2" charset="-78"/>
              </a:rPr>
              <a:t>:</a:t>
            </a:r>
            <a:r>
              <a:rPr lang="fr-FR" sz="1600" dirty="0">
                <a:solidFill>
                  <a:srgbClr val="FF0000"/>
                </a:solidFill>
                <a:cs typeface="Arabic Transparent" pitchFamily="2" charset="-78"/>
              </a:rPr>
              <a:t> </a:t>
            </a:r>
            <a:endParaRPr lang="en-US" sz="1600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38327" name="Line 439"/>
          <p:cNvSpPr>
            <a:spLocks noChangeShapeType="1"/>
          </p:cNvSpPr>
          <p:nvPr/>
        </p:nvSpPr>
        <p:spPr bwMode="auto">
          <a:xfrm rot="360000" flipH="1" flipV="1">
            <a:off x="2383541" y="1553752"/>
            <a:ext cx="1044000" cy="360000"/>
          </a:xfrm>
          <a:prstGeom prst="line">
            <a:avLst/>
          </a:prstGeom>
          <a:ln w="1905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38328" name="Line 440"/>
          <p:cNvSpPr>
            <a:spLocks noChangeShapeType="1"/>
          </p:cNvSpPr>
          <p:nvPr/>
        </p:nvSpPr>
        <p:spPr bwMode="auto">
          <a:xfrm flipH="1">
            <a:off x="1785918" y="1928802"/>
            <a:ext cx="381000" cy="342900"/>
          </a:xfrm>
          <a:prstGeom prst="line">
            <a:avLst/>
          </a:prstGeom>
          <a:ln w="1905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38456" name="AutoShape 568"/>
          <p:cNvSpPr>
            <a:spLocks noChangeAspect="1" noChangeArrowheads="1"/>
          </p:cNvSpPr>
          <p:nvPr/>
        </p:nvSpPr>
        <p:spPr bwMode="auto">
          <a:xfrm>
            <a:off x="1857356" y="2857496"/>
            <a:ext cx="352425" cy="105946"/>
          </a:xfrm>
          <a:prstGeom prst="rightArrow">
            <a:avLst>
              <a:gd name="adj1" fmla="val 50000"/>
              <a:gd name="adj2" fmla="val 69375"/>
            </a:avLst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466" name="Text Box 578"/>
          <p:cNvSpPr txBox="1">
            <a:spLocks noChangeArrowheads="1"/>
          </p:cNvSpPr>
          <p:nvPr/>
        </p:nvSpPr>
        <p:spPr bwMode="auto">
          <a:xfrm>
            <a:off x="1836594" y="3857628"/>
            <a:ext cx="7236000" cy="324000"/>
          </a:xfrm>
          <a:prstGeom prst="rect">
            <a:avLst/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fr-FR" sz="1600" b="1" dirty="0" smtClean="0">
                <a:latin typeface="Times New Roman" pitchFamily="18" charset="0"/>
                <a:cs typeface="Arabic Transparent" pitchFamily="2" charset="-78"/>
              </a:rPr>
              <a:t> .</a:t>
            </a:r>
            <a:r>
              <a:rPr lang="fr-FR" sz="1200" b="1" dirty="0" smtClean="0">
                <a:solidFill>
                  <a:srgbClr val="FF0000"/>
                </a:solidFill>
                <a:cs typeface="Times New Roman" pitchFamily="18" charset="0"/>
              </a:rPr>
              <a:t>DIODE A  ROUE LIBRE</a:t>
            </a:r>
            <a:r>
              <a:rPr lang="fr-FR" sz="1400" b="1" dirty="0" smtClean="0">
                <a:solidFill>
                  <a:srgbClr val="FF0000"/>
                </a:solidFill>
              </a:rPr>
              <a:t> : (DRL) </a:t>
            </a:r>
            <a:r>
              <a:rPr lang="ar-DZ" sz="1600" b="1" dirty="0" smtClean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صمام </a:t>
            </a:r>
            <a:r>
              <a:rPr lang="ar-DZ" sz="16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ذو العجلة الحرة وهو مخصص لحماية المقحل من تيار </a:t>
            </a:r>
            <a:r>
              <a:rPr lang="ar-DZ" sz="1600" b="1" dirty="0" smtClean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المرحل</a:t>
            </a:r>
            <a:r>
              <a:rPr lang="fr-FR" sz="1600" b="1" dirty="0" smtClean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. </a:t>
            </a:r>
            <a:endParaRPr lang="fr-FR" sz="1200" b="1" dirty="0">
              <a:solidFill>
                <a:srgbClr val="FF0000"/>
              </a:solidFill>
            </a:endParaRPr>
          </a:p>
          <a:p>
            <a:endParaRPr lang="fr-FR" sz="1400" b="1" dirty="0"/>
          </a:p>
        </p:txBody>
      </p:sp>
      <p:grpSp>
        <p:nvGrpSpPr>
          <p:cNvPr id="256" name="Groupe 255"/>
          <p:cNvGrpSpPr/>
          <p:nvPr/>
        </p:nvGrpSpPr>
        <p:grpSpPr>
          <a:xfrm>
            <a:off x="99574" y="90027"/>
            <a:ext cx="1257716" cy="338554"/>
            <a:chOff x="0" y="61890"/>
            <a:chExt cx="1257716" cy="404505"/>
          </a:xfrm>
        </p:grpSpPr>
        <p:sp>
          <p:nvSpPr>
            <p:cNvPr id="179" name="Text Box 952"/>
            <p:cNvSpPr txBox="1">
              <a:spLocks noChangeArrowheads="1"/>
            </p:cNvSpPr>
            <p:nvPr/>
          </p:nvSpPr>
          <p:spPr bwMode="auto">
            <a:xfrm>
              <a:off x="0" y="61890"/>
              <a:ext cx="1257716" cy="404505"/>
            </a:xfrm>
            <a:prstGeom prst="rect">
              <a:avLst/>
            </a:prstGeom>
            <a:noFill/>
            <a:ln>
              <a:solidFill>
                <a:srgbClr val="0000FF"/>
              </a:solidFill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600" b="1" dirty="0">
                  <a:solidFill>
                    <a:schemeClr val="tx1"/>
                  </a:solidFill>
                </a:rPr>
                <a:t>S=ab + ab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80" name="Line 953"/>
            <p:cNvSpPr>
              <a:spLocks noChangeShapeType="1"/>
            </p:cNvSpPr>
            <p:nvPr/>
          </p:nvSpPr>
          <p:spPr bwMode="auto">
            <a:xfrm>
              <a:off x="447956" y="142682"/>
              <a:ext cx="9689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/>
            </a:p>
          </p:txBody>
        </p:sp>
        <p:sp>
          <p:nvSpPr>
            <p:cNvPr id="181" name="Line 953"/>
            <p:cNvSpPr>
              <a:spLocks noChangeShapeType="1"/>
            </p:cNvSpPr>
            <p:nvPr/>
          </p:nvSpPr>
          <p:spPr bwMode="auto">
            <a:xfrm>
              <a:off x="798266" y="166668"/>
              <a:ext cx="9689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/>
            </a:p>
          </p:txBody>
        </p:sp>
      </p:grpSp>
      <p:grpSp>
        <p:nvGrpSpPr>
          <p:cNvPr id="202" name="Groupe 201"/>
          <p:cNvGrpSpPr/>
          <p:nvPr/>
        </p:nvGrpSpPr>
        <p:grpSpPr>
          <a:xfrm>
            <a:off x="2259857" y="2714620"/>
            <a:ext cx="1133123" cy="369332"/>
            <a:chOff x="6354776" y="4786322"/>
            <a:chExt cx="1133123" cy="369332"/>
          </a:xfrm>
        </p:grpSpPr>
        <p:sp>
          <p:nvSpPr>
            <p:cNvPr id="203" name="Rectangle 882"/>
            <p:cNvSpPr>
              <a:spLocks noChangeArrowheads="1"/>
            </p:cNvSpPr>
            <p:nvPr/>
          </p:nvSpPr>
          <p:spPr bwMode="auto">
            <a:xfrm>
              <a:off x="6354776" y="4786322"/>
              <a:ext cx="336550" cy="366712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fr-FR" b="1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204" name="Rectangle 883"/>
            <p:cNvSpPr>
              <a:spLocks noChangeArrowheads="1"/>
            </p:cNvSpPr>
            <p:nvPr/>
          </p:nvSpPr>
          <p:spPr bwMode="auto">
            <a:xfrm>
              <a:off x="6572264" y="4786322"/>
              <a:ext cx="915635" cy="369332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chemeClr val="tx1"/>
                  </a:solidFill>
                </a:rPr>
                <a:t>= a </a:t>
              </a:r>
              <a:r>
                <a:rPr lang="fr-FR" b="1" dirty="0" smtClean="0">
                  <a:solidFill>
                    <a:schemeClr val="tx1"/>
                  </a:solidFill>
                </a:rPr>
                <a:t>+ </a:t>
              </a:r>
              <a:r>
                <a:rPr lang="fr-FR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205" name="Ellipse 204"/>
            <p:cNvSpPr>
              <a:spLocks noChangeAspect="1"/>
            </p:cNvSpPr>
            <p:nvPr/>
          </p:nvSpPr>
          <p:spPr>
            <a:xfrm>
              <a:off x="7009834" y="4876884"/>
              <a:ext cx="180000" cy="180000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6" name="Groupe 205"/>
          <p:cNvGrpSpPr/>
          <p:nvPr/>
        </p:nvGrpSpPr>
        <p:grpSpPr>
          <a:xfrm>
            <a:off x="2259857" y="3143248"/>
            <a:ext cx="1405546" cy="684000"/>
            <a:chOff x="4204684" y="4610630"/>
            <a:chExt cx="1405546" cy="684000"/>
          </a:xfrm>
        </p:grpSpPr>
        <p:grpSp>
          <p:nvGrpSpPr>
            <p:cNvPr id="207" name="Groupe 131"/>
            <p:cNvGrpSpPr/>
            <p:nvPr/>
          </p:nvGrpSpPr>
          <p:grpSpPr>
            <a:xfrm>
              <a:off x="4258599" y="4651328"/>
              <a:ext cx="1351631" cy="564060"/>
              <a:chOff x="4258599" y="4651328"/>
              <a:chExt cx="1351631" cy="564060"/>
            </a:xfrm>
          </p:grpSpPr>
          <p:sp>
            <p:nvSpPr>
              <p:cNvPr id="209" name="Text Box 859"/>
              <p:cNvSpPr txBox="1">
                <a:spLocks noChangeArrowheads="1"/>
              </p:cNvSpPr>
              <p:nvPr/>
            </p:nvSpPr>
            <p:spPr bwMode="auto">
              <a:xfrm>
                <a:off x="4271641" y="4651328"/>
                <a:ext cx="323850" cy="336550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600" b="1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10" name="Text Box 860"/>
              <p:cNvSpPr txBox="1">
                <a:spLocks noChangeArrowheads="1"/>
              </p:cNvSpPr>
              <p:nvPr/>
            </p:nvSpPr>
            <p:spPr bwMode="auto">
              <a:xfrm>
                <a:off x="5286380" y="4786322"/>
                <a:ext cx="323850" cy="336550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600" b="1" dirty="0">
                    <a:solidFill>
                      <a:schemeClr val="tx1"/>
                    </a:solidFill>
                  </a:rPr>
                  <a:t>S</a:t>
                </a:r>
              </a:p>
            </p:txBody>
          </p:sp>
          <p:sp>
            <p:nvSpPr>
              <p:cNvPr id="211" name="Text Box 861"/>
              <p:cNvSpPr txBox="1">
                <a:spLocks noChangeArrowheads="1"/>
              </p:cNvSpPr>
              <p:nvPr/>
            </p:nvSpPr>
            <p:spPr bwMode="auto">
              <a:xfrm>
                <a:off x="4258599" y="4878838"/>
                <a:ext cx="323850" cy="336550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600" b="1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212" name="Connecteur droit 211"/>
              <p:cNvCxnSpPr/>
              <p:nvPr/>
            </p:nvCxnSpPr>
            <p:spPr>
              <a:xfrm rot="10800000">
                <a:off x="4544408" y="4846677"/>
                <a:ext cx="324000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3" name="Connecteur droit 212"/>
              <p:cNvCxnSpPr/>
              <p:nvPr/>
            </p:nvCxnSpPr>
            <p:spPr>
              <a:xfrm rot="10800000">
                <a:off x="4540712" y="5081448"/>
                <a:ext cx="324000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4" name="Connecteur droit 213"/>
              <p:cNvCxnSpPr/>
              <p:nvPr/>
            </p:nvCxnSpPr>
            <p:spPr>
              <a:xfrm rot="10800000">
                <a:off x="5149261" y="4963057"/>
                <a:ext cx="180000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5" name="Lune 214"/>
              <p:cNvSpPr/>
              <p:nvPr/>
            </p:nvSpPr>
            <p:spPr>
              <a:xfrm rot="10800000">
                <a:off x="4911194" y="4778193"/>
                <a:ext cx="288000" cy="360000"/>
              </a:xfrm>
              <a:prstGeom prst="moon">
                <a:avLst>
                  <a:gd name="adj" fmla="val 8750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8" name="Arc 207"/>
            <p:cNvSpPr>
              <a:spLocks noChangeAspect="1"/>
            </p:cNvSpPr>
            <p:nvPr/>
          </p:nvSpPr>
          <p:spPr>
            <a:xfrm rot="3180000">
              <a:off x="4204684" y="4610630"/>
              <a:ext cx="684000" cy="684000"/>
            </a:xfrm>
            <a:prstGeom prst="arc">
              <a:avLst>
                <a:gd name="adj1" fmla="val 16536007"/>
                <a:gd name="adj2" fmla="val 20355605"/>
              </a:avLst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55" name="Groupe 254"/>
          <p:cNvGrpSpPr/>
          <p:nvPr/>
        </p:nvGrpSpPr>
        <p:grpSpPr>
          <a:xfrm>
            <a:off x="357159" y="386400"/>
            <a:ext cx="2071702" cy="1685278"/>
            <a:chOff x="1428728" y="1240587"/>
            <a:chExt cx="2228425" cy="1807819"/>
          </a:xfrm>
        </p:grpSpPr>
        <p:cxnSp>
          <p:nvCxnSpPr>
            <p:cNvPr id="249" name="Connecteur droit 248"/>
            <p:cNvCxnSpPr/>
            <p:nvPr/>
          </p:nvCxnSpPr>
          <p:spPr bwMode="auto">
            <a:xfrm>
              <a:off x="1796468" y="2438392"/>
              <a:ext cx="648000" cy="1588"/>
            </a:xfrm>
            <a:prstGeom prst="line">
              <a:avLst/>
            </a:prstGeom>
            <a:ln w="19050">
              <a:headEnd type="oval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1" name="Connecteur droit 250"/>
            <p:cNvCxnSpPr/>
            <p:nvPr/>
          </p:nvCxnSpPr>
          <p:spPr bwMode="auto">
            <a:xfrm>
              <a:off x="1571604" y="2849018"/>
              <a:ext cx="864000" cy="1588"/>
            </a:xfrm>
            <a:prstGeom prst="line">
              <a:avLst/>
            </a:prstGeom>
            <a:ln w="19050">
              <a:headEnd type="oval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0" name="Connecteur droit 249"/>
            <p:cNvCxnSpPr/>
            <p:nvPr/>
          </p:nvCxnSpPr>
          <p:spPr bwMode="auto">
            <a:xfrm>
              <a:off x="2220808" y="2684626"/>
              <a:ext cx="360000" cy="1588"/>
            </a:xfrm>
            <a:prstGeom prst="line">
              <a:avLst/>
            </a:prstGeom>
            <a:ln w="19050">
              <a:headEnd type="oval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4" name="Connecteur droit 233"/>
            <p:cNvCxnSpPr/>
            <p:nvPr/>
          </p:nvCxnSpPr>
          <p:spPr bwMode="auto">
            <a:xfrm>
              <a:off x="2000232" y="2285992"/>
              <a:ext cx="468000" cy="1588"/>
            </a:xfrm>
            <a:prstGeom prst="line">
              <a:avLst/>
            </a:prstGeom>
            <a:ln w="19050">
              <a:headEnd type="oval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3" name="Connecteur droit 182"/>
            <p:cNvCxnSpPr/>
            <p:nvPr/>
          </p:nvCxnSpPr>
          <p:spPr>
            <a:xfrm>
              <a:off x="3068275" y="2583746"/>
              <a:ext cx="253441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4" name="Connecteur en angle 183"/>
            <p:cNvCxnSpPr/>
            <p:nvPr/>
          </p:nvCxnSpPr>
          <p:spPr>
            <a:xfrm>
              <a:off x="2643174" y="2341260"/>
              <a:ext cx="288000" cy="144000"/>
            </a:xfrm>
            <a:prstGeom prst="bentConnector3">
              <a:avLst>
                <a:gd name="adj1" fmla="val 4707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5" name="Connecteur en angle 184"/>
            <p:cNvCxnSpPr/>
            <p:nvPr/>
          </p:nvCxnSpPr>
          <p:spPr>
            <a:xfrm flipV="1">
              <a:off x="2603640" y="2659706"/>
              <a:ext cx="324000" cy="108000"/>
            </a:xfrm>
            <a:prstGeom prst="bentConnector3">
              <a:avLst>
                <a:gd name="adj1" fmla="val 5932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6" name="Lune 185"/>
            <p:cNvSpPr/>
            <p:nvPr/>
          </p:nvSpPr>
          <p:spPr>
            <a:xfrm rot="10800000">
              <a:off x="2907411" y="2440633"/>
              <a:ext cx="198731" cy="264975"/>
            </a:xfrm>
            <a:prstGeom prst="moon">
              <a:avLst>
                <a:gd name="adj" fmla="val 82836"/>
              </a:avLst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188" name="Text Box 28"/>
            <p:cNvSpPr txBox="1">
              <a:spLocks noChangeAspect="1" noChangeArrowheads="1"/>
            </p:cNvSpPr>
            <p:nvPr/>
          </p:nvSpPr>
          <p:spPr bwMode="auto">
            <a:xfrm>
              <a:off x="1428728" y="1258235"/>
              <a:ext cx="432333" cy="30964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fr-FR" sz="1600" b="1" dirty="0" smtClean="0">
                  <a:solidFill>
                    <a:schemeClr val="tx1"/>
                  </a:solidFill>
                </a:rPr>
                <a:t>b</a:t>
              </a:r>
              <a:endParaRPr lang="fr-FR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89" name="Text Box 38"/>
            <p:cNvSpPr txBox="1">
              <a:spLocks noChangeAspect="1" noChangeArrowheads="1"/>
            </p:cNvSpPr>
            <p:nvPr/>
          </p:nvSpPr>
          <p:spPr bwMode="auto">
            <a:xfrm>
              <a:off x="1857356" y="1240587"/>
              <a:ext cx="431358" cy="30964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fr-FR" sz="1600" b="1" dirty="0" smtClean="0">
                  <a:solidFill>
                    <a:schemeClr val="tx1"/>
                  </a:solidFill>
                </a:rPr>
                <a:t>a</a:t>
              </a:r>
              <a:endParaRPr lang="fr-FR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91" name="ZoneTexte 190"/>
            <p:cNvSpPr txBox="1"/>
            <p:nvPr/>
          </p:nvSpPr>
          <p:spPr>
            <a:xfrm>
              <a:off x="3254836" y="2415230"/>
              <a:ext cx="402317" cy="338554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chemeClr val="tx1"/>
                  </a:solidFill>
                </a:rPr>
                <a:t>S</a:t>
              </a:r>
              <a:endParaRPr lang="fr-FR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93" name="AutoShape 39"/>
            <p:cNvSpPr>
              <a:spLocks noChangeAspect="1" noChangeArrowheads="1"/>
            </p:cNvSpPr>
            <p:nvPr/>
          </p:nvSpPr>
          <p:spPr bwMode="auto">
            <a:xfrm>
              <a:off x="2429654" y="2244170"/>
              <a:ext cx="203508" cy="245378"/>
            </a:xfrm>
            <a:prstGeom prst="flowChartDelay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sz="1600"/>
            </a:p>
          </p:txBody>
        </p:sp>
        <p:sp>
          <p:nvSpPr>
            <p:cNvPr id="197" name="AutoShape 39"/>
            <p:cNvSpPr>
              <a:spLocks noChangeAspect="1" noChangeArrowheads="1"/>
            </p:cNvSpPr>
            <p:nvPr/>
          </p:nvSpPr>
          <p:spPr bwMode="auto">
            <a:xfrm>
              <a:off x="2428860" y="2648260"/>
              <a:ext cx="203509" cy="245378"/>
            </a:xfrm>
            <a:prstGeom prst="flowChartDelay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sz="1600"/>
            </a:p>
          </p:txBody>
        </p:sp>
        <p:grpSp>
          <p:nvGrpSpPr>
            <p:cNvPr id="226" name="Groupe 225"/>
            <p:cNvGrpSpPr/>
            <p:nvPr/>
          </p:nvGrpSpPr>
          <p:grpSpPr>
            <a:xfrm>
              <a:off x="2000232" y="1572406"/>
              <a:ext cx="307086" cy="1476000"/>
              <a:chOff x="2000232" y="1572406"/>
              <a:chExt cx="307086" cy="1476000"/>
            </a:xfrm>
          </p:grpSpPr>
          <p:cxnSp>
            <p:nvCxnSpPr>
              <p:cNvPr id="217" name="Connecteur droit 216"/>
              <p:cNvCxnSpPr/>
              <p:nvPr/>
            </p:nvCxnSpPr>
            <p:spPr bwMode="auto">
              <a:xfrm rot="5400000">
                <a:off x="1263026" y="2309612"/>
                <a:ext cx="1476000" cy="1588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9" name="Connecteur en angle 218"/>
              <p:cNvCxnSpPr/>
              <p:nvPr/>
            </p:nvCxnSpPr>
            <p:spPr bwMode="auto">
              <a:xfrm rot="16200000" flipH="1">
                <a:off x="1442183" y="2259489"/>
                <a:ext cx="1332000" cy="214314"/>
              </a:xfrm>
              <a:prstGeom prst="bentConnector3">
                <a:avLst>
                  <a:gd name="adj1" fmla="val -74"/>
                </a:avLst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90" name="Groupe 103"/>
              <p:cNvGrpSpPr/>
              <p:nvPr/>
            </p:nvGrpSpPr>
            <p:grpSpPr>
              <a:xfrm rot="5400000">
                <a:off x="2099388" y="1869604"/>
                <a:ext cx="224038" cy="191823"/>
                <a:chOff x="4349458" y="1571612"/>
                <a:chExt cx="318235" cy="272475"/>
              </a:xfrm>
            </p:grpSpPr>
            <p:sp>
              <p:nvSpPr>
                <p:cNvPr id="200" name="Oval 37"/>
                <p:cNvSpPr>
                  <a:spLocks noChangeArrowheads="1"/>
                </p:cNvSpPr>
                <p:nvPr/>
              </p:nvSpPr>
              <p:spPr bwMode="auto">
                <a:xfrm rot="16200000">
                  <a:off x="4559693" y="1658632"/>
                  <a:ext cx="108000" cy="108000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fr-FR" sz="1600"/>
                </a:p>
              </p:txBody>
            </p:sp>
            <p:sp>
              <p:nvSpPr>
                <p:cNvPr id="201" name="AutoShape 3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316263" y="1604807"/>
                  <a:ext cx="272475" cy="206086"/>
                </a:xfrm>
                <a:prstGeom prst="triangle">
                  <a:avLst>
                    <a:gd name="adj" fmla="val 50000"/>
                  </a:avLst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fr-FR" sz="1600"/>
                </a:p>
              </p:txBody>
            </p:sp>
          </p:grpSp>
        </p:grpSp>
        <p:grpSp>
          <p:nvGrpSpPr>
            <p:cNvPr id="227" name="Groupe 226"/>
            <p:cNvGrpSpPr/>
            <p:nvPr/>
          </p:nvGrpSpPr>
          <p:grpSpPr>
            <a:xfrm>
              <a:off x="1571604" y="1571612"/>
              <a:ext cx="307086" cy="1476000"/>
              <a:chOff x="2000232" y="1572406"/>
              <a:chExt cx="307086" cy="1476000"/>
            </a:xfrm>
          </p:grpSpPr>
          <p:cxnSp>
            <p:nvCxnSpPr>
              <p:cNvPr id="228" name="Connecteur droit 227"/>
              <p:cNvCxnSpPr/>
              <p:nvPr/>
            </p:nvCxnSpPr>
            <p:spPr bwMode="auto">
              <a:xfrm rot="5400000">
                <a:off x="1263026" y="2309612"/>
                <a:ext cx="1476000" cy="1588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9" name="Connecteur en angle 228"/>
              <p:cNvCxnSpPr/>
              <p:nvPr/>
            </p:nvCxnSpPr>
            <p:spPr bwMode="auto">
              <a:xfrm rot="16200000" flipH="1">
                <a:off x="1442183" y="2259489"/>
                <a:ext cx="1332000" cy="214314"/>
              </a:xfrm>
              <a:prstGeom prst="bentConnector3">
                <a:avLst>
                  <a:gd name="adj1" fmla="val -74"/>
                </a:avLst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30" name="Groupe 103"/>
              <p:cNvGrpSpPr/>
              <p:nvPr/>
            </p:nvGrpSpPr>
            <p:grpSpPr>
              <a:xfrm rot="5400000">
                <a:off x="2099395" y="1869590"/>
                <a:ext cx="224037" cy="191822"/>
                <a:chOff x="4349458" y="1571612"/>
                <a:chExt cx="318235" cy="272475"/>
              </a:xfrm>
            </p:grpSpPr>
            <p:sp>
              <p:nvSpPr>
                <p:cNvPr id="231" name="Oval 37"/>
                <p:cNvSpPr>
                  <a:spLocks noChangeArrowheads="1"/>
                </p:cNvSpPr>
                <p:nvPr/>
              </p:nvSpPr>
              <p:spPr bwMode="auto">
                <a:xfrm rot="16200000">
                  <a:off x="4559693" y="1658632"/>
                  <a:ext cx="108000" cy="108000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fr-FR" sz="1600"/>
                </a:p>
              </p:txBody>
            </p:sp>
            <p:sp>
              <p:nvSpPr>
                <p:cNvPr id="232" name="AutoShape 3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316263" y="1604807"/>
                  <a:ext cx="272475" cy="206086"/>
                </a:xfrm>
                <a:prstGeom prst="triangle">
                  <a:avLst>
                    <a:gd name="adj" fmla="val 50000"/>
                  </a:avLst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fr-FR" sz="1600"/>
                </a:p>
              </p:txBody>
            </p:sp>
          </p:grpSp>
        </p:grpSp>
      </p:grpSp>
      <p:pic>
        <p:nvPicPr>
          <p:cNvPr id="258" name="Picture 3"/>
          <p:cNvPicPr>
            <a:picLocks noChangeAspect="1" noChangeArrowheads="1"/>
          </p:cNvPicPr>
          <p:nvPr/>
        </p:nvPicPr>
        <p:blipFill>
          <a:blip r:embed="rId2" cstate="print"/>
          <a:srcRect l="28645" t="25833" r="28125" b="22501"/>
          <a:stretch>
            <a:fillRect/>
          </a:stretch>
        </p:blipFill>
        <p:spPr bwMode="auto">
          <a:xfrm>
            <a:off x="2214546" y="6000744"/>
            <a:ext cx="1147693" cy="8572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60" name="Picture 7" descr="H: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4286232"/>
            <a:ext cx="975252" cy="57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" name="Picture 3" descr="H:\31X2BDjFtmL._AC_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54" y="4898842"/>
            <a:ext cx="1500212" cy="108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4" name="Picture 15" descr="E:\GIF 2\140617-moteurs-mon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6259" y="4643446"/>
            <a:ext cx="1100253" cy="928670"/>
          </a:xfrm>
          <a:prstGeom prst="rect">
            <a:avLst/>
          </a:prstGeom>
          <a:noFill/>
        </p:spPr>
      </p:pic>
      <p:grpSp>
        <p:nvGrpSpPr>
          <p:cNvPr id="150" name="Groupe 149"/>
          <p:cNvGrpSpPr/>
          <p:nvPr/>
        </p:nvGrpSpPr>
        <p:grpSpPr>
          <a:xfrm>
            <a:off x="3500430" y="430318"/>
            <a:ext cx="5033993" cy="2570251"/>
            <a:chOff x="3824286" y="430318"/>
            <a:chExt cx="5033993" cy="2570251"/>
          </a:xfrm>
        </p:grpSpPr>
        <p:cxnSp>
          <p:nvCxnSpPr>
            <p:cNvPr id="170" name="Connecteur droit 169"/>
            <p:cNvCxnSpPr/>
            <p:nvPr/>
          </p:nvCxnSpPr>
          <p:spPr bwMode="auto">
            <a:xfrm rot="16200000" flipH="1">
              <a:off x="7489981" y="674819"/>
              <a:ext cx="0" cy="299731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8297" name="Line 409"/>
            <p:cNvSpPr>
              <a:spLocks noChangeAspect="1" noChangeShapeType="1"/>
            </p:cNvSpPr>
            <p:nvPr/>
          </p:nvSpPr>
          <p:spPr bwMode="auto">
            <a:xfrm flipV="1">
              <a:off x="7718990" y="955391"/>
              <a:ext cx="0" cy="6035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465" name="Text Box 577"/>
            <p:cNvSpPr txBox="1">
              <a:spLocks noChangeArrowheads="1"/>
            </p:cNvSpPr>
            <p:nvPr/>
          </p:nvSpPr>
          <p:spPr bwMode="auto">
            <a:xfrm>
              <a:off x="7710178" y="1116077"/>
              <a:ext cx="1148101" cy="391612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600" b="1" dirty="0">
                  <a:solidFill>
                    <a:schemeClr val="tx1"/>
                  </a:solidFill>
                </a:rPr>
                <a:t>U = 220V</a:t>
              </a:r>
              <a:endParaRPr lang="fr-FR" sz="2400" dirty="0">
                <a:solidFill>
                  <a:schemeClr val="tx1"/>
                </a:solidFill>
              </a:endParaRPr>
            </a:p>
          </p:txBody>
        </p:sp>
        <p:sp>
          <p:nvSpPr>
            <p:cNvPr id="119" name="Text Box 433"/>
            <p:cNvSpPr txBox="1">
              <a:spLocks noChangeAspect="1" noChangeArrowheads="1"/>
            </p:cNvSpPr>
            <p:nvPr/>
          </p:nvSpPr>
          <p:spPr bwMode="auto">
            <a:xfrm>
              <a:off x="5523364" y="430318"/>
              <a:ext cx="960438" cy="37940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GB" sz="1300" b="1" dirty="0" smtClean="0">
                  <a:solidFill>
                    <a:schemeClr val="tx1"/>
                  </a:solidFill>
                </a:rPr>
                <a:t>V</a:t>
              </a:r>
              <a:r>
                <a:rPr lang="en-GB" sz="1300" b="1" baseline="-25000" dirty="0" smtClean="0">
                  <a:solidFill>
                    <a:schemeClr val="tx1"/>
                  </a:solidFill>
                </a:rPr>
                <a:t>CC</a:t>
              </a:r>
              <a:r>
                <a:rPr lang="fr-FR" sz="1300" b="1" dirty="0" smtClean="0">
                  <a:solidFill>
                    <a:srgbClr val="000000"/>
                  </a:solidFill>
                </a:rPr>
                <a:t>=12V</a:t>
              </a:r>
              <a:r>
                <a:rPr lang="fr-FR" sz="1300" b="1" dirty="0" smtClean="0">
                  <a:solidFill>
                    <a:schemeClr val="tx1"/>
                  </a:solidFill>
                </a:rPr>
                <a:t> </a:t>
              </a:r>
              <a:endParaRPr lang="fr-FR" sz="1300" b="1" dirty="0">
                <a:solidFill>
                  <a:schemeClr val="tx1"/>
                </a:solidFill>
              </a:endParaRPr>
            </a:p>
          </p:txBody>
        </p:sp>
        <p:sp>
          <p:nvSpPr>
            <p:cNvPr id="120" name="Oval 434"/>
            <p:cNvSpPr>
              <a:spLocks noChangeAspect="1" noChangeArrowheads="1"/>
            </p:cNvSpPr>
            <p:nvPr/>
          </p:nvSpPr>
          <p:spPr bwMode="auto">
            <a:xfrm>
              <a:off x="5677702" y="1981475"/>
              <a:ext cx="457542" cy="459335"/>
            </a:xfrm>
            <a:prstGeom prst="ellips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1" name="Line 435"/>
            <p:cNvSpPr>
              <a:spLocks noChangeAspect="1" noChangeShapeType="1"/>
            </p:cNvSpPr>
            <p:nvPr/>
          </p:nvSpPr>
          <p:spPr bwMode="auto">
            <a:xfrm>
              <a:off x="5792536" y="2056835"/>
              <a:ext cx="0" cy="274524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2" name="Line 436"/>
            <p:cNvSpPr>
              <a:spLocks noChangeAspect="1" noChangeShapeType="1"/>
            </p:cNvSpPr>
            <p:nvPr/>
          </p:nvSpPr>
          <p:spPr bwMode="auto">
            <a:xfrm flipV="1">
              <a:off x="5792536" y="1997623"/>
              <a:ext cx="165074" cy="136366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3" name="Line 437"/>
            <p:cNvSpPr>
              <a:spLocks noChangeAspect="1" noChangeShapeType="1"/>
            </p:cNvSpPr>
            <p:nvPr/>
          </p:nvSpPr>
          <p:spPr bwMode="auto">
            <a:xfrm>
              <a:off x="5792536" y="2272148"/>
              <a:ext cx="165074" cy="13815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4" name="Line 438"/>
            <p:cNvSpPr>
              <a:spLocks noChangeAspect="1" noChangeShapeType="1"/>
            </p:cNvSpPr>
            <p:nvPr/>
          </p:nvSpPr>
          <p:spPr bwMode="auto">
            <a:xfrm flipH="1" flipV="1">
              <a:off x="4733910" y="2203966"/>
              <a:ext cx="1056832" cy="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5" name="Line 440"/>
            <p:cNvSpPr>
              <a:spLocks noChangeShapeType="1"/>
            </p:cNvSpPr>
            <p:nvPr/>
          </p:nvSpPr>
          <p:spPr bwMode="auto">
            <a:xfrm flipV="1">
              <a:off x="5955816" y="2406719"/>
              <a:ext cx="0" cy="432000"/>
            </a:xfrm>
            <a:prstGeom prst="line">
              <a:avLst/>
            </a:prstGeom>
            <a:ln w="19050">
              <a:headEnd type="none" w="sm" len="sm"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6" name="Line 441"/>
            <p:cNvSpPr>
              <a:spLocks noChangeAspect="1" noChangeShapeType="1"/>
            </p:cNvSpPr>
            <p:nvPr/>
          </p:nvSpPr>
          <p:spPr bwMode="auto">
            <a:xfrm>
              <a:off x="5796124" y="2270354"/>
              <a:ext cx="165074" cy="138160"/>
            </a:xfrm>
            <a:prstGeom prst="line">
              <a:avLst/>
            </a:prstGeom>
            <a:ln w="19050"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7" name="Rectangle 443"/>
            <p:cNvSpPr>
              <a:spLocks noChangeAspect="1" noChangeArrowheads="1"/>
            </p:cNvSpPr>
            <p:nvPr/>
          </p:nvSpPr>
          <p:spPr bwMode="auto">
            <a:xfrm>
              <a:off x="5151977" y="2135784"/>
              <a:ext cx="414478" cy="138159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grpSp>
          <p:nvGrpSpPr>
            <p:cNvPr id="128" name="Group 444"/>
            <p:cNvGrpSpPr>
              <a:grpSpLocks noChangeAspect="1"/>
            </p:cNvGrpSpPr>
            <p:nvPr/>
          </p:nvGrpSpPr>
          <p:grpSpPr bwMode="auto">
            <a:xfrm>
              <a:off x="5814706" y="2844526"/>
              <a:ext cx="266428" cy="72803"/>
              <a:chOff x="3212" y="6867"/>
              <a:chExt cx="715" cy="192"/>
            </a:xfrm>
          </p:grpSpPr>
          <p:sp>
            <p:nvSpPr>
              <p:cNvPr id="129" name="Line 445"/>
              <p:cNvSpPr>
                <a:spLocks noChangeAspect="1" noChangeShapeType="1"/>
              </p:cNvSpPr>
              <p:nvPr/>
            </p:nvSpPr>
            <p:spPr bwMode="auto">
              <a:xfrm>
                <a:off x="3327" y="6867"/>
                <a:ext cx="600" cy="0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30" name="Line 446"/>
              <p:cNvSpPr>
                <a:spLocks noChangeAspect="1" noChangeShapeType="1"/>
              </p:cNvSpPr>
              <p:nvPr/>
            </p:nvSpPr>
            <p:spPr bwMode="auto">
              <a:xfrm flipH="1">
                <a:off x="3807" y="6867"/>
                <a:ext cx="120" cy="180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31" name="Line 447"/>
              <p:cNvSpPr>
                <a:spLocks noChangeAspect="1" noChangeShapeType="1"/>
              </p:cNvSpPr>
              <p:nvPr/>
            </p:nvSpPr>
            <p:spPr bwMode="auto">
              <a:xfrm flipH="1">
                <a:off x="3609" y="6879"/>
                <a:ext cx="120" cy="180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32" name="Line 448"/>
              <p:cNvSpPr>
                <a:spLocks noChangeAspect="1" noChangeShapeType="1"/>
              </p:cNvSpPr>
              <p:nvPr/>
            </p:nvSpPr>
            <p:spPr bwMode="auto">
              <a:xfrm flipH="1">
                <a:off x="3404" y="6873"/>
                <a:ext cx="120" cy="180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33" name="Line 449"/>
              <p:cNvSpPr>
                <a:spLocks noChangeAspect="1" noChangeShapeType="1"/>
              </p:cNvSpPr>
              <p:nvPr/>
            </p:nvSpPr>
            <p:spPr bwMode="auto">
              <a:xfrm flipH="1">
                <a:off x="3212" y="6873"/>
                <a:ext cx="120" cy="180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34" name="Line 450"/>
            <p:cNvSpPr>
              <a:spLocks noChangeAspect="1" noChangeShapeType="1"/>
            </p:cNvSpPr>
            <p:nvPr/>
          </p:nvSpPr>
          <p:spPr bwMode="auto">
            <a:xfrm>
              <a:off x="5865539" y="805939"/>
              <a:ext cx="181223" cy="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35" name="Text Box 451"/>
            <p:cNvSpPr txBox="1">
              <a:spLocks noChangeAspect="1" noChangeArrowheads="1"/>
            </p:cNvSpPr>
            <p:nvPr/>
          </p:nvSpPr>
          <p:spPr bwMode="auto">
            <a:xfrm>
              <a:off x="5072066" y="1793039"/>
              <a:ext cx="558021" cy="326559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600" b="1" dirty="0">
                  <a:solidFill>
                    <a:schemeClr val="tx1"/>
                  </a:solidFill>
                </a:rPr>
                <a:t>R</a:t>
              </a:r>
              <a:r>
                <a:rPr lang="en-GB" sz="1600" b="1" baseline="-25000" dirty="0">
                  <a:solidFill>
                    <a:schemeClr val="tx1"/>
                  </a:solidFill>
                </a:rPr>
                <a:t>B</a:t>
              </a:r>
              <a:endParaRPr lang="fr-FR" sz="2400" dirty="0">
                <a:solidFill>
                  <a:schemeClr val="tx1"/>
                </a:solidFill>
              </a:endParaRPr>
            </a:p>
          </p:txBody>
        </p:sp>
        <p:sp>
          <p:nvSpPr>
            <p:cNvPr id="138" name="Line 458"/>
            <p:cNvSpPr>
              <a:spLocks noChangeAspect="1" noChangeShapeType="1"/>
            </p:cNvSpPr>
            <p:nvPr/>
          </p:nvSpPr>
          <p:spPr bwMode="auto">
            <a:xfrm rot="10800000">
              <a:off x="4991215" y="2300801"/>
              <a:ext cx="0" cy="699768"/>
            </a:xfrm>
            <a:prstGeom prst="line">
              <a:avLst/>
            </a:prstGeom>
            <a:ln w="19050"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39" name="Text Box 459"/>
            <p:cNvSpPr txBox="1">
              <a:spLocks noChangeAspect="1" noChangeArrowheads="1"/>
            </p:cNvSpPr>
            <p:nvPr/>
          </p:nvSpPr>
          <p:spPr bwMode="auto">
            <a:xfrm>
              <a:off x="4971114" y="2445420"/>
              <a:ext cx="451603" cy="27990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b="1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140" name="Line 462"/>
            <p:cNvSpPr>
              <a:spLocks noChangeAspect="1" noChangeShapeType="1"/>
            </p:cNvSpPr>
            <p:nvPr/>
          </p:nvSpPr>
          <p:spPr bwMode="auto">
            <a:xfrm>
              <a:off x="4279977" y="1790599"/>
              <a:ext cx="0" cy="773379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41" name="Text Box 461"/>
            <p:cNvSpPr txBox="1">
              <a:spLocks noChangeAspect="1" noChangeArrowheads="1"/>
            </p:cNvSpPr>
            <p:nvPr/>
          </p:nvSpPr>
          <p:spPr bwMode="auto">
            <a:xfrm>
              <a:off x="3824286" y="2005951"/>
              <a:ext cx="1044000" cy="408662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 rtl="1"/>
              <a:r>
                <a:rPr lang="ar-DZ" sz="1600" b="1" dirty="0" smtClean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بوابة </a:t>
              </a:r>
              <a:r>
                <a:rPr lang="ar-DZ" sz="16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منطقية</a:t>
              </a:r>
              <a:endParaRPr lang="fr-FR" sz="1600" b="1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142" name="Line 463"/>
            <p:cNvSpPr>
              <a:spLocks noChangeAspect="1" noChangeShapeType="1"/>
            </p:cNvSpPr>
            <p:nvPr/>
          </p:nvSpPr>
          <p:spPr bwMode="auto">
            <a:xfrm>
              <a:off x="4190014" y="1786061"/>
              <a:ext cx="186563" cy="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43" name="Text Box 464"/>
            <p:cNvSpPr txBox="1">
              <a:spLocks noChangeAspect="1" noChangeArrowheads="1"/>
            </p:cNvSpPr>
            <p:nvPr/>
          </p:nvSpPr>
          <p:spPr bwMode="auto">
            <a:xfrm>
              <a:off x="3855906" y="1465312"/>
              <a:ext cx="916084" cy="326124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300" b="1" dirty="0" smtClean="0">
                  <a:solidFill>
                    <a:schemeClr val="tx1"/>
                  </a:solidFill>
                </a:rPr>
                <a:t>V</a:t>
              </a:r>
              <a:r>
                <a:rPr lang="fr-FR" sz="1300" b="1" baseline="-25000" dirty="0" smtClean="0">
                  <a:solidFill>
                    <a:schemeClr val="tx1"/>
                  </a:solidFill>
                </a:rPr>
                <a:t>CC</a:t>
              </a:r>
              <a:r>
                <a:rPr lang="fr-FR" sz="1300" b="1" dirty="0" smtClean="0">
                  <a:solidFill>
                    <a:schemeClr val="tx1"/>
                  </a:solidFill>
                </a:rPr>
                <a:t>=5V</a:t>
              </a:r>
              <a:r>
                <a:rPr lang="fr-FR" sz="1300" b="1" baseline="-25000" dirty="0" smtClean="0">
                  <a:solidFill>
                    <a:schemeClr val="tx1"/>
                  </a:solidFill>
                </a:rPr>
                <a:t>  </a:t>
              </a:r>
              <a:endParaRPr lang="fr-FR" sz="13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44" name="Group 466"/>
            <p:cNvGrpSpPr>
              <a:grpSpLocks noChangeAspect="1"/>
            </p:cNvGrpSpPr>
            <p:nvPr/>
          </p:nvGrpSpPr>
          <p:grpSpPr bwMode="auto">
            <a:xfrm>
              <a:off x="4167919" y="2565796"/>
              <a:ext cx="214548" cy="63672"/>
              <a:chOff x="5841" y="9239"/>
              <a:chExt cx="276" cy="82"/>
            </a:xfrm>
          </p:grpSpPr>
          <p:sp>
            <p:nvSpPr>
              <p:cNvPr id="145" name="Line 467"/>
              <p:cNvSpPr>
                <a:spLocks noChangeAspect="1" noChangeShapeType="1"/>
              </p:cNvSpPr>
              <p:nvPr/>
            </p:nvSpPr>
            <p:spPr bwMode="auto">
              <a:xfrm>
                <a:off x="5868" y="9245"/>
                <a:ext cx="249" cy="0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46" name="Line 468"/>
              <p:cNvSpPr>
                <a:spLocks noChangeAspect="1" noChangeShapeType="1"/>
              </p:cNvSpPr>
              <p:nvPr/>
            </p:nvSpPr>
            <p:spPr bwMode="auto">
              <a:xfrm flipH="1">
                <a:off x="6063" y="9239"/>
                <a:ext cx="51" cy="76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47" name="Line 469"/>
              <p:cNvSpPr>
                <a:spLocks noChangeAspect="1" noChangeShapeType="1"/>
              </p:cNvSpPr>
              <p:nvPr/>
            </p:nvSpPr>
            <p:spPr bwMode="auto">
              <a:xfrm flipH="1">
                <a:off x="5988" y="9243"/>
                <a:ext cx="51" cy="76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48" name="Line 470"/>
              <p:cNvSpPr>
                <a:spLocks noChangeAspect="1" noChangeShapeType="1"/>
              </p:cNvSpPr>
              <p:nvPr/>
            </p:nvSpPr>
            <p:spPr bwMode="auto">
              <a:xfrm flipH="1">
                <a:off x="5916" y="9239"/>
                <a:ext cx="51" cy="76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49" name="Line 471"/>
              <p:cNvSpPr>
                <a:spLocks noChangeAspect="1" noChangeShapeType="1"/>
              </p:cNvSpPr>
              <p:nvPr/>
            </p:nvSpPr>
            <p:spPr bwMode="auto">
              <a:xfrm flipH="1">
                <a:off x="5841" y="9245"/>
                <a:ext cx="51" cy="76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51" name="Line 442"/>
            <p:cNvSpPr>
              <a:spLocks noChangeAspect="1" noChangeShapeType="1"/>
            </p:cNvSpPr>
            <p:nvPr/>
          </p:nvSpPr>
          <p:spPr bwMode="auto">
            <a:xfrm>
              <a:off x="5952226" y="1312208"/>
              <a:ext cx="2344" cy="691715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grpSp>
          <p:nvGrpSpPr>
            <p:cNvPr id="165" name="Groupe 164"/>
            <p:cNvGrpSpPr/>
            <p:nvPr/>
          </p:nvGrpSpPr>
          <p:grpSpPr>
            <a:xfrm>
              <a:off x="5617447" y="799720"/>
              <a:ext cx="1199838" cy="983955"/>
              <a:chOff x="5929322" y="3759204"/>
              <a:chExt cx="1296988" cy="1063625"/>
            </a:xfrm>
          </p:grpSpPr>
          <p:sp>
            <p:nvSpPr>
              <p:cNvPr id="155" name="Rectangle 23"/>
              <p:cNvSpPr>
                <a:spLocks noChangeArrowheads="1"/>
              </p:cNvSpPr>
              <p:nvPr/>
            </p:nvSpPr>
            <p:spPr bwMode="auto">
              <a:xfrm>
                <a:off x="5929322" y="3929066"/>
                <a:ext cx="1296988" cy="719138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prstDash val="lg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6" name="Line 14"/>
              <p:cNvSpPr>
                <a:spLocks noChangeShapeType="1"/>
              </p:cNvSpPr>
              <p:nvPr/>
            </p:nvSpPr>
            <p:spPr bwMode="auto">
              <a:xfrm flipV="1">
                <a:off x="6286031" y="3759204"/>
                <a:ext cx="0" cy="972000"/>
              </a:xfrm>
              <a:prstGeom prst="line">
                <a:avLst/>
              </a:prstGeom>
              <a:ln w="19050">
                <a:headEnd type="oval" w="med" len="med"/>
                <a:tailEnd type="oval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57" name="Rectangle 17"/>
              <p:cNvSpPr>
                <a:spLocks noChangeAspect="1" noChangeArrowheads="1"/>
              </p:cNvSpPr>
              <p:nvPr/>
            </p:nvSpPr>
            <p:spPr bwMode="auto">
              <a:xfrm rot="16200000">
                <a:off x="6145222" y="4125916"/>
                <a:ext cx="261938" cy="433388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58" name="Line 16"/>
              <p:cNvSpPr>
                <a:spLocks noChangeAspect="1" noChangeShapeType="1"/>
              </p:cNvSpPr>
              <p:nvPr/>
            </p:nvSpPr>
            <p:spPr bwMode="auto">
              <a:xfrm rot="600000" flipH="1">
                <a:off x="6145222" y="4195766"/>
                <a:ext cx="277813" cy="306388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59" name="Line 9"/>
              <p:cNvSpPr>
                <a:spLocks noChangeShapeType="1"/>
              </p:cNvSpPr>
              <p:nvPr/>
            </p:nvSpPr>
            <p:spPr bwMode="auto">
              <a:xfrm>
                <a:off x="6488122" y="4332291"/>
                <a:ext cx="4794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0" name="Line 8"/>
              <p:cNvSpPr>
                <a:spLocks noChangeAspect="1" noChangeShapeType="1"/>
              </p:cNvSpPr>
              <p:nvPr/>
            </p:nvSpPr>
            <p:spPr bwMode="auto">
              <a:xfrm>
                <a:off x="6296435" y="3992566"/>
                <a:ext cx="0" cy="107950"/>
              </a:xfrm>
              <a:prstGeom prst="line">
                <a:avLst/>
              </a:prstGeom>
              <a:ln>
                <a:solidFill>
                  <a:srgbClr val="FF0000"/>
                </a:solidFill>
                <a:headEnd/>
                <a:tailEnd type="triangle" w="lg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61" name="Line 12"/>
              <p:cNvSpPr>
                <a:spLocks noChangeAspect="1" noChangeShapeType="1"/>
              </p:cNvSpPr>
              <p:nvPr/>
            </p:nvSpPr>
            <p:spPr bwMode="auto">
              <a:xfrm>
                <a:off x="7061210" y="3794129"/>
                <a:ext cx="0" cy="433387"/>
              </a:xfrm>
              <a:prstGeom prst="line">
                <a:avLst/>
              </a:prstGeom>
              <a:ln w="19050">
                <a:headEnd type="oval" w="lg" len="lg"/>
                <a:tailEnd type="none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62" name="Line 11"/>
              <p:cNvSpPr>
                <a:spLocks noChangeAspect="1" noChangeShapeType="1"/>
              </p:cNvSpPr>
              <p:nvPr/>
            </p:nvSpPr>
            <p:spPr bwMode="auto">
              <a:xfrm rot="420000">
                <a:off x="6899285" y="4238629"/>
                <a:ext cx="176212" cy="14446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lg" len="lg"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3" name="Line 10"/>
              <p:cNvSpPr>
                <a:spLocks noChangeAspect="1" noChangeShapeType="1"/>
              </p:cNvSpPr>
              <p:nvPr/>
            </p:nvSpPr>
            <p:spPr bwMode="auto">
              <a:xfrm>
                <a:off x="7054860" y="4389441"/>
                <a:ext cx="0" cy="433388"/>
              </a:xfrm>
              <a:prstGeom prst="line">
                <a:avLst/>
              </a:prstGeom>
              <a:ln w="19050">
                <a:headEnd type="none" w="lg" len="lg"/>
                <a:tailEnd type="oval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64" name="Line 7"/>
              <p:cNvSpPr>
                <a:spLocks noChangeAspect="1" noChangeShapeType="1"/>
              </p:cNvSpPr>
              <p:nvPr/>
            </p:nvSpPr>
            <p:spPr bwMode="auto">
              <a:xfrm>
                <a:off x="7061210" y="3976691"/>
                <a:ext cx="0" cy="144463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lg" len="lg"/>
                <a:tailEnd type="triangle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  <p:cxnSp>
          <p:nvCxnSpPr>
            <p:cNvPr id="169" name="Connecteur droit 168"/>
            <p:cNvCxnSpPr/>
            <p:nvPr/>
          </p:nvCxnSpPr>
          <p:spPr bwMode="auto">
            <a:xfrm rot="16200000" flipH="1">
              <a:off x="6860924" y="671105"/>
              <a:ext cx="0" cy="331911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1" name="Connecteur droit 170"/>
            <p:cNvCxnSpPr/>
            <p:nvPr/>
          </p:nvCxnSpPr>
          <p:spPr bwMode="auto">
            <a:xfrm rot="16200000" flipH="1">
              <a:off x="7165579" y="1285596"/>
              <a:ext cx="0" cy="999104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2" name="Parenthèse ouvrante 171"/>
            <p:cNvSpPr/>
            <p:nvPr/>
          </p:nvSpPr>
          <p:spPr bwMode="auto">
            <a:xfrm>
              <a:off x="5419186" y="881455"/>
              <a:ext cx="528696" cy="899193"/>
            </a:xfrm>
            <a:prstGeom prst="leftBracket">
              <a:avLst>
                <a:gd name="adj" fmla="val 0"/>
              </a:avLst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3" name="Triangle isocèle 172"/>
            <p:cNvSpPr>
              <a:spLocks noChangeAspect="1"/>
            </p:cNvSpPr>
            <p:nvPr/>
          </p:nvSpPr>
          <p:spPr bwMode="auto">
            <a:xfrm>
              <a:off x="5300230" y="1176643"/>
              <a:ext cx="233124" cy="200970"/>
            </a:xfrm>
            <a:prstGeom prst="triangl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75" name="Connecteur droit 174"/>
            <p:cNvCxnSpPr/>
            <p:nvPr/>
          </p:nvCxnSpPr>
          <p:spPr bwMode="auto">
            <a:xfrm>
              <a:off x="5313446" y="1167832"/>
              <a:ext cx="199821" cy="1469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7" name="Group 623"/>
            <p:cNvGrpSpPr>
              <a:grpSpLocks/>
            </p:cNvGrpSpPr>
            <p:nvPr/>
          </p:nvGrpSpPr>
          <p:grpSpPr bwMode="auto">
            <a:xfrm>
              <a:off x="5568983" y="1119368"/>
              <a:ext cx="133214" cy="399456"/>
              <a:chOff x="2517" y="2886"/>
              <a:chExt cx="227" cy="317"/>
            </a:xfrm>
          </p:grpSpPr>
          <p:sp>
            <p:nvSpPr>
              <p:cNvPr id="23643" name="Rectangle 621"/>
              <p:cNvSpPr>
                <a:spLocks noChangeArrowheads="1"/>
              </p:cNvSpPr>
              <p:nvPr/>
            </p:nvSpPr>
            <p:spPr bwMode="auto">
              <a:xfrm>
                <a:off x="2517" y="2886"/>
                <a:ext cx="227" cy="317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644" name="Line 622"/>
              <p:cNvSpPr>
                <a:spLocks noChangeShapeType="1"/>
              </p:cNvSpPr>
              <p:nvPr/>
            </p:nvSpPr>
            <p:spPr bwMode="auto">
              <a:xfrm flipV="1">
                <a:off x="2517" y="2976"/>
                <a:ext cx="0" cy="13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76" name="Text Box 404"/>
            <p:cNvSpPr txBox="1">
              <a:spLocks noChangeAspect="1" noChangeArrowheads="1"/>
            </p:cNvSpPr>
            <p:nvPr/>
          </p:nvSpPr>
          <p:spPr bwMode="auto">
            <a:xfrm>
              <a:off x="4746728" y="1176643"/>
              <a:ext cx="696596" cy="34920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600" b="1" dirty="0">
                  <a:solidFill>
                    <a:schemeClr val="tx1"/>
                  </a:solidFill>
                </a:rPr>
                <a:t>DRL</a:t>
              </a:r>
              <a:endParaRPr lang="fr-FR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177" name="Text Box 412"/>
            <p:cNvSpPr txBox="1">
              <a:spLocks noChangeAspect="1" noChangeArrowheads="1"/>
            </p:cNvSpPr>
            <p:nvPr/>
          </p:nvSpPr>
          <p:spPr bwMode="auto">
            <a:xfrm>
              <a:off x="6987829" y="647501"/>
              <a:ext cx="357190" cy="281969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600" b="1" dirty="0">
                  <a:solidFill>
                    <a:schemeClr val="tx1"/>
                  </a:solidFill>
                </a:rPr>
                <a:t>M</a:t>
              </a:r>
              <a:endParaRPr lang="fr-FR" sz="2400" dirty="0">
                <a:solidFill>
                  <a:schemeClr val="tx1"/>
                </a:solidFill>
              </a:endParaRPr>
            </a:p>
          </p:txBody>
        </p:sp>
        <p:sp>
          <p:nvSpPr>
            <p:cNvPr id="167" name="Bouée 166"/>
            <p:cNvSpPr>
              <a:spLocks noChangeAspect="1"/>
            </p:cNvSpPr>
            <p:nvPr/>
          </p:nvSpPr>
          <p:spPr bwMode="auto">
            <a:xfrm>
              <a:off x="6976522" y="618548"/>
              <a:ext cx="396000" cy="396000"/>
            </a:xfrm>
            <a:prstGeom prst="donut">
              <a:avLst>
                <a:gd name="adj" fmla="val 14072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266" name="Picture 7" descr="H: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857760"/>
            <a:ext cx="975252" cy="57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" name="Picture 4" descr="H:\Compuerta-lógica-XOR-SN74HC86-La-Casa-de-la-Banda.jpg"/>
          <p:cNvPicPr>
            <a:picLocks noChangeAspect="1" noChangeArrowheads="1"/>
          </p:cNvPicPr>
          <p:nvPr/>
        </p:nvPicPr>
        <p:blipFill>
          <a:blip r:embed="rId6" cstate="print"/>
          <a:srcRect l="15873" t="24621" r="15872" b="26173"/>
          <a:stretch>
            <a:fillRect/>
          </a:stretch>
        </p:blipFill>
        <p:spPr bwMode="auto">
          <a:xfrm>
            <a:off x="76168" y="5500678"/>
            <a:ext cx="1626943" cy="1172911"/>
          </a:xfrm>
          <a:prstGeom prst="rect">
            <a:avLst/>
          </a:prstGeom>
          <a:noFill/>
        </p:spPr>
      </p:pic>
      <p:pic>
        <p:nvPicPr>
          <p:cNvPr id="136" name="Picture 2" descr="H:\porte-logique-andnand-a-relais-cebek.jpg"/>
          <p:cNvPicPr>
            <a:picLocks noChangeAspect="1" noChangeArrowheads="1"/>
          </p:cNvPicPr>
          <p:nvPr/>
        </p:nvPicPr>
        <p:blipFill>
          <a:blip r:embed="rId7"/>
          <a:srcRect t="5000" b="5000"/>
          <a:stretch>
            <a:fillRect/>
          </a:stretch>
        </p:blipFill>
        <p:spPr bwMode="auto">
          <a:xfrm>
            <a:off x="6384032" y="4338586"/>
            <a:ext cx="2720000" cy="2448000"/>
          </a:xfrm>
          <a:prstGeom prst="rect">
            <a:avLst/>
          </a:prstGeom>
          <a:noFill/>
        </p:spPr>
      </p:pic>
      <p:grpSp>
        <p:nvGrpSpPr>
          <p:cNvPr id="245" name="Groupe 244"/>
          <p:cNvGrpSpPr/>
          <p:nvPr/>
        </p:nvGrpSpPr>
        <p:grpSpPr>
          <a:xfrm>
            <a:off x="167042" y="2285992"/>
            <a:ext cx="1476000" cy="1584000"/>
            <a:chOff x="140140" y="2357430"/>
            <a:chExt cx="1476000" cy="1584000"/>
          </a:xfrm>
        </p:grpSpPr>
        <p:grpSp>
          <p:nvGrpSpPr>
            <p:cNvPr id="195" name="Groupe 194"/>
            <p:cNvGrpSpPr/>
            <p:nvPr/>
          </p:nvGrpSpPr>
          <p:grpSpPr>
            <a:xfrm>
              <a:off x="140140" y="2391696"/>
              <a:ext cx="1449580" cy="1519505"/>
              <a:chOff x="6929454" y="2071678"/>
              <a:chExt cx="1476000" cy="1643868"/>
            </a:xfrm>
          </p:grpSpPr>
          <p:sp>
            <p:nvSpPr>
              <p:cNvPr id="137" name="Rectangle 136"/>
              <p:cNvSpPr/>
              <p:nvPr/>
            </p:nvSpPr>
            <p:spPr bwMode="auto">
              <a:xfrm>
                <a:off x="6929454" y="2071678"/>
                <a:ext cx="1476000" cy="1643074"/>
              </a:xfrm>
              <a:prstGeom prst="rect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152" name="Connecteur droit 151"/>
              <p:cNvCxnSpPr/>
              <p:nvPr/>
            </p:nvCxnSpPr>
            <p:spPr bwMode="auto">
              <a:xfrm>
                <a:off x="6929454" y="2357430"/>
                <a:ext cx="1476000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53"/>
              <p:cNvCxnSpPr/>
              <p:nvPr/>
            </p:nvCxnSpPr>
            <p:spPr bwMode="auto">
              <a:xfrm>
                <a:off x="6929454" y="3037443"/>
                <a:ext cx="1476000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6" name="Connecteur droit 165"/>
              <p:cNvCxnSpPr/>
              <p:nvPr/>
            </p:nvCxnSpPr>
            <p:spPr bwMode="auto">
              <a:xfrm>
                <a:off x="6929454" y="2689906"/>
                <a:ext cx="1476000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8" name="Connecteur droit 177"/>
              <p:cNvCxnSpPr/>
              <p:nvPr/>
            </p:nvCxnSpPr>
            <p:spPr bwMode="auto">
              <a:xfrm>
                <a:off x="6929454" y="3394633"/>
                <a:ext cx="1476000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/>
              <p:cNvCxnSpPr/>
              <p:nvPr/>
            </p:nvCxnSpPr>
            <p:spPr bwMode="auto">
              <a:xfrm rot="5400000">
                <a:off x="6465107" y="2893215"/>
                <a:ext cx="1643074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91"/>
              <p:cNvCxnSpPr/>
              <p:nvPr/>
            </p:nvCxnSpPr>
            <p:spPr bwMode="auto">
              <a:xfrm rot="5400000">
                <a:off x="6823091" y="2892421"/>
                <a:ext cx="1643074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/>
              <p:cNvCxnSpPr/>
              <p:nvPr/>
            </p:nvCxnSpPr>
            <p:spPr bwMode="auto">
              <a:xfrm rot="5400000">
                <a:off x="7180281" y="2892421"/>
                <a:ext cx="1643074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6" name="ZoneTexte 195"/>
            <p:cNvSpPr txBox="1"/>
            <p:nvPr/>
          </p:nvSpPr>
          <p:spPr>
            <a:xfrm>
              <a:off x="176547" y="2368852"/>
              <a:ext cx="350796" cy="31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/>
                <a:t>b</a:t>
              </a:r>
              <a:endParaRPr lang="fr-FR" sz="1600" b="1" dirty="0"/>
            </a:p>
          </p:txBody>
        </p:sp>
        <p:sp>
          <p:nvSpPr>
            <p:cNvPr id="198" name="ZoneTexte 197"/>
            <p:cNvSpPr txBox="1"/>
            <p:nvPr/>
          </p:nvSpPr>
          <p:spPr>
            <a:xfrm>
              <a:off x="524688" y="2357430"/>
              <a:ext cx="350796" cy="31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/>
                <a:t>a</a:t>
              </a:r>
              <a:endParaRPr lang="fr-FR" sz="1600" b="1" dirty="0"/>
            </a:p>
          </p:txBody>
        </p:sp>
        <p:sp>
          <p:nvSpPr>
            <p:cNvPr id="199" name="ZoneTexte 198"/>
            <p:cNvSpPr txBox="1"/>
            <p:nvPr/>
          </p:nvSpPr>
          <p:spPr>
            <a:xfrm>
              <a:off x="899756" y="2368852"/>
              <a:ext cx="350796" cy="31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/>
                <a:t>S</a:t>
              </a:r>
              <a:endParaRPr lang="fr-FR" sz="1600" b="1" dirty="0"/>
            </a:p>
          </p:txBody>
        </p:sp>
        <p:sp>
          <p:nvSpPr>
            <p:cNvPr id="216" name="ZoneTexte 215"/>
            <p:cNvSpPr txBox="1"/>
            <p:nvPr/>
          </p:nvSpPr>
          <p:spPr>
            <a:xfrm>
              <a:off x="1235761" y="2368852"/>
              <a:ext cx="350796" cy="31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/>
                <a:t>M</a:t>
              </a:r>
              <a:endParaRPr lang="fr-FR" sz="1600" b="1" dirty="0"/>
            </a:p>
          </p:txBody>
        </p:sp>
        <p:sp>
          <p:nvSpPr>
            <p:cNvPr id="218" name="ZoneTexte 217"/>
            <p:cNvSpPr txBox="1"/>
            <p:nvPr/>
          </p:nvSpPr>
          <p:spPr>
            <a:xfrm>
              <a:off x="173892" y="2650832"/>
              <a:ext cx="350796" cy="31294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0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164412" y="2985998"/>
              <a:ext cx="350796" cy="31294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0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221" name="ZoneTexte 220"/>
            <p:cNvSpPr txBox="1"/>
            <p:nvPr/>
          </p:nvSpPr>
          <p:spPr>
            <a:xfrm>
              <a:off x="164412" y="3304744"/>
              <a:ext cx="350796" cy="31294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1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222" name="ZoneTexte 221"/>
            <p:cNvSpPr txBox="1"/>
            <p:nvPr/>
          </p:nvSpPr>
          <p:spPr>
            <a:xfrm>
              <a:off x="164412" y="3623490"/>
              <a:ext cx="350796" cy="31294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1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223" name="ZoneTexte 222"/>
            <p:cNvSpPr txBox="1"/>
            <p:nvPr/>
          </p:nvSpPr>
          <p:spPr>
            <a:xfrm>
              <a:off x="551615" y="2644409"/>
              <a:ext cx="350796" cy="31294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0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224" name="ZoneTexte 223"/>
            <p:cNvSpPr txBox="1"/>
            <p:nvPr/>
          </p:nvSpPr>
          <p:spPr>
            <a:xfrm>
              <a:off x="542135" y="2979575"/>
              <a:ext cx="350796" cy="31294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1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225" name="ZoneTexte 224"/>
            <p:cNvSpPr txBox="1"/>
            <p:nvPr/>
          </p:nvSpPr>
          <p:spPr>
            <a:xfrm>
              <a:off x="542135" y="3298321"/>
              <a:ext cx="350796" cy="31294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0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233" name="ZoneTexte 232"/>
            <p:cNvSpPr txBox="1"/>
            <p:nvPr/>
          </p:nvSpPr>
          <p:spPr>
            <a:xfrm>
              <a:off x="542135" y="3617066"/>
              <a:ext cx="350796" cy="31294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1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235" name="ZoneTexte 234"/>
            <p:cNvSpPr txBox="1"/>
            <p:nvPr/>
          </p:nvSpPr>
          <p:spPr>
            <a:xfrm>
              <a:off x="911892" y="2644409"/>
              <a:ext cx="350796" cy="31294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0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236" name="ZoneTexte 235"/>
            <p:cNvSpPr txBox="1"/>
            <p:nvPr/>
          </p:nvSpPr>
          <p:spPr>
            <a:xfrm>
              <a:off x="902412" y="2979575"/>
              <a:ext cx="350796" cy="31294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1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237" name="ZoneTexte 236"/>
            <p:cNvSpPr txBox="1"/>
            <p:nvPr/>
          </p:nvSpPr>
          <p:spPr>
            <a:xfrm>
              <a:off x="902412" y="3298321"/>
              <a:ext cx="350796" cy="31294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1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238" name="ZoneTexte 237"/>
            <p:cNvSpPr txBox="1"/>
            <p:nvPr/>
          </p:nvSpPr>
          <p:spPr>
            <a:xfrm>
              <a:off x="902412" y="3617066"/>
              <a:ext cx="350796" cy="31294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0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239" name="ZoneTexte 238"/>
            <p:cNvSpPr txBox="1"/>
            <p:nvPr/>
          </p:nvSpPr>
          <p:spPr>
            <a:xfrm>
              <a:off x="1265344" y="2655831"/>
              <a:ext cx="350796" cy="31294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0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240" name="ZoneTexte 239"/>
            <p:cNvSpPr txBox="1"/>
            <p:nvPr/>
          </p:nvSpPr>
          <p:spPr>
            <a:xfrm>
              <a:off x="1255864" y="2990997"/>
              <a:ext cx="350796" cy="31294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1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241" name="ZoneTexte 240"/>
            <p:cNvSpPr txBox="1"/>
            <p:nvPr/>
          </p:nvSpPr>
          <p:spPr>
            <a:xfrm>
              <a:off x="1255864" y="3309743"/>
              <a:ext cx="350796" cy="31294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1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242" name="ZoneTexte 241"/>
            <p:cNvSpPr txBox="1"/>
            <p:nvPr/>
          </p:nvSpPr>
          <p:spPr>
            <a:xfrm>
              <a:off x="1255864" y="3628488"/>
              <a:ext cx="350796" cy="31294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0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3" name="Picture 5" descr="H:\la-resistance-mise-en-pratique-5.jpg"/>
          <p:cNvPicPr>
            <a:picLocks noChangeAspect="1" noChangeArrowheads="1"/>
          </p:cNvPicPr>
          <p:nvPr/>
        </p:nvPicPr>
        <p:blipFill>
          <a:blip r:embed="rId8"/>
          <a:srcRect l="10353" t="26471" r="15452" b="44852"/>
          <a:stretch>
            <a:fillRect/>
          </a:stretch>
        </p:blipFill>
        <p:spPr bwMode="auto">
          <a:xfrm>
            <a:off x="1785918" y="5702316"/>
            <a:ext cx="833537" cy="252000"/>
          </a:xfrm>
          <a:prstGeom prst="rect">
            <a:avLst/>
          </a:prstGeom>
          <a:noFill/>
        </p:spPr>
      </p:pic>
      <p:sp>
        <p:nvSpPr>
          <p:cNvPr id="168" name="ZoneTexte 167"/>
          <p:cNvSpPr txBox="1"/>
          <p:nvPr/>
        </p:nvSpPr>
        <p:spPr>
          <a:xfrm>
            <a:off x="4176706" y="928670"/>
            <a:ext cx="928694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C00000"/>
                </a:solidFill>
              </a:rPr>
              <a:t>1N4007</a:t>
            </a:r>
            <a:endParaRPr lang="fr-FR" sz="1400" b="1" dirty="0">
              <a:solidFill>
                <a:srgbClr val="C00000"/>
              </a:solidFill>
            </a:endParaRPr>
          </a:p>
        </p:txBody>
      </p:sp>
      <p:pic>
        <p:nvPicPr>
          <p:cNvPr id="174" name="Picture 2"/>
          <p:cNvPicPr>
            <a:picLocks noChangeAspect="1" noChangeArrowheads="1"/>
          </p:cNvPicPr>
          <p:nvPr/>
        </p:nvPicPr>
        <p:blipFill>
          <a:blip r:embed="rId9" cstate="print"/>
          <a:srcRect l="37211" t="33333" r="38313" b="53438"/>
          <a:stretch>
            <a:fillRect/>
          </a:stretch>
        </p:blipFill>
        <p:spPr bwMode="auto">
          <a:xfrm rot="16200000">
            <a:off x="2737397" y="5120727"/>
            <a:ext cx="954562" cy="4286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82" name="Picture 2"/>
          <p:cNvPicPr>
            <a:picLocks noChangeAspect="1" noChangeArrowheads="1"/>
          </p:cNvPicPr>
          <p:nvPr/>
        </p:nvPicPr>
        <p:blipFill>
          <a:blip r:embed="rId10" cstate="print"/>
          <a:srcRect l="22917" t="33333" r="20313" b="53334"/>
          <a:stretch>
            <a:fillRect/>
          </a:stretch>
        </p:blipFill>
        <p:spPr bwMode="auto">
          <a:xfrm>
            <a:off x="7156156" y="1928802"/>
            <a:ext cx="1845000" cy="36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43" name="ZoneTexte 242"/>
          <p:cNvSpPr txBox="1"/>
          <p:nvPr/>
        </p:nvSpPr>
        <p:spPr>
          <a:xfrm>
            <a:off x="5776238" y="2056032"/>
            <a:ext cx="1143008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C00000"/>
                </a:solidFill>
              </a:rPr>
              <a:t>2N2219</a:t>
            </a:r>
            <a:endParaRPr lang="fr-FR" sz="1400" b="1" dirty="0">
              <a:solidFill>
                <a:srgbClr val="C00000"/>
              </a:solidFill>
            </a:endParaRPr>
          </a:p>
        </p:txBody>
      </p:sp>
      <p:pic>
        <p:nvPicPr>
          <p:cNvPr id="244" name="Picture 3"/>
          <p:cNvPicPr>
            <a:picLocks noChangeAspect="1" noChangeArrowheads="1"/>
          </p:cNvPicPr>
          <p:nvPr/>
        </p:nvPicPr>
        <p:blipFill>
          <a:blip r:embed="rId2" cstate="print"/>
          <a:srcRect l="28645" t="25833" r="28125" b="22501"/>
          <a:stretch>
            <a:fillRect/>
          </a:stretch>
        </p:blipFill>
        <p:spPr bwMode="auto">
          <a:xfrm>
            <a:off x="7291026" y="2428868"/>
            <a:ext cx="1638692" cy="122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8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8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8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3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38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11" grpId="0"/>
      <p:bldP spid="38327" grpId="0" animBg="1"/>
      <p:bldP spid="38328" grpId="0" animBg="1"/>
      <p:bldP spid="38456" grpId="0" animBg="1"/>
      <p:bldP spid="38466" grpId="0" animBg="1"/>
      <p:bldP spid="168" grpId="0"/>
      <p:bldP spid="2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428604"/>
            <a:ext cx="7500958" cy="562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8101013" y="2205038"/>
            <a:ext cx="741362" cy="1500187"/>
            <a:chOff x="4563" y="2766"/>
            <a:chExt cx="573" cy="1391"/>
          </a:xfrm>
        </p:grpSpPr>
        <p:grpSp>
          <p:nvGrpSpPr>
            <p:cNvPr id="3" name="Group 6"/>
            <p:cNvGrpSpPr>
              <a:grpSpLocks noChangeAspect="1"/>
            </p:cNvGrpSpPr>
            <p:nvPr/>
          </p:nvGrpSpPr>
          <p:grpSpPr bwMode="auto">
            <a:xfrm>
              <a:off x="4563" y="2868"/>
              <a:ext cx="514" cy="1289"/>
              <a:chOff x="4563" y="2868"/>
              <a:chExt cx="514" cy="1289"/>
            </a:xfrm>
          </p:grpSpPr>
          <p:sp>
            <p:nvSpPr>
              <p:cNvPr id="29796" name="Freeform 7"/>
              <p:cNvSpPr>
                <a:spLocks noChangeAspect="1"/>
              </p:cNvSpPr>
              <p:nvPr/>
            </p:nvSpPr>
            <p:spPr bwMode="auto">
              <a:xfrm>
                <a:off x="4694" y="2918"/>
                <a:ext cx="302" cy="295"/>
              </a:xfrm>
              <a:custGeom>
                <a:avLst/>
                <a:gdLst>
                  <a:gd name="T0" fmla="*/ 1 w 604"/>
                  <a:gd name="T1" fmla="*/ 1 h 590"/>
                  <a:gd name="T2" fmla="*/ 1 w 604"/>
                  <a:gd name="T3" fmla="*/ 1 h 590"/>
                  <a:gd name="T4" fmla="*/ 2 w 604"/>
                  <a:gd name="T5" fmla="*/ 1 h 590"/>
                  <a:gd name="T6" fmla="*/ 2 w 604"/>
                  <a:gd name="T7" fmla="*/ 1 h 590"/>
                  <a:gd name="T8" fmla="*/ 3 w 604"/>
                  <a:gd name="T9" fmla="*/ 1 h 590"/>
                  <a:gd name="T10" fmla="*/ 3 w 604"/>
                  <a:gd name="T11" fmla="*/ 0 h 590"/>
                  <a:gd name="T12" fmla="*/ 5 w 604"/>
                  <a:gd name="T13" fmla="*/ 1 h 590"/>
                  <a:gd name="T14" fmla="*/ 5 w 604"/>
                  <a:gd name="T15" fmla="*/ 1 h 590"/>
                  <a:gd name="T16" fmla="*/ 5 w 604"/>
                  <a:gd name="T17" fmla="*/ 1 h 590"/>
                  <a:gd name="T18" fmla="*/ 5 w 604"/>
                  <a:gd name="T19" fmla="*/ 1 h 590"/>
                  <a:gd name="T20" fmla="*/ 5 w 604"/>
                  <a:gd name="T21" fmla="*/ 2 h 590"/>
                  <a:gd name="T22" fmla="*/ 3 w 604"/>
                  <a:gd name="T23" fmla="*/ 3 h 590"/>
                  <a:gd name="T24" fmla="*/ 3 w 604"/>
                  <a:gd name="T25" fmla="*/ 3 h 590"/>
                  <a:gd name="T26" fmla="*/ 2 w 604"/>
                  <a:gd name="T27" fmla="*/ 5 h 590"/>
                  <a:gd name="T28" fmla="*/ 2 w 604"/>
                  <a:gd name="T29" fmla="*/ 5 h 590"/>
                  <a:gd name="T30" fmla="*/ 1 w 604"/>
                  <a:gd name="T31" fmla="*/ 5 h 590"/>
                  <a:gd name="T32" fmla="*/ 1 w 604"/>
                  <a:gd name="T33" fmla="*/ 5 h 590"/>
                  <a:gd name="T34" fmla="*/ 1 w 604"/>
                  <a:gd name="T35" fmla="*/ 3 h 590"/>
                  <a:gd name="T36" fmla="*/ 1 w 604"/>
                  <a:gd name="T37" fmla="*/ 3 h 590"/>
                  <a:gd name="T38" fmla="*/ 1 w 604"/>
                  <a:gd name="T39" fmla="*/ 3 h 590"/>
                  <a:gd name="T40" fmla="*/ 0 w 604"/>
                  <a:gd name="T41" fmla="*/ 2 h 590"/>
                  <a:gd name="T42" fmla="*/ 1 w 604"/>
                  <a:gd name="T43" fmla="*/ 2 h 590"/>
                  <a:gd name="T44" fmla="*/ 1 w 604"/>
                  <a:gd name="T45" fmla="*/ 2 h 590"/>
                  <a:gd name="T46" fmla="*/ 1 w 604"/>
                  <a:gd name="T47" fmla="*/ 1 h 5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4"/>
                  <a:gd name="T73" fmla="*/ 0 h 590"/>
                  <a:gd name="T74" fmla="*/ 604 w 604"/>
                  <a:gd name="T75" fmla="*/ 590 h 59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4" h="590">
                    <a:moveTo>
                      <a:pt x="184" y="249"/>
                    </a:moveTo>
                    <a:lnTo>
                      <a:pt x="237" y="170"/>
                    </a:lnTo>
                    <a:lnTo>
                      <a:pt x="295" y="111"/>
                    </a:lnTo>
                    <a:lnTo>
                      <a:pt x="355" y="39"/>
                    </a:lnTo>
                    <a:lnTo>
                      <a:pt x="427" y="7"/>
                    </a:lnTo>
                    <a:lnTo>
                      <a:pt x="485" y="0"/>
                    </a:lnTo>
                    <a:lnTo>
                      <a:pt x="545" y="19"/>
                    </a:lnTo>
                    <a:lnTo>
                      <a:pt x="578" y="65"/>
                    </a:lnTo>
                    <a:lnTo>
                      <a:pt x="604" y="151"/>
                    </a:lnTo>
                    <a:lnTo>
                      <a:pt x="597" y="242"/>
                    </a:lnTo>
                    <a:lnTo>
                      <a:pt x="571" y="321"/>
                    </a:lnTo>
                    <a:lnTo>
                      <a:pt x="506" y="413"/>
                    </a:lnTo>
                    <a:lnTo>
                      <a:pt x="434" y="478"/>
                    </a:lnTo>
                    <a:lnTo>
                      <a:pt x="355" y="537"/>
                    </a:lnTo>
                    <a:lnTo>
                      <a:pt x="269" y="576"/>
                    </a:lnTo>
                    <a:lnTo>
                      <a:pt x="197" y="590"/>
                    </a:lnTo>
                    <a:lnTo>
                      <a:pt x="165" y="570"/>
                    </a:lnTo>
                    <a:lnTo>
                      <a:pt x="138" y="492"/>
                    </a:lnTo>
                    <a:lnTo>
                      <a:pt x="144" y="387"/>
                    </a:lnTo>
                    <a:lnTo>
                      <a:pt x="19" y="393"/>
                    </a:lnTo>
                    <a:lnTo>
                      <a:pt x="0" y="374"/>
                    </a:lnTo>
                    <a:lnTo>
                      <a:pt x="19" y="334"/>
                    </a:lnTo>
                    <a:lnTo>
                      <a:pt x="151" y="327"/>
                    </a:lnTo>
                    <a:lnTo>
                      <a:pt x="184" y="24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97" name="Freeform 8"/>
              <p:cNvSpPr>
                <a:spLocks noChangeAspect="1"/>
              </p:cNvSpPr>
              <p:nvPr/>
            </p:nvSpPr>
            <p:spPr bwMode="auto">
              <a:xfrm>
                <a:off x="4678" y="3229"/>
                <a:ext cx="209" cy="433"/>
              </a:xfrm>
              <a:custGeom>
                <a:avLst/>
                <a:gdLst>
                  <a:gd name="T0" fmla="*/ 1 w 418"/>
                  <a:gd name="T1" fmla="*/ 0 h 867"/>
                  <a:gd name="T2" fmla="*/ 2 w 418"/>
                  <a:gd name="T3" fmla="*/ 0 h 867"/>
                  <a:gd name="T4" fmla="*/ 3 w 418"/>
                  <a:gd name="T5" fmla="*/ 0 h 867"/>
                  <a:gd name="T6" fmla="*/ 3 w 418"/>
                  <a:gd name="T7" fmla="*/ 0 h 867"/>
                  <a:gd name="T8" fmla="*/ 3 w 418"/>
                  <a:gd name="T9" fmla="*/ 0 h 867"/>
                  <a:gd name="T10" fmla="*/ 3 w 418"/>
                  <a:gd name="T11" fmla="*/ 0 h 867"/>
                  <a:gd name="T12" fmla="*/ 3 w 418"/>
                  <a:gd name="T13" fmla="*/ 1 h 867"/>
                  <a:gd name="T14" fmla="*/ 3 w 418"/>
                  <a:gd name="T15" fmla="*/ 1 h 867"/>
                  <a:gd name="T16" fmla="*/ 3 w 418"/>
                  <a:gd name="T17" fmla="*/ 2 h 867"/>
                  <a:gd name="T18" fmla="*/ 3 w 418"/>
                  <a:gd name="T19" fmla="*/ 2 h 867"/>
                  <a:gd name="T20" fmla="*/ 3 w 418"/>
                  <a:gd name="T21" fmla="*/ 3 h 867"/>
                  <a:gd name="T22" fmla="*/ 3 w 418"/>
                  <a:gd name="T23" fmla="*/ 4 h 867"/>
                  <a:gd name="T24" fmla="*/ 3 w 418"/>
                  <a:gd name="T25" fmla="*/ 4 h 867"/>
                  <a:gd name="T26" fmla="*/ 3 w 418"/>
                  <a:gd name="T27" fmla="*/ 5 h 867"/>
                  <a:gd name="T28" fmla="*/ 3 w 418"/>
                  <a:gd name="T29" fmla="*/ 6 h 867"/>
                  <a:gd name="T30" fmla="*/ 3 w 418"/>
                  <a:gd name="T31" fmla="*/ 6 h 867"/>
                  <a:gd name="T32" fmla="*/ 3 w 418"/>
                  <a:gd name="T33" fmla="*/ 6 h 867"/>
                  <a:gd name="T34" fmla="*/ 2 w 418"/>
                  <a:gd name="T35" fmla="*/ 6 h 867"/>
                  <a:gd name="T36" fmla="*/ 2 w 418"/>
                  <a:gd name="T37" fmla="*/ 6 h 867"/>
                  <a:gd name="T38" fmla="*/ 1 w 418"/>
                  <a:gd name="T39" fmla="*/ 6 h 867"/>
                  <a:gd name="T40" fmla="*/ 1 w 418"/>
                  <a:gd name="T41" fmla="*/ 5 h 867"/>
                  <a:gd name="T42" fmla="*/ 1 w 418"/>
                  <a:gd name="T43" fmla="*/ 5 h 867"/>
                  <a:gd name="T44" fmla="*/ 0 w 418"/>
                  <a:gd name="T45" fmla="*/ 4 h 867"/>
                  <a:gd name="T46" fmla="*/ 1 w 418"/>
                  <a:gd name="T47" fmla="*/ 3 h 867"/>
                  <a:gd name="T48" fmla="*/ 1 w 418"/>
                  <a:gd name="T49" fmla="*/ 2 h 867"/>
                  <a:gd name="T50" fmla="*/ 1 w 418"/>
                  <a:gd name="T51" fmla="*/ 1 h 867"/>
                  <a:gd name="T52" fmla="*/ 1 w 418"/>
                  <a:gd name="T53" fmla="*/ 0 h 86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18"/>
                  <a:gd name="T82" fmla="*/ 0 h 867"/>
                  <a:gd name="T83" fmla="*/ 418 w 418"/>
                  <a:gd name="T84" fmla="*/ 867 h 86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18" h="867">
                    <a:moveTo>
                      <a:pt x="118" y="73"/>
                    </a:moveTo>
                    <a:lnTo>
                      <a:pt x="176" y="20"/>
                    </a:lnTo>
                    <a:lnTo>
                      <a:pt x="267" y="0"/>
                    </a:lnTo>
                    <a:lnTo>
                      <a:pt x="346" y="14"/>
                    </a:lnTo>
                    <a:lnTo>
                      <a:pt x="405" y="67"/>
                    </a:lnTo>
                    <a:lnTo>
                      <a:pt x="418" y="106"/>
                    </a:lnTo>
                    <a:lnTo>
                      <a:pt x="418" y="158"/>
                    </a:lnTo>
                    <a:lnTo>
                      <a:pt x="392" y="204"/>
                    </a:lnTo>
                    <a:lnTo>
                      <a:pt x="346" y="283"/>
                    </a:lnTo>
                    <a:lnTo>
                      <a:pt x="327" y="375"/>
                    </a:lnTo>
                    <a:lnTo>
                      <a:pt x="320" y="452"/>
                    </a:lnTo>
                    <a:lnTo>
                      <a:pt x="339" y="538"/>
                    </a:lnTo>
                    <a:lnTo>
                      <a:pt x="392" y="617"/>
                    </a:lnTo>
                    <a:lnTo>
                      <a:pt x="412" y="696"/>
                    </a:lnTo>
                    <a:lnTo>
                      <a:pt x="405" y="768"/>
                    </a:lnTo>
                    <a:lnTo>
                      <a:pt x="367" y="827"/>
                    </a:lnTo>
                    <a:lnTo>
                      <a:pt x="314" y="860"/>
                    </a:lnTo>
                    <a:lnTo>
                      <a:pt x="248" y="867"/>
                    </a:lnTo>
                    <a:lnTo>
                      <a:pt x="170" y="867"/>
                    </a:lnTo>
                    <a:lnTo>
                      <a:pt x="111" y="833"/>
                    </a:lnTo>
                    <a:lnTo>
                      <a:pt x="51" y="735"/>
                    </a:lnTo>
                    <a:lnTo>
                      <a:pt x="13" y="649"/>
                    </a:lnTo>
                    <a:lnTo>
                      <a:pt x="0" y="519"/>
                    </a:lnTo>
                    <a:lnTo>
                      <a:pt x="13" y="401"/>
                    </a:lnTo>
                    <a:lnTo>
                      <a:pt x="39" y="276"/>
                    </a:lnTo>
                    <a:lnTo>
                      <a:pt x="78" y="151"/>
                    </a:lnTo>
                    <a:lnTo>
                      <a:pt x="118" y="7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98" name="Freeform 9"/>
              <p:cNvSpPr>
                <a:spLocks noChangeAspect="1"/>
              </p:cNvSpPr>
              <p:nvPr/>
            </p:nvSpPr>
            <p:spPr bwMode="auto">
              <a:xfrm>
                <a:off x="4845" y="3243"/>
                <a:ext cx="232" cy="390"/>
              </a:xfrm>
              <a:custGeom>
                <a:avLst/>
                <a:gdLst>
                  <a:gd name="T0" fmla="*/ 0 w 465"/>
                  <a:gd name="T1" fmla="*/ 1 h 780"/>
                  <a:gd name="T2" fmla="*/ 0 w 465"/>
                  <a:gd name="T3" fmla="*/ 1 h 780"/>
                  <a:gd name="T4" fmla="*/ 0 w 465"/>
                  <a:gd name="T5" fmla="*/ 0 h 780"/>
                  <a:gd name="T6" fmla="*/ 0 w 465"/>
                  <a:gd name="T7" fmla="*/ 1 h 780"/>
                  <a:gd name="T8" fmla="*/ 1 w 465"/>
                  <a:gd name="T9" fmla="*/ 1 h 780"/>
                  <a:gd name="T10" fmla="*/ 1 w 465"/>
                  <a:gd name="T11" fmla="*/ 2 h 780"/>
                  <a:gd name="T12" fmla="*/ 2 w 465"/>
                  <a:gd name="T13" fmla="*/ 3 h 780"/>
                  <a:gd name="T14" fmla="*/ 3 w 465"/>
                  <a:gd name="T15" fmla="*/ 3 h 780"/>
                  <a:gd name="T16" fmla="*/ 3 w 465"/>
                  <a:gd name="T17" fmla="*/ 3 h 780"/>
                  <a:gd name="T18" fmla="*/ 3 w 465"/>
                  <a:gd name="T19" fmla="*/ 3 h 780"/>
                  <a:gd name="T20" fmla="*/ 2 w 465"/>
                  <a:gd name="T21" fmla="*/ 5 h 780"/>
                  <a:gd name="T22" fmla="*/ 2 w 465"/>
                  <a:gd name="T23" fmla="*/ 5 h 780"/>
                  <a:gd name="T24" fmla="*/ 1 w 465"/>
                  <a:gd name="T25" fmla="*/ 5 h 780"/>
                  <a:gd name="T26" fmla="*/ 1 w 465"/>
                  <a:gd name="T27" fmla="*/ 5 h 780"/>
                  <a:gd name="T28" fmla="*/ 0 w 465"/>
                  <a:gd name="T29" fmla="*/ 5 h 780"/>
                  <a:gd name="T30" fmla="*/ 1 w 465"/>
                  <a:gd name="T31" fmla="*/ 5 h 780"/>
                  <a:gd name="T32" fmla="*/ 1 w 465"/>
                  <a:gd name="T33" fmla="*/ 6 h 780"/>
                  <a:gd name="T34" fmla="*/ 2 w 465"/>
                  <a:gd name="T35" fmla="*/ 6 h 780"/>
                  <a:gd name="T36" fmla="*/ 2 w 465"/>
                  <a:gd name="T37" fmla="*/ 6 h 780"/>
                  <a:gd name="T38" fmla="*/ 2 w 465"/>
                  <a:gd name="T39" fmla="*/ 6 h 780"/>
                  <a:gd name="T40" fmla="*/ 1 w 465"/>
                  <a:gd name="T41" fmla="*/ 6 h 780"/>
                  <a:gd name="T42" fmla="*/ 1 w 465"/>
                  <a:gd name="T43" fmla="*/ 6 h 780"/>
                  <a:gd name="T44" fmla="*/ 0 w 465"/>
                  <a:gd name="T45" fmla="*/ 6 h 780"/>
                  <a:gd name="T46" fmla="*/ 0 w 465"/>
                  <a:gd name="T47" fmla="*/ 5 h 780"/>
                  <a:gd name="T48" fmla="*/ 0 w 465"/>
                  <a:gd name="T49" fmla="*/ 5 h 780"/>
                  <a:gd name="T50" fmla="*/ 0 w 465"/>
                  <a:gd name="T51" fmla="*/ 5 h 780"/>
                  <a:gd name="T52" fmla="*/ 0 w 465"/>
                  <a:gd name="T53" fmla="*/ 5 h 780"/>
                  <a:gd name="T54" fmla="*/ 1 w 465"/>
                  <a:gd name="T55" fmla="*/ 3 h 780"/>
                  <a:gd name="T56" fmla="*/ 1 w 465"/>
                  <a:gd name="T57" fmla="*/ 3 h 780"/>
                  <a:gd name="T58" fmla="*/ 2 w 465"/>
                  <a:gd name="T59" fmla="*/ 3 h 780"/>
                  <a:gd name="T60" fmla="*/ 2 w 465"/>
                  <a:gd name="T61" fmla="*/ 3 h 780"/>
                  <a:gd name="T62" fmla="*/ 2 w 465"/>
                  <a:gd name="T63" fmla="*/ 3 h 780"/>
                  <a:gd name="T64" fmla="*/ 2 w 465"/>
                  <a:gd name="T65" fmla="*/ 3 h 780"/>
                  <a:gd name="T66" fmla="*/ 2 w 465"/>
                  <a:gd name="T67" fmla="*/ 3 h 780"/>
                  <a:gd name="T68" fmla="*/ 1 w 465"/>
                  <a:gd name="T69" fmla="*/ 3 h 780"/>
                  <a:gd name="T70" fmla="*/ 1 w 465"/>
                  <a:gd name="T71" fmla="*/ 2 h 780"/>
                  <a:gd name="T72" fmla="*/ 0 w 465"/>
                  <a:gd name="T73" fmla="*/ 2 h 780"/>
                  <a:gd name="T74" fmla="*/ 0 w 465"/>
                  <a:gd name="T75" fmla="*/ 1 h 780"/>
                  <a:gd name="T76" fmla="*/ 0 w 465"/>
                  <a:gd name="T77" fmla="*/ 1 h 78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65"/>
                  <a:gd name="T118" fmla="*/ 0 h 780"/>
                  <a:gd name="T119" fmla="*/ 465 w 465"/>
                  <a:gd name="T120" fmla="*/ 780 h 78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65" h="780">
                    <a:moveTo>
                      <a:pt x="0" y="39"/>
                    </a:moveTo>
                    <a:lnTo>
                      <a:pt x="5" y="6"/>
                    </a:lnTo>
                    <a:lnTo>
                      <a:pt x="78" y="0"/>
                    </a:lnTo>
                    <a:lnTo>
                      <a:pt x="117" y="33"/>
                    </a:lnTo>
                    <a:lnTo>
                      <a:pt x="177" y="117"/>
                    </a:lnTo>
                    <a:lnTo>
                      <a:pt x="254" y="229"/>
                    </a:lnTo>
                    <a:lnTo>
                      <a:pt x="326" y="307"/>
                    </a:lnTo>
                    <a:lnTo>
                      <a:pt x="458" y="452"/>
                    </a:lnTo>
                    <a:lnTo>
                      <a:pt x="465" y="484"/>
                    </a:lnTo>
                    <a:lnTo>
                      <a:pt x="438" y="504"/>
                    </a:lnTo>
                    <a:lnTo>
                      <a:pt x="372" y="530"/>
                    </a:lnTo>
                    <a:lnTo>
                      <a:pt x="281" y="551"/>
                    </a:lnTo>
                    <a:lnTo>
                      <a:pt x="170" y="557"/>
                    </a:lnTo>
                    <a:lnTo>
                      <a:pt x="130" y="563"/>
                    </a:lnTo>
                    <a:lnTo>
                      <a:pt x="117" y="590"/>
                    </a:lnTo>
                    <a:lnTo>
                      <a:pt x="143" y="635"/>
                    </a:lnTo>
                    <a:lnTo>
                      <a:pt x="235" y="714"/>
                    </a:lnTo>
                    <a:lnTo>
                      <a:pt x="300" y="734"/>
                    </a:lnTo>
                    <a:lnTo>
                      <a:pt x="314" y="760"/>
                    </a:lnTo>
                    <a:lnTo>
                      <a:pt x="287" y="780"/>
                    </a:lnTo>
                    <a:lnTo>
                      <a:pt x="228" y="780"/>
                    </a:lnTo>
                    <a:lnTo>
                      <a:pt x="150" y="734"/>
                    </a:lnTo>
                    <a:lnTo>
                      <a:pt x="84" y="669"/>
                    </a:lnTo>
                    <a:lnTo>
                      <a:pt x="45" y="609"/>
                    </a:lnTo>
                    <a:lnTo>
                      <a:pt x="45" y="563"/>
                    </a:lnTo>
                    <a:lnTo>
                      <a:pt x="71" y="530"/>
                    </a:lnTo>
                    <a:lnTo>
                      <a:pt x="110" y="518"/>
                    </a:lnTo>
                    <a:lnTo>
                      <a:pt x="170" y="511"/>
                    </a:lnTo>
                    <a:lnTo>
                      <a:pt x="235" y="511"/>
                    </a:lnTo>
                    <a:lnTo>
                      <a:pt x="314" y="498"/>
                    </a:lnTo>
                    <a:lnTo>
                      <a:pt x="353" y="484"/>
                    </a:lnTo>
                    <a:lnTo>
                      <a:pt x="372" y="465"/>
                    </a:lnTo>
                    <a:lnTo>
                      <a:pt x="366" y="446"/>
                    </a:lnTo>
                    <a:lnTo>
                      <a:pt x="307" y="393"/>
                    </a:lnTo>
                    <a:lnTo>
                      <a:pt x="215" y="301"/>
                    </a:lnTo>
                    <a:lnTo>
                      <a:pt x="130" y="223"/>
                    </a:lnTo>
                    <a:lnTo>
                      <a:pt x="38" y="138"/>
                    </a:lnTo>
                    <a:lnTo>
                      <a:pt x="5" y="78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99" name="Freeform 10"/>
              <p:cNvSpPr>
                <a:spLocks noChangeAspect="1"/>
              </p:cNvSpPr>
              <p:nvPr/>
            </p:nvSpPr>
            <p:spPr bwMode="auto">
              <a:xfrm>
                <a:off x="4694" y="3570"/>
                <a:ext cx="252" cy="587"/>
              </a:xfrm>
              <a:custGeom>
                <a:avLst/>
                <a:gdLst>
                  <a:gd name="T0" fmla="*/ 2 w 504"/>
                  <a:gd name="T1" fmla="*/ 0 h 1175"/>
                  <a:gd name="T2" fmla="*/ 3 w 504"/>
                  <a:gd name="T3" fmla="*/ 0 h 1175"/>
                  <a:gd name="T4" fmla="*/ 3 w 504"/>
                  <a:gd name="T5" fmla="*/ 0 h 1175"/>
                  <a:gd name="T6" fmla="*/ 3 w 504"/>
                  <a:gd name="T7" fmla="*/ 1 h 1175"/>
                  <a:gd name="T8" fmla="*/ 3 w 504"/>
                  <a:gd name="T9" fmla="*/ 2 h 1175"/>
                  <a:gd name="T10" fmla="*/ 3 w 504"/>
                  <a:gd name="T11" fmla="*/ 3 h 1175"/>
                  <a:gd name="T12" fmla="*/ 4 w 504"/>
                  <a:gd name="T13" fmla="*/ 4 h 1175"/>
                  <a:gd name="T14" fmla="*/ 4 w 504"/>
                  <a:gd name="T15" fmla="*/ 5 h 1175"/>
                  <a:gd name="T16" fmla="*/ 4 w 504"/>
                  <a:gd name="T17" fmla="*/ 6 h 1175"/>
                  <a:gd name="T18" fmla="*/ 4 w 504"/>
                  <a:gd name="T19" fmla="*/ 7 h 1175"/>
                  <a:gd name="T20" fmla="*/ 4 w 504"/>
                  <a:gd name="T21" fmla="*/ 7 h 1175"/>
                  <a:gd name="T22" fmla="*/ 4 w 504"/>
                  <a:gd name="T23" fmla="*/ 8 h 1175"/>
                  <a:gd name="T24" fmla="*/ 4 w 504"/>
                  <a:gd name="T25" fmla="*/ 8 h 1175"/>
                  <a:gd name="T26" fmla="*/ 4 w 504"/>
                  <a:gd name="T27" fmla="*/ 8 h 1175"/>
                  <a:gd name="T28" fmla="*/ 4 w 504"/>
                  <a:gd name="T29" fmla="*/ 8 h 1175"/>
                  <a:gd name="T30" fmla="*/ 3 w 504"/>
                  <a:gd name="T31" fmla="*/ 8 h 1175"/>
                  <a:gd name="T32" fmla="*/ 2 w 504"/>
                  <a:gd name="T33" fmla="*/ 8 h 1175"/>
                  <a:gd name="T34" fmla="*/ 2 w 504"/>
                  <a:gd name="T35" fmla="*/ 8 h 1175"/>
                  <a:gd name="T36" fmla="*/ 1 w 504"/>
                  <a:gd name="T37" fmla="*/ 9 h 1175"/>
                  <a:gd name="T38" fmla="*/ 1 w 504"/>
                  <a:gd name="T39" fmla="*/ 9 h 1175"/>
                  <a:gd name="T40" fmla="*/ 0 w 504"/>
                  <a:gd name="T41" fmla="*/ 8 h 1175"/>
                  <a:gd name="T42" fmla="*/ 1 w 504"/>
                  <a:gd name="T43" fmla="*/ 8 h 1175"/>
                  <a:gd name="T44" fmla="*/ 1 w 504"/>
                  <a:gd name="T45" fmla="*/ 8 h 1175"/>
                  <a:gd name="T46" fmla="*/ 3 w 504"/>
                  <a:gd name="T47" fmla="*/ 7 h 1175"/>
                  <a:gd name="T48" fmla="*/ 3 w 504"/>
                  <a:gd name="T49" fmla="*/ 7 h 1175"/>
                  <a:gd name="T50" fmla="*/ 4 w 504"/>
                  <a:gd name="T51" fmla="*/ 7 h 1175"/>
                  <a:gd name="T52" fmla="*/ 4 w 504"/>
                  <a:gd name="T53" fmla="*/ 7 h 1175"/>
                  <a:gd name="T54" fmla="*/ 4 w 504"/>
                  <a:gd name="T55" fmla="*/ 6 h 1175"/>
                  <a:gd name="T56" fmla="*/ 3 w 504"/>
                  <a:gd name="T57" fmla="*/ 5 h 1175"/>
                  <a:gd name="T58" fmla="*/ 3 w 504"/>
                  <a:gd name="T59" fmla="*/ 4 h 1175"/>
                  <a:gd name="T60" fmla="*/ 2 w 504"/>
                  <a:gd name="T61" fmla="*/ 3 h 1175"/>
                  <a:gd name="T62" fmla="*/ 2 w 504"/>
                  <a:gd name="T63" fmla="*/ 2 h 1175"/>
                  <a:gd name="T64" fmla="*/ 2 w 504"/>
                  <a:gd name="T65" fmla="*/ 1 h 1175"/>
                  <a:gd name="T66" fmla="*/ 2 w 504"/>
                  <a:gd name="T67" fmla="*/ 0 h 1175"/>
                  <a:gd name="T68" fmla="*/ 2 w 504"/>
                  <a:gd name="T69" fmla="*/ 0 h 1175"/>
                  <a:gd name="T70" fmla="*/ 2 w 504"/>
                  <a:gd name="T71" fmla="*/ 0 h 117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04"/>
                  <a:gd name="T109" fmla="*/ 0 h 1175"/>
                  <a:gd name="T110" fmla="*/ 504 w 504"/>
                  <a:gd name="T111" fmla="*/ 1175 h 117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04" h="1175">
                    <a:moveTo>
                      <a:pt x="249" y="0"/>
                    </a:moveTo>
                    <a:lnTo>
                      <a:pt x="321" y="14"/>
                    </a:lnTo>
                    <a:lnTo>
                      <a:pt x="354" y="66"/>
                    </a:lnTo>
                    <a:lnTo>
                      <a:pt x="347" y="190"/>
                    </a:lnTo>
                    <a:lnTo>
                      <a:pt x="335" y="322"/>
                    </a:lnTo>
                    <a:lnTo>
                      <a:pt x="335" y="459"/>
                    </a:lnTo>
                    <a:lnTo>
                      <a:pt x="400" y="623"/>
                    </a:lnTo>
                    <a:lnTo>
                      <a:pt x="452" y="742"/>
                    </a:lnTo>
                    <a:lnTo>
                      <a:pt x="479" y="860"/>
                    </a:lnTo>
                    <a:lnTo>
                      <a:pt x="472" y="964"/>
                    </a:lnTo>
                    <a:lnTo>
                      <a:pt x="472" y="1004"/>
                    </a:lnTo>
                    <a:lnTo>
                      <a:pt x="498" y="1043"/>
                    </a:lnTo>
                    <a:lnTo>
                      <a:pt x="504" y="1083"/>
                    </a:lnTo>
                    <a:lnTo>
                      <a:pt x="485" y="1102"/>
                    </a:lnTo>
                    <a:lnTo>
                      <a:pt x="432" y="1089"/>
                    </a:lnTo>
                    <a:lnTo>
                      <a:pt x="335" y="1076"/>
                    </a:lnTo>
                    <a:lnTo>
                      <a:pt x="216" y="1102"/>
                    </a:lnTo>
                    <a:lnTo>
                      <a:pt x="138" y="1148"/>
                    </a:lnTo>
                    <a:lnTo>
                      <a:pt x="98" y="1175"/>
                    </a:lnTo>
                    <a:lnTo>
                      <a:pt x="59" y="1175"/>
                    </a:lnTo>
                    <a:lnTo>
                      <a:pt x="0" y="1089"/>
                    </a:lnTo>
                    <a:lnTo>
                      <a:pt x="7" y="1076"/>
                    </a:lnTo>
                    <a:lnTo>
                      <a:pt x="125" y="1036"/>
                    </a:lnTo>
                    <a:lnTo>
                      <a:pt x="262" y="1017"/>
                    </a:lnTo>
                    <a:lnTo>
                      <a:pt x="360" y="1011"/>
                    </a:lnTo>
                    <a:lnTo>
                      <a:pt x="419" y="1011"/>
                    </a:lnTo>
                    <a:lnTo>
                      <a:pt x="432" y="971"/>
                    </a:lnTo>
                    <a:lnTo>
                      <a:pt x="413" y="860"/>
                    </a:lnTo>
                    <a:lnTo>
                      <a:pt x="367" y="742"/>
                    </a:lnTo>
                    <a:lnTo>
                      <a:pt x="295" y="591"/>
                    </a:lnTo>
                    <a:lnTo>
                      <a:pt x="235" y="459"/>
                    </a:lnTo>
                    <a:lnTo>
                      <a:pt x="210" y="341"/>
                    </a:lnTo>
                    <a:lnTo>
                      <a:pt x="203" y="210"/>
                    </a:lnTo>
                    <a:lnTo>
                      <a:pt x="203" y="86"/>
                    </a:lnTo>
                    <a:lnTo>
                      <a:pt x="230" y="34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800" name="Freeform 11"/>
              <p:cNvSpPr>
                <a:spLocks noChangeAspect="1"/>
              </p:cNvSpPr>
              <p:nvPr/>
            </p:nvSpPr>
            <p:spPr bwMode="auto">
              <a:xfrm>
                <a:off x="4570" y="3587"/>
                <a:ext cx="209" cy="488"/>
              </a:xfrm>
              <a:custGeom>
                <a:avLst/>
                <a:gdLst>
                  <a:gd name="T0" fmla="*/ 3 w 418"/>
                  <a:gd name="T1" fmla="*/ 0 h 977"/>
                  <a:gd name="T2" fmla="*/ 3 w 418"/>
                  <a:gd name="T3" fmla="*/ 0 h 977"/>
                  <a:gd name="T4" fmla="*/ 3 w 418"/>
                  <a:gd name="T5" fmla="*/ 0 h 977"/>
                  <a:gd name="T6" fmla="*/ 3 w 418"/>
                  <a:gd name="T7" fmla="*/ 0 h 977"/>
                  <a:gd name="T8" fmla="*/ 3 w 418"/>
                  <a:gd name="T9" fmla="*/ 1 h 977"/>
                  <a:gd name="T10" fmla="*/ 3 w 418"/>
                  <a:gd name="T11" fmla="*/ 3 h 977"/>
                  <a:gd name="T12" fmla="*/ 3 w 418"/>
                  <a:gd name="T13" fmla="*/ 3 h 977"/>
                  <a:gd name="T14" fmla="*/ 3 w 418"/>
                  <a:gd name="T15" fmla="*/ 4 h 977"/>
                  <a:gd name="T16" fmla="*/ 3 w 418"/>
                  <a:gd name="T17" fmla="*/ 5 h 977"/>
                  <a:gd name="T18" fmla="*/ 3 w 418"/>
                  <a:gd name="T19" fmla="*/ 6 h 977"/>
                  <a:gd name="T20" fmla="*/ 3 w 418"/>
                  <a:gd name="T21" fmla="*/ 6 h 977"/>
                  <a:gd name="T22" fmla="*/ 3 w 418"/>
                  <a:gd name="T23" fmla="*/ 6 h 977"/>
                  <a:gd name="T24" fmla="*/ 3 w 418"/>
                  <a:gd name="T25" fmla="*/ 6 h 977"/>
                  <a:gd name="T26" fmla="*/ 2 w 418"/>
                  <a:gd name="T27" fmla="*/ 7 h 977"/>
                  <a:gd name="T28" fmla="*/ 1 w 418"/>
                  <a:gd name="T29" fmla="*/ 7 h 977"/>
                  <a:gd name="T30" fmla="*/ 1 w 418"/>
                  <a:gd name="T31" fmla="*/ 7 h 977"/>
                  <a:gd name="T32" fmla="*/ 0 w 418"/>
                  <a:gd name="T33" fmla="*/ 7 h 977"/>
                  <a:gd name="T34" fmla="*/ 1 w 418"/>
                  <a:gd name="T35" fmla="*/ 6 h 977"/>
                  <a:gd name="T36" fmla="*/ 1 w 418"/>
                  <a:gd name="T37" fmla="*/ 6 h 977"/>
                  <a:gd name="T38" fmla="*/ 2 w 418"/>
                  <a:gd name="T39" fmla="*/ 6 h 977"/>
                  <a:gd name="T40" fmla="*/ 3 w 418"/>
                  <a:gd name="T41" fmla="*/ 6 h 977"/>
                  <a:gd name="T42" fmla="*/ 3 w 418"/>
                  <a:gd name="T43" fmla="*/ 5 h 977"/>
                  <a:gd name="T44" fmla="*/ 3 w 418"/>
                  <a:gd name="T45" fmla="*/ 5 h 977"/>
                  <a:gd name="T46" fmla="*/ 3 w 418"/>
                  <a:gd name="T47" fmla="*/ 3 h 977"/>
                  <a:gd name="T48" fmla="*/ 3 w 418"/>
                  <a:gd name="T49" fmla="*/ 3 h 977"/>
                  <a:gd name="T50" fmla="*/ 3 w 418"/>
                  <a:gd name="T51" fmla="*/ 2 h 977"/>
                  <a:gd name="T52" fmla="*/ 3 w 418"/>
                  <a:gd name="T53" fmla="*/ 0 h 977"/>
                  <a:gd name="T54" fmla="*/ 3 w 418"/>
                  <a:gd name="T55" fmla="*/ 0 h 977"/>
                  <a:gd name="T56" fmla="*/ 3 w 418"/>
                  <a:gd name="T57" fmla="*/ 0 h 97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18"/>
                  <a:gd name="T88" fmla="*/ 0 h 977"/>
                  <a:gd name="T89" fmla="*/ 418 w 418"/>
                  <a:gd name="T90" fmla="*/ 977 h 97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18" h="977">
                    <a:moveTo>
                      <a:pt x="314" y="0"/>
                    </a:moveTo>
                    <a:lnTo>
                      <a:pt x="372" y="0"/>
                    </a:lnTo>
                    <a:lnTo>
                      <a:pt x="392" y="39"/>
                    </a:lnTo>
                    <a:lnTo>
                      <a:pt x="405" y="125"/>
                    </a:lnTo>
                    <a:lnTo>
                      <a:pt x="392" y="216"/>
                    </a:lnTo>
                    <a:lnTo>
                      <a:pt x="360" y="399"/>
                    </a:lnTo>
                    <a:lnTo>
                      <a:pt x="365" y="478"/>
                    </a:lnTo>
                    <a:lnTo>
                      <a:pt x="405" y="636"/>
                    </a:lnTo>
                    <a:lnTo>
                      <a:pt x="418" y="747"/>
                    </a:lnTo>
                    <a:lnTo>
                      <a:pt x="418" y="833"/>
                    </a:lnTo>
                    <a:lnTo>
                      <a:pt x="399" y="852"/>
                    </a:lnTo>
                    <a:lnTo>
                      <a:pt x="339" y="865"/>
                    </a:lnTo>
                    <a:lnTo>
                      <a:pt x="261" y="884"/>
                    </a:lnTo>
                    <a:lnTo>
                      <a:pt x="183" y="924"/>
                    </a:lnTo>
                    <a:lnTo>
                      <a:pt x="104" y="977"/>
                    </a:lnTo>
                    <a:lnTo>
                      <a:pt x="72" y="977"/>
                    </a:lnTo>
                    <a:lnTo>
                      <a:pt x="0" y="918"/>
                    </a:lnTo>
                    <a:lnTo>
                      <a:pt x="6" y="891"/>
                    </a:lnTo>
                    <a:lnTo>
                      <a:pt x="97" y="852"/>
                    </a:lnTo>
                    <a:lnTo>
                      <a:pt x="255" y="812"/>
                    </a:lnTo>
                    <a:lnTo>
                      <a:pt x="327" y="786"/>
                    </a:lnTo>
                    <a:lnTo>
                      <a:pt x="339" y="761"/>
                    </a:lnTo>
                    <a:lnTo>
                      <a:pt x="339" y="649"/>
                    </a:lnTo>
                    <a:lnTo>
                      <a:pt x="314" y="505"/>
                    </a:lnTo>
                    <a:lnTo>
                      <a:pt x="300" y="413"/>
                    </a:lnTo>
                    <a:lnTo>
                      <a:pt x="288" y="269"/>
                    </a:lnTo>
                    <a:lnTo>
                      <a:pt x="281" y="111"/>
                    </a:lnTo>
                    <a:lnTo>
                      <a:pt x="288" y="39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801" name="Freeform 12"/>
              <p:cNvSpPr>
                <a:spLocks noChangeAspect="1"/>
              </p:cNvSpPr>
              <p:nvPr/>
            </p:nvSpPr>
            <p:spPr bwMode="auto">
              <a:xfrm>
                <a:off x="4563" y="2868"/>
                <a:ext cx="344" cy="435"/>
              </a:xfrm>
              <a:custGeom>
                <a:avLst/>
                <a:gdLst>
                  <a:gd name="T0" fmla="*/ 3 w 688"/>
                  <a:gd name="T1" fmla="*/ 6 h 871"/>
                  <a:gd name="T2" fmla="*/ 3 w 688"/>
                  <a:gd name="T3" fmla="*/ 6 h 871"/>
                  <a:gd name="T4" fmla="*/ 3 w 688"/>
                  <a:gd name="T5" fmla="*/ 6 h 871"/>
                  <a:gd name="T6" fmla="*/ 3 w 688"/>
                  <a:gd name="T7" fmla="*/ 5 h 871"/>
                  <a:gd name="T8" fmla="*/ 3 w 688"/>
                  <a:gd name="T9" fmla="*/ 4 h 871"/>
                  <a:gd name="T10" fmla="*/ 1 w 688"/>
                  <a:gd name="T11" fmla="*/ 4 h 871"/>
                  <a:gd name="T12" fmla="*/ 1 w 688"/>
                  <a:gd name="T13" fmla="*/ 3 h 871"/>
                  <a:gd name="T14" fmla="*/ 1 w 688"/>
                  <a:gd name="T15" fmla="*/ 2 h 871"/>
                  <a:gd name="T16" fmla="*/ 1 w 688"/>
                  <a:gd name="T17" fmla="*/ 1 h 871"/>
                  <a:gd name="T18" fmla="*/ 3 w 688"/>
                  <a:gd name="T19" fmla="*/ 1 h 871"/>
                  <a:gd name="T20" fmla="*/ 3 w 688"/>
                  <a:gd name="T21" fmla="*/ 1 h 871"/>
                  <a:gd name="T22" fmla="*/ 3 w 688"/>
                  <a:gd name="T23" fmla="*/ 1 h 871"/>
                  <a:gd name="T24" fmla="*/ 3 w 688"/>
                  <a:gd name="T25" fmla="*/ 1 h 871"/>
                  <a:gd name="T26" fmla="*/ 3 w 688"/>
                  <a:gd name="T27" fmla="*/ 1 h 871"/>
                  <a:gd name="T28" fmla="*/ 5 w 688"/>
                  <a:gd name="T29" fmla="*/ 0 h 871"/>
                  <a:gd name="T30" fmla="*/ 5 w 688"/>
                  <a:gd name="T31" fmla="*/ 0 h 871"/>
                  <a:gd name="T32" fmla="*/ 5 w 688"/>
                  <a:gd name="T33" fmla="*/ 0 h 871"/>
                  <a:gd name="T34" fmla="*/ 5 w 688"/>
                  <a:gd name="T35" fmla="*/ 0 h 871"/>
                  <a:gd name="T36" fmla="*/ 5 w 688"/>
                  <a:gd name="T37" fmla="*/ 0 h 871"/>
                  <a:gd name="T38" fmla="*/ 5 w 688"/>
                  <a:gd name="T39" fmla="*/ 0 h 871"/>
                  <a:gd name="T40" fmla="*/ 5 w 688"/>
                  <a:gd name="T41" fmla="*/ 0 h 871"/>
                  <a:gd name="T42" fmla="*/ 3 w 688"/>
                  <a:gd name="T43" fmla="*/ 0 h 871"/>
                  <a:gd name="T44" fmla="*/ 3 w 688"/>
                  <a:gd name="T45" fmla="*/ 0 h 871"/>
                  <a:gd name="T46" fmla="*/ 3 w 688"/>
                  <a:gd name="T47" fmla="*/ 1 h 871"/>
                  <a:gd name="T48" fmla="*/ 3 w 688"/>
                  <a:gd name="T49" fmla="*/ 1 h 871"/>
                  <a:gd name="T50" fmla="*/ 1 w 688"/>
                  <a:gd name="T51" fmla="*/ 1 h 871"/>
                  <a:gd name="T52" fmla="*/ 1 w 688"/>
                  <a:gd name="T53" fmla="*/ 1 h 871"/>
                  <a:gd name="T54" fmla="*/ 0 w 688"/>
                  <a:gd name="T55" fmla="*/ 2 h 871"/>
                  <a:gd name="T56" fmla="*/ 1 w 688"/>
                  <a:gd name="T57" fmla="*/ 2 h 871"/>
                  <a:gd name="T58" fmla="*/ 1 w 688"/>
                  <a:gd name="T59" fmla="*/ 3 h 871"/>
                  <a:gd name="T60" fmla="*/ 1 w 688"/>
                  <a:gd name="T61" fmla="*/ 4 h 871"/>
                  <a:gd name="T62" fmla="*/ 1 w 688"/>
                  <a:gd name="T63" fmla="*/ 5 h 871"/>
                  <a:gd name="T64" fmla="*/ 1 w 688"/>
                  <a:gd name="T65" fmla="*/ 6 h 871"/>
                  <a:gd name="T66" fmla="*/ 3 w 688"/>
                  <a:gd name="T67" fmla="*/ 6 h 871"/>
                  <a:gd name="T68" fmla="*/ 3 w 688"/>
                  <a:gd name="T69" fmla="*/ 6 h 8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88"/>
                  <a:gd name="T106" fmla="*/ 0 h 871"/>
                  <a:gd name="T107" fmla="*/ 688 w 688"/>
                  <a:gd name="T108" fmla="*/ 871 h 8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88" h="871">
                    <a:moveTo>
                      <a:pt x="366" y="871"/>
                    </a:moveTo>
                    <a:lnTo>
                      <a:pt x="398" y="831"/>
                    </a:lnTo>
                    <a:lnTo>
                      <a:pt x="386" y="773"/>
                    </a:lnTo>
                    <a:lnTo>
                      <a:pt x="360" y="694"/>
                    </a:lnTo>
                    <a:lnTo>
                      <a:pt x="261" y="602"/>
                    </a:lnTo>
                    <a:lnTo>
                      <a:pt x="163" y="517"/>
                    </a:lnTo>
                    <a:lnTo>
                      <a:pt x="117" y="425"/>
                    </a:lnTo>
                    <a:lnTo>
                      <a:pt x="98" y="281"/>
                    </a:lnTo>
                    <a:lnTo>
                      <a:pt x="209" y="242"/>
                    </a:lnTo>
                    <a:lnTo>
                      <a:pt x="386" y="222"/>
                    </a:lnTo>
                    <a:lnTo>
                      <a:pt x="458" y="229"/>
                    </a:lnTo>
                    <a:lnTo>
                      <a:pt x="477" y="248"/>
                    </a:lnTo>
                    <a:lnTo>
                      <a:pt x="510" y="216"/>
                    </a:lnTo>
                    <a:lnTo>
                      <a:pt x="497" y="183"/>
                    </a:lnTo>
                    <a:lnTo>
                      <a:pt x="517" y="125"/>
                    </a:lnTo>
                    <a:lnTo>
                      <a:pt x="569" y="72"/>
                    </a:lnTo>
                    <a:lnTo>
                      <a:pt x="609" y="58"/>
                    </a:lnTo>
                    <a:lnTo>
                      <a:pt x="661" y="91"/>
                    </a:lnTo>
                    <a:lnTo>
                      <a:pt x="688" y="58"/>
                    </a:lnTo>
                    <a:lnTo>
                      <a:pt x="642" y="0"/>
                    </a:lnTo>
                    <a:lnTo>
                      <a:pt x="582" y="0"/>
                    </a:lnTo>
                    <a:lnTo>
                      <a:pt x="510" y="32"/>
                    </a:lnTo>
                    <a:lnTo>
                      <a:pt x="465" y="118"/>
                    </a:lnTo>
                    <a:lnTo>
                      <a:pt x="405" y="157"/>
                    </a:lnTo>
                    <a:lnTo>
                      <a:pt x="314" y="170"/>
                    </a:lnTo>
                    <a:lnTo>
                      <a:pt x="150" y="190"/>
                    </a:lnTo>
                    <a:lnTo>
                      <a:pt x="19" y="229"/>
                    </a:lnTo>
                    <a:lnTo>
                      <a:pt x="0" y="262"/>
                    </a:lnTo>
                    <a:lnTo>
                      <a:pt x="12" y="367"/>
                    </a:lnTo>
                    <a:lnTo>
                      <a:pt x="59" y="511"/>
                    </a:lnTo>
                    <a:lnTo>
                      <a:pt x="124" y="629"/>
                    </a:lnTo>
                    <a:lnTo>
                      <a:pt x="189" y="733"/>
                    </a:lnTo>
                    <a:lnTo>
                      <a:pt x="249" y="805"/>
                    </a:lnTo>
                    <a:lnTo>
                      <a:pt x="307" y="857"/>
                    </a:lnTo>
                    <a:lnTo>
                      <a:pt x="366" y="87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" name="Group 13"/>
            <p:cNvGrpSpPr>
              <a:grpSpLocks noChangeAspect="1"/>
            </p:cNvGrpSpPr>
            <p:nvPr/>
          </p:nvGrpSpPr>
          <p:grpSpPr bwMode="auto">
            <a:xfrm>
              <a:off x="5018" y="2766"/>
              <a:ext cx="118" cy="149"/>
              <a:chOff x="5018" y="2766"/>
              <a:chExt cx="118" cy="149"/>
            </a:xfrm>
          </p:grpSpPr>
          <p:sp>
            <p:nvSpPr>
              <p:cNvPr id="29794" name="Freeform 14"/>
              <p:cNvSpPr>
                <a:spLocks noChangeAspect="1"/>
              </p:cNvSpPr>
              <p:nvPr/>
            </p:nvSpPr>
            <p:spPr bwMode="auto">
              <a:xfrm>
                <a:off x="5041" y="2766"/>
                <a:ext cx="95" cy="108"/>
              </a:xfrm>
              <a:custGeom>
                <a:avLst/>
                <a:gdLst>
                  <a:gd name="T0" fmla="*/ 1 w 190"/>
                  <a:gd name="T1" fmla="*/ 1 h 216"/>
                  <a:gd name="T2" fmla="*/ 1 w 190"/>
                  <a:gd name="T3" fmla="*/ 0 h 216"/>
                  <a:gd name="T4" fmla="*/ 1 w 190"/>
                  <a:gd name="T5" fmla="*/ 1 h 216"/>
                  <a:gd name="T6" fmla="*/ 1 w 190"/>
                  <a:gd name="T7" fmla="*/ 1 h 216"/>
                  <a:gd name="T8" fmla="*/ 1 w 190"/>
                  <a:gd name="T9" fmla="*/ 1 h 216"/>
                  <a:gd name="T10" fmla="*/ 1 w 190"/>
                  <a:gd name="T11" fmla="*/ 2 h 216"/>
                  <a:gd name="T12" fmla="*/ 1 w 190"/>
                  <a:gd name="T13" fmla="*/ 2 h 216"/>
                  <a:gd name="T14" fmla="*/ 1 w 190"/>
                  <a:gd name="T15" fmla="*/ 2 h 216"/>
                  <a:gd name="T16" fmla="*/ 1 w 190"/>
                  <a:gd name="T17" fmla="*/ 2 h 216"/>
                  <a:gd name="T18" fmla="*/ 1 w 190"/>
                  <a:gd name="T19" fmla="*/ 2 h 216"/>
                  <a:gd name="T20" fmla="*/ 1 w 190"/>
                  <a:gd name="T21" fmla="*/ 2 h 216"/>
                  <a:gd name="T22" fmla="*/ 0 w 190"/>
                  <a:gd name="T23" fmla="*/ 2 h 216"/>
                  <a:gd name="T24" fmla="*/ 1 w 190"/>
                  <a:gd name="T25" fmla="*/ 2 h 216"/>
                  <a:gd name="T26" fmla="*/ 1 w 190"/>
                  <a:gd name="T27" fmla="*/ 2 h 216"/>
                  <a:gd name="T28" fmla="*/ 1 w 190"/>
                  <a:gd name="T29" fmla="*/ 2 h 216"/>
                  <a:gd name="T30" fmla="*/ 1 w 190"/>
                  <a:gd name="T31" fmla="*/ 2 h 216"/>
                  <a:gd name="T32" fmla="*/ 1 w 190"/>
                  <a:gd name="T33" fmla="*/ 2 h 216"/>
                  <a:gd name="T34" fmla="*/ 1 w 190"/>
                  <a:gd name="T35" fmla="*/ 1 h 216"/>
                  <a:gd name="T36" fmla="*/ 1 w 190"/>
                  <a:gd name="T37" fmla="*/ 1 h 216"/>
                  <a:gd name="T38" fmla="*/ 1 w 190"/>
                  <a:gd name="T39" fmla="*/ 1 h 216"/>
                  <a:gd name="T40" fmla="*/ 1 w 190"/>
                  <a:gd name="T41" fmla="*/ 1 h 216"/>
                  <a:gd name="T42" fmla="*/ 1 w 190"/>
                  <a:gd name="T43" fmla="*/ 1 h 216"/>
                  <a:gd name="T44" fmla="*/ 1 w 190"/>
                  <a:gd name="T45" fmla="*/ 1 h 216"/>
                  <a:gd name="T46" fmla="*/ 1 w 190"/>
                  <a:gd name="T47" fmla="*/ 1 h 216"/>
                  <a:gd name="T48" fmla="*/ 1 w 190"/>
                  <a:gd name="T49" fmla="*/ 1 h 21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90"/>
                  <a:gd name="T76" fmla="*/ 0 h 216"/>
                  <a:gd name="T77" fmla="*/ 190 w 190"/>
                  <a:gd name="T78" fmla="*/ 216 h 21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90" h="216">
                    <a:moveTo>
                      <a:pt x="58" y="14"/>
                    </a:moveTo>
                    <a:lnTo>
                      <a:pt x="111" y="0"/>
                    </a:lnTo>
                    <a:lnTo>
                      <a:pt x="176" y="19"/>
                    </a:lnTo>
                    <a:lnTo>
                      <a:pt x="190" y="65"/>
                    </a:lnTo>
                    <a:lnTo>
                      <a:pt x="183" y="125"/>
                    </a:lnTo>
                    <a:lnTo>
                      <a:pt x="150" y="163"/>
                    </a:lnTo>
                    <a:lnTo>
                      <a:pt x="104" y="170"/>
                    </a:lnTo>
                    <a:lnTo>
                      <a:pt x="58" y="170"/>
                    </a:lnTo>
                    <a:lnTo>
                      <a:pt x="38" y="190"/>
                    </a:lnTo>
                    <a:lnTo>
                      <a:pt x="38" y="203"/>
                    </a:lnTo>
                    <a:lnTo>
                      <a:pt x="26" y="216"/>
                    </a:lnTo>
                    <a:lnTo>
                      <a:pt x="0" y="209"/>
                    </a:lnTo>
                    <a:lnTo>
                      <a:pt x="5" y="177"/>
                    </a:lnTo>
                    <a:lnTo>
                      <a:pt x="26" y="151"/>
                    </a:lnTo>
                    <a:lnTo>
                      <a:pt x="65" y="131"/>
                    </a:lnTo>
                    <a:lnTo>
                      <a:pt x="104" y="137"/>
                    </a:lnTo>
                    <a:lnTo>
                      <a:pt x="137" y="131"/>
                    </a:lnTo>
                    <a:lnTo>
                      <a:pt x="156" y="98"/>
                    </a:lnTo>
                    <a:lnTo>
                      <a:pt x="156" y="59"/>
                    </a:lnTo>
                    <a:lnTo>
                      <a:pt x="137" y="39"/>
                    </a:lnTo>
                    <a:lnTo>
                      <a:pt x="111" y="39"/>
                    </a:lnTo>
                    <a:lnTo>
                      <a:pt x="84" y="46"/>
                    </a:lnTo>
                    <a:lnTo>
                      <a:pt x="65" y="59"/>
                    </a:lnTo>
                    <a:lnTo>
                      <a:pt x="45" y="46"/>
                    </a:lnTo>
                    <a:lnTo>
                      <a:pt x="58" y="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95" name="Oval 15"/>
              <p:cNvSpPr>
                <a:spLocks noChangeAspect="1" noChangeArrowheads="1"/>
              </p:cNvSpPr>
              <p:nvPr/>
            </p:nvSpPr>
            <p:spPr bwMode="auto">
              <a:xfrm>
                <a:off x="5018" y="2888"/>
                <a:ext cx="28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81937" name="AutoShape 17"/>
          <p:cNvSpPr>
            <a:spLocks noChangeArrowheads="1"/>
          </p:cNvSpPr>
          <p:nvPr/>
        </p:nvSpPr>
        <p:spPr bwMode="auto">
          <a:xfrm>
            <a:off x="5219700" y="4581525"/>
            <a:ext cx="2196000" cy="719138"/>
          </a:xfrm>
          <a:prstGeom prst="wedgeRoundRectCallout">
            <a:avLst>
              <a:gd name="adj1" fmla="val 66889"/>
              <a:gd name="adj2" fmla="val -230134"/>
              <a:gd name="adj3" fmla="val 16667"/>
            </a:avLst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2000" b="1">
                <a:solidFill>
                  <a:schemeClr val="tx1"/>
                </a:solidFill>
                <a:cs typeface="Arabic Transparent" pitchFamily="2" charset="-78"/>
              </a:rPr>
              <a:t>... لقد وجدت الحل</a:t>
            </a:r>
            <a:r>
              <a:rPr lang="en-US" sz="2000" b="1">
                <a:solidFill>
                  <a:schemeClr val="tx1"/>
                </a:solidFill>
                <a:cs typeface="Arabic Transparent" pitchFamily="2" charset="-78"/>
              </a:rPr>
              <a:t>!!!!</a:t>
            </a:r>
            <a:r>
              <a:rPr lang="ar-DZ" sz="2000" b="1">
                <a:solidFill>
                  <a:schemeClr val="tx1"/>
                </a:solidFill>
                <a:cs typeface="Arabic Transparent" pitchFamily="2" charset="-78"/>
              </a:rPr>
              <a:t> </a:t>
            </a:r>
          </a:p>
          <a:p>
            <a:pPr algn="r" rtl="1"/>
            <a:r>
              <a:rPr lang="ar-DZ" b="1">
                <a:solidFill>
                  <a:schemeClr val="tx1"/>
                </a:solidFill>
                <a:cs typeface="Arabic Transparent" pitchFamily="2" charset="-78"/>
              </a:rPr>
              <a:t> يجب ان</a:t>
            </a:r>
            <a:r>
              <a:rPr lang="ar-DZ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2000" b="1">
                <a:solidFill>
                  <a:schemeClr val="tx1"/>
                </a:solidFill>
                <a:cs typeface="Arabic Transparent" pitchFamily="2" charset="-78"/>
              </a:rPr>
              <a:t>استعمال</a:t>
            </a:r>
            <a:endParaRPr lang="en-US" sz="2000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81938" name="AutoShape 18"/>
          <p:cNvSpPr>
            <a:spLocks noChangeArrowheads="1"/>
          </p:cNvSpPr>
          <p:nvPr/>
        </p:nvSpPr>
        <p:spPr bwMode="auto">
          <a:xfrm>
            <a:off x="6588125" y="1125538"/>
            <a:ext cx="2448000" cy="1008062"/>
          </a:xfrm>
          <a:prstGeom prst="wedgeRoundRectCallout">
            <a:avLst>
              <a:gd name="adj1" fmla="val -82870"/>
              <a:gd name="adj2" fmla="val 3069"/>
              <a:gd name="adj3" fmla="val 16667"/>
            </a:avLst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هذا المحرك ذو استطاعة</a:t>
            </a:r>
          </a:p>
          <a:p>
            <a:pPr algn="r" rtl="1"/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كبيرة سأعزله عن باق الدارة بواسطة المرحل </a:t>
            </a:r>
            <a:endParaRPr lang="en-US" b="1" dirty="0">
              <a:solidFill>
                <a:schemeClr val="tx1"/>
              </a:solidFill>
              <a:latin typeface="Arabic Transparent" pitchFamily="2" charset="-78"/>
              <a:cs typeface="Arabic Transparent" pitchFamily="2" charset="-78"/>
            </a:endParaRPr>
          </a:p>
          <a:p>
            <a:pPr algn="r" rtl="1"/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endParaRPr lang="en-US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81939" name="Rectangle 19"/>
          <p:cNvSpPr>
            <a:spLocks noChangeArrowheads="1"/>
          </p:cNvSpPr>
          <p:nvPr/>
        </p:nvSpPr>
        <p:spPr bwMode="auto">
          <a:xfrm>
            <a:off x="7740011" y="76862"/>
            <a:ext cx="1219200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b="1" u="sng" dirty="0">
                <a:solidFill>
                  <a:srgbClr val="FF0000"/>
                </a:solidFill>
                <a:cs typeface="Arabic Transparent" pitchFamily="2" charset="-78"/>
              </a:rPr>
              <a:t>طرح الإشكال:</a:t>
            </a:r>
            <a:endParaRPr lang="fr-FR" b="1" u="sng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81997" name="AutoShape 77"/>
          <p:cNvSpPr>
            <a:spLocks noChangeArrowheads="1"/>
          </p:cNvSpPr>
          <p:nvPr/>
        </p:nvSpPr>
        <p:spPr bwMode="auto">
          <a:xfrm>
            <a:off x="3348038" y="5013325"/>
            <a:ext cx="1619250" cy="252413"/>
          </a:xfrm>
          <a:prstGeom prst="leftArrow">
            <a:avLst>
              <a:gd name="adj1" fmla="val 50000"/>
              <a:gd name="adj2" fmla="val 16037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1998" name="AutoShape 78"/>
          <p:cNvSpPr>
            <a:spLocks noChangeArrowheads="1"/>
          </p:cNvSpPr>
          <p:nvPr/>
        </p:nvSpPr>
        <p:spPr bwMode="auto">
          <a:xfrm>
            <a:off x="4643438" y="3068637"/>
            <a:ext cx="2196000" cy="1008000"/>
          </a:xfrm>
          <a:prstGeom prst="wedgeRoundRectCallout">
            <a:avLst>
              <a:gd name="adj1" fmla="val 89231"/>
              <a:gd name="adj2" fmla="val -112880"/>
              <a:gd name="adj3" fmla="val 16667"/>
            </a:avLst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20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2000" b="1" dirty="0" smtClean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2000" b="1" dirty="0">
                <a:solidFill>
                  <a:schemeClr val="tx1"/>
                </a:solidFill>
                <a:cs typeface="Arabic Transparent" pitchFamily="2" charset="-78"/>
              </a:rPr>
              <a:t>..لقد احترق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المرحل</a:t>
            </a:r>
          </a:p>
          <a:p>
            <a:pPr algn="r" rtl="1"/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يبدو انه لا يتحمل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الأجهزة </a:t>
            </a:r>
            <a:endParaRPr lang="ar-DZ" b="1" dirty="0">
              <a:solidFill>
                <a:schemeClr val="tx1"/>
              </a:solidFill>
              <a:cs typeface="Arabic Transparent" pitchFamily="2" charset="-78"/>
            </a:endParaRPr>
          </a:p>
          <a:p>
            <a:pPr algn="r" rtl="1"/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ذات الاستطاعة الكبيرة</a:t>
            </a:r>
          </a:p>
          <a:p>
            <a:pPr algn="r" rtl="1"/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endParaRPr lang="en-US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82175" name="Line 255"/>
          <p:cNvSpPr>
            <a:spLocks noChangeAspect="1" noChangeShapeType="1"/>
          </p:cNvSpPr>
          <p:nvPr/>
        </p:nvSpPr>
        <p:spPr bwMode="auto">
          <a:xfrm>
            <a:off x="5038725" y="346075"/>
            <a:ext cx="1588" cy="409575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176" name="Rectangle 256"/>
          <p:cNvSpPr>
            <a:spLocks noChangeArrowheads="1"/>
          </p:cNvSpPr>
          <p:nvPr/>
        </p:nvSpPr>
        <p:spPr bwMode="auto">
          <a:xfrm>
            <a:off x="2230438" y="868363"/>
            <a:ext cx="1876425" cy="1116012"/>
          </a:xfrm>
          <a:prstGeom prst="rect">
            <a:avLst/>
          </a:prstGeom>
          <a:solidFill>
            <a:srgbClr val="FFCC00">
              <a:alpha val="27058"/>
            </a:srgbClr>
          </a:solidFill>
          <a:ln w="9525">
            <a:solidFill>
              <a:srgbClr val="FF33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2177" name="Text Box 257"/>
          <p:cNvSpPr txBox="1">
            <a:spLocks noChangeAspect="1" noChangeArrowheads="1"/>
          </p:cNvSpPr>
          <p:nvPr/>
        </p:nvSpPr>
        <p:spPr bwMode="auto">
          <a:xfrm>
            <a:off x="6034088" y="1052513"/>
            <a:ext cx="438150" cy="3540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fr-FR" b="1">
                <a:cs typeface="Times New Roman" pitchFamily="18" charset="0"/>
              </a:rPr>
              <a:t>U</a:t>
            </a:r>
            <a:endParaRPr lang="fr-FR"/>
          </a:p>
        </p:txBody>
      </p:sp>
      <p:grpSp>
        <p:nvGrpSpPr>
          <p:cNvPr id="5" name="Group 258"/>
          <p:cNvGrpSpPr>
            <a:grpSpLocks noChangeAspect="1"/>
          </p:cNvGrpSpPr>
          <p:nvPr/>
        </p:nvGrpSpPr>
        <p:grpSpPr bwMode="auto">
          <a:xfrm>
            <a:off x="2425954" y="2398713"/>
            <a:ext cx="280987" cy="677862"/>
            <a:chOff x="5977" y="12166"/>
            <a:chExt cx="187" cy="464"/>
          </a:xfrm>
        </p:grpSpPr>
        <p:sp>
          <p:nvSpPr>
            <p:cNvPr id="29789" name="Line 259"/>
            <p:cNvSpPr>
              <a:spLocks noChangeAspect="1" noChangeShapeType="1"/>
            </p:cNvSpPr>
            <p:nvPr/>
          </p:nvSpPr>
          <p:spPr bwMode="auto">
            <a:xfrm>
              <a:off x="5977" y="12166"/>
              <a:ext cx="0" cy="464"/>
            </a:xfrm>
            <a:prstGeom prst="line">
              <a:avLst/>
            </a:prstGeom>
            <a:ln w="28575">
              <a:headEnd/>
              <a:tailEnd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790" name="Line 260"/>
            <p:cNvSpPr>
              <a:spLocks noChangeAspect="1" noChangeShapeType="1"/>
            </p:cNvSpPr>
            <p:nvPr/>
          </p:nvSpPr>
          <p:spPr bwMode="auto">
            <a:xfrm flipV="1">
              <a:off x="5977" y="12166"/>
              <a:ext cx="187" cy="155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791" name="Line 261"/>
            <p:cNvSpPr>
              <a:spLocks noChangeAspect="1" noChangeShapeType="1"/>
            </p:cNvSpPr>
            <p:nvPr/>
          </p:nvSpPr>
          <p:spPr bwMode="auto">
            <a:xfrm>
              <a:off x="5977" y="12475"/>
              <a:ext cx="187" cy="155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82182" name="Line 262"/>
          <p:cNvSpPr>
            <a:spLocks noChangeAspect="1" noChangeShapeType="1"/>
          </p:cNvSpPr>
          <p:nvPr/>
        </p:nvSpPr>
        <p:spPr bwMode="auto">
          <a:xfrm flipV="1">
            <a:off x="2698750" y="1289050"/>
            <a:ext cx="1588" cy="1114425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183" name="Line 263"/>
          <p:cNvSpPr>
            <a:spLocks noChangeShapeType="1"/>
          </p:cNvSpPr>
          <p:nvPr/>
        </p:nvSpPr>
        <p:spPr bwMode="auto">
          <a:xfrm flipV="1">
            <a:off x="2697163" y="3067050"/>
            <a:ext cx="1587" cy="6111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184" name="Line 264"/>
          <p:cNvSpPr>
            <a:spLocks noChangeAspect="1" noChangeShapeType="1"/>
          </p:cNvSpPr>
          <p:nvPr/>
        </p:nvSpPr>
        <p:spPr bwMode="auto">
          <a:xfrm flipV="1">
            <a:off x="2693988" y="350838"/>
            <a:ext cx="1587" cy="94773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6" name="Group 265"/>
          <p:cNvGrpSpPr>
            <a:grpSpLocks/>
          </p:cNvGrpSpPr>
          <p:nvPr/>
        </p:nvGrpSpPr>
        <p:grpSpPr bwMode="auto">
          <a:xfrm>
            <a:off x="2552954" y="3662109"/>
            <a:ext cx="295275" cy="84138"/>
            <a:chOff x="4584" y="6893"/>
            <a:chExt cx="343" cy="133"/>
          </a:xfrm>
        </p:grpSpPr>
        <p:sp>
          <p:nvSpPr>
            <p:cNvPr id="29785" name="Line 266"/>
            <p:cNvSpPr>
              <a:spLocks noChangeShapeType="1"/>
            </p:cNvSpPr>
            <p:nvPr/>
          </p:nvSpPr>
          <p:spPr bwMode="auto">
            <a:xfrm>
              <a:off x="4600" y="6893"/>
              <a:ext cx="327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786" name="Line 267"/>
            <p:cNvSpPr>
              <a:spLocks noChangeShapeType="1"/>
            </p:cNvSpPr>
            <p:nvPr/>
          </p:nvSpPr>
          <p:spPr bwMode="auto">
            <a:xfrm flipH="1">
              <a:off x="4802" y="6904"/>
              <a:ext cx="74" cy="122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787" name="Line 268"/>
            <p:cNvSpPr>
              <a:spLocks noChangeShapeType="1"/>
            </p:cNvSpPr>
            <p:nvPr/>
          </p:nvSpPr>
          <p:spPr bwMode="auto">
            <a:xfrm flipH="1">
              <a:off x="4687" y="6901"/>
              <a:ext cx="74" cy="122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788" name="Line 269"/>
            <p:cNvSpPr>
              <a:spLocks noChangeShapeType="1"/>
            </p:cNvSpPr>
            <p:nvPr/>
          </p:nvSpPr>
          <p:spPr bwMode="auto">
            <a:xfrm flipH="1">
              <a:off x="4584" y="6904"/>
              <a:ext cx="74" cy="122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82190" name="Line 270"/>
          <p:cNvSpPr>
            <a:spLocks noChangeAspect="1" noChangeShapeType="1"/>
          </p:cNvSpPr>
          <p:nvPr/>
        </p:nvSpPr>
        <p:spPr bwMode="auto">
          <a:xfrm>
            <a:off x="2306638" y="347663"/>
            <a:ext cx="815975" cy="15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191" name="Line 271"/>
          <p:cNvSpPr>
            <a:spLocks noChangeAspect="1" noChangeShapeType="1"/>
          </p:cNvSpPr>
          <p:nvPr/>
        </p:nvSpPr>
        <p:spPr bwMode="auto">
          <a:xfrm>
            <a:off x="3727450" y="352425"/>
            <a:ext cx="1588" cy="85883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192" name="Line 272"/>
          <p:cNvSpPr>
            <a:spLocks noChangeAspect="1" noChangeShapeType="1"/>
          </p:cNvSpPr>
          <p:nvPr/>
        </p:nvSpPr>
        <p:spPr bwMode="auto">
          <a:xfrm>
            <a:off x="3727450" y="1651000"/>
            <a:ext cx="1588" cy="868363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193" name="Line 273"/>
          <p:cNvSpPr>
            <a:spLocks noChangeShapeType="1"/>
          </p:cNvSpPr>
          <p:nvPr/>
        </p:nvSpPr>
        <p:spPr bwMode="auto">
          <a:xfrm>
            <a:off x="3719513" y="352425"/>
            <a:ext cx="1323975" cy="15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194" name="Line 274"/>
          <p:cNvSpPr>
            <a:spLocks noChangeShapeType="1"/>
          </p:cNvSpPr>
          <p:nvPr/>
        </p:nvSpPr>
        <p:spPr bwMode="auto">
          <a:xfrm>
            <a:off x="3721100" y="2517775"/>
            <a:ext cx="2417763" cy="1588"/>
          </a:xfrm>
          <a:prstGeom prst="line">
            <a:avLst/>
          </a:prstGeom>
          <a:ln>
            <a:headEnd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195" name="Line 275"/>
          <p:cNvSpPr>
            <a:spLocks noChangeShapeType="1"/>
          </p:cNvSpPr>
          <p:nvPr/>
        </p:nvSpPr>
        <p:spPr bwMode="auto">
          <a:xfrm>
            <a:off x="5210175" y="350838"/>
            <a:ext cx="777875" cy="1587"/>
          </a:xfrm>
          <a:prstGeom prst="line">
            <a:avLst/>
          </a:prstGeom>
          <a:ln>
            <a:headEnd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196" name="Line 276"/>
          <p:cNvSpPr>
            <a:spLocks noChangeShapeType="1"/>
          </p:cNvSpPr>
          <p:nvPr/>
        </p:nvSpPr>
        <p:spPr bwMode="auto">
          <a:xfrm>
            <a:off x="3140075" y="1457325"/>
            <a:ext cx="687388" cy="1588"/>
          </a:xfrm>
          <a:prstGeom prst="line">
            <a:avLst/>
          </a:prstGeom>
          <a:noFill/>
          <a:ln w="1587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197" name="Line 277"/>
          <p:cNvSpPr>
            <a:spLocks noChangeAspect="1" noChangeShapeType="1"/>
          </p:cNvSpPr>
          <p:nvPr/>
        </p:nvSpPr>
        <p:spPr bwMode="auto">
          <a:xfrm flipV="1">
            <a:off x="6011863" y="620713"/>
            <a:ext cx="1587" cy="15700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2198" name="Line 278"/>
          <p:cNvSpPr>
            <a:spLocks noChangeShapeType="1"/>
          </p:cNvSpPr>
          <p:nvPr/>
        </p:nvSpPr>
        <p:spPr bwMode="auto">
          <a:xfrm flipH="1">
            <a:off x="1887284" y="2092325"/>
            <a:ext cx="822325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199" name="Line 279"/>
          <p:cNvSpPr>
            <a:spLocks noChangeShapeType="1"/>
          </p:cNvSpPr>
          <p:nvPr/>
        </p:nvSpPr>
        <p:spPr bwMode="auto">
          <a:xfrm flipH="1">
            <a:off x="1893634" y="708025"/>
            <a:ext cx="795338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200" name="Line 280"/>
          <p:cNvSpPr>
            <a:spLocks noChangeShapeType="1"/>
          </p:cNvSpPr>
          <p:nvPr/>
        </p:nvSpPr>
        <p:spPr bwMode="auto">
          <a:xfrm>
            <a:off x="1894141" y="715963"/>
            <a:ext cx="1588" cy="1382712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201" name="AutoShape 281"/>
          <p:cNvSpPr>
            <a:spLocks noChangeAspect="1" noChangeArrowheads="1"/>
          </p:cNvSpPr>
          <p:nvPr/>
        </p:nvSpPr>
        <p:spPr bwMode="auto">
          <a:xfrm>
            <a:off x="1675066" y="1290638"/>
            <a:ext cx="442913" cy="371475"/>
          </a:xfrm>
          <a:prstGeom prst="triangle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82202" name="Line 282"/>
          <p:cNvSpPr>
            <a:spLocks noChangeAspect="1" noChangeShapeType="1"/>
          </p:cNvSpPr>
          <p:nvPr/>
        </p:nvSpPr>
        <p:spPr bwMode="auto">
          <a:xfrm>
            <a:off x="1728788" y="1273175"/>
            <a:ext cx="327025" cy="15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203" name="Text Box 283"/>
          <p:cNvSpPr txBox="1">
            <a:spLocks noChangeAspect="1" noChangeArrowheads="1"/>
          </p:cNvSpPr>
          <p:nvPr/>
        </p:nvSpPr>
        <p:spPr bwMode="auto">
          <a:xfrm>
            <a:off x="2565401" y="1"/>
            <a:ext cx="577840" cy="50004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b="1" dirty="0">
                <a:solidFill>
                  <a:schemeClr val="tx1"/>
                </a:solidFill>
                <a:cs typeface="Times New Roman" pitchFamily="18" charset="0"/>
              </a:rPr>
              <a:t>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2204" name="Line 284"/>
          <p:cNvSpPr>
            <a:spLocks noChangeAspect="1" noChangeShapeType="1"/>
          </p:cNvSpPr>
          <p:nvPr/>
        </p:nvSpPr>
        <p:spPr bwMode="auto">
          <a:xfrm rot="1740000">
            <a:off x="3848100" y="1190625"/>
            <a:ext cx="1588" cy="541338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205" name="Text Box 285"/>
          <p:cNvSpPr txBox="1">
            <a:spLocks noChangeAspect="1" noChangeArrowheads="1"/>
          </p:cNvSpPr>
          <p:nvPr/>
        </p:nvSpPr>
        <p:spPr bwMode="auto">
          <a:xfrm>
            <a:off x="252104" y="3049588"/>
            <a:ext cx="773113" cy="4191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600" b="1" dirty="0">
                <a:solidFill>
                  <a:schemeClr val="tx1"/>
                </a:solidFill>
              </a:rPr>
              <a:t>V</a:t>
            </a:r>
            <a:r>
              <a:rPr lang="fr-FR" sz="1600" b="1" baseline="-25000" dirty="0">
                <a:solidFill>
                  <a:schemeClr val="tx1"/>
                </a:solidFill>
              </a:rPr>
              <a:t>CC</a:t>
            </a:r>
            <a:endParaRPr lang="fr-FR" sz="1600" b="1" dirty="0">
              <a:solidFill>
                <a:schemeClr val="tx1"/>
              </a:solidFill>
            </a:endParaRPr>
          </a:p>
        </p:txBody>
      </p:sp>
      <p:grpSp>
        <p:nvGrpSpPr>
          <p:cNvPr id="7" name="Group 286"/>
          <p:cNvGrpSpPr>
            <a:grpSpLocks noChangeAspect="1"/>
          </p:cNvGrpSpPr>
          <p:nvPr/>
        </p:nvGrpSpPr>
        <p:grpSpPr bwMode="auto">
          <a:xfrm>
            <a:off x="719138" y="3267075"/>
            <a:ext cx="300037" cy="73025"/>
            <a:chOff x="4407" y="2775"/>
            <a:chExt cx="249" cy="58"/>
          </a:xfrm>
        </p:grpSpPr>
        <p:sp>
          <p:nvSpPr>
            <p:cNvPr id="29783" name="Line 287"/>
            <p:cNvSpPr>
              <a:spLocks noChangeAspect="1" noChangeShapeType="1"/>
            </p:cNvSpPr>
            <p:nvPr/>
          </p:nvSpPr>
          <p:spPr bwMode="auto">
            <a:xfrm>
              <a:off x="4407" y="2775"/>
              <a:ext cx="249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784" name="Line 288"/>
            <p:cNvSpPr>
              <a:spLocks noChangeAspect="1" noChangeShapeType="1"/>
            </p:cNvSpPr>
            <p:nvPr/>
          </p:nvSpPr>
          <p:spPr bwMode="auto">
            <a:xfrm>
              <a:off x="4468" y="2833"/>
              <a:ext cx="136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82209" name="Line 289"/>
          <p:cNvSpPr>
            <a:spLocks noChangeAspect="1" noChangeShapeType="1"/>
          </p:cNvSpPr>
          <p:nvPr/>
        </p:nvSpPr>
        <p:spPr bwMode="auto">
          <a:xfrm>
            <a:off x="5212843" y="684213"/>
            <a:ext cx="1588" cy="366712"/>
          </a:xfrm>
          <a:prstGeom prst="line">
            <a:avLst/>
          </a:prstGeom>
          <a:ln>
            <a:headEnd type="oval" w="med" len="med"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210" name="Line 290"/>
          <p:cNvSpPr>
            <a:spLocks noChangeAspect="1" noChangeShapeType="1"/>
          </p:cNvSpPr>
          <p:nvPr/>
        </p:nvSpPr>
        <p:spPr bwMode="auto">
          <a:xfrm>
            <a:off x="5040313" y="690563"/>
            <a:ext cx="1587" cy="366712"/>
          </a:xfrm>
          <a:prstGeom prst="line">
            <a:avLst/>
          </a:prstGeom>
          <a:ln>
            <a:headEnd type="oval" w="med" len="med"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211" name="AutoShape 291"/>
          <p:cNvSpPr>
            <a:spLocks noChangeAspect="1" noChangeArrowheads="1"/>
          </p:cNvSpPr>
          <p:nvPr/>
        </p:nvSpPr>
        <p:spPr bwMode="auto">
          <a:xfrm>
            <a:off x="4254500" y="1355725"/>
            <a:ext cx="681038" cy="125413"/>
          </a:xfrm>
          <a:prstGeom prst="roundRect">
            <a:avLst>
              <a:gd name="adj" fmla="val 29657"/>
            </a:avLst>
          </a:prstGeom>
          <a:gradFill rotWithShape="1">
            <a:gsLst>
              <a:gs pos="0">
                <a:srgbClr val="6C6C6C"/>
              </a:gs>
              <a:gs pos="50000">
                <a:srgbClr val="EAEAEA"/>
              </a:gs>
              <a:gs pos="100000">
                <a:srgbClr val="6C6C6C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212" name="AutoShape 292"/>
          <p:cNvSpPr>
            <a:spLocks noChangeAspect="1" noChangeArrowheads="1"/>
          </p:cNvSpPr>
          <p:nvPr/>
        </p:nvSpPr>
        <p:spPr bwMode="auto">
          <a:xfrm rot="5400000">
            <a:off x="4800600" y="893763"/>
            <a:ext cx="574675" cy="10763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1C378A"/>
              </a:gs>
              <a:gs pos="50000">
                <a:srgbClr val="3366FF"/>
              </a:gs>
              <a:gs pos="100000">
                <a:srgbClr val="1C378A"/>
              </a:gs>
            </a:gsLst>
            <a:lin ang="0" scaled="1"/>
          </a:gradFill>
          <a:ln w="9525">
            <a:round/>
            <a:headEnd/>
            <a:tailEnd/>
          </a:ln>
          <a:scene3d>
            <a:camera prst="legacyObliqueFron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3366FF"/>
            </a:extrusionClr>
          </a:sp3d>
        </p:spPr>
        <p:txBody>
          <a:bodyPr>
            <a:flatTx/>
          </a:bodyPr>
          <a:lstStyle/>
          <a:p>
            <a:endParaRPr lang="fr-FR"/>
          </a:p>
        </p:txBody>
      </p:sp>
      <p:grpSp>
        <p:nvGrpSpPr>
          <p:cNvPr id="8" name="Group 293"/>
          <p:cNvGrpSpPr>
            <a:grpSpLocks noChangeAspect="1"/>
          </p:cNvGrpSpPr>
          <p:nvPr/>
        </p:nvGrpSpPr>
        <p:grpSpPr bwMode="auto">
          <a:xfrm>
            <a:off x="4675188" y="1241425"/>
            <a:ext cx="793750" cy="385763"/>
            <a:chOff x="6975" y="5151"/>
            <a:chExt cx="615" cy="256"/>
          </a:xfrm>
        </p:grpSpPr>
        <p:grpSp>
          <p:nvGrpSpPr>
            <p:cNvPr id="9" name="Group 294"/>
            <p:cNvGrpSpPr>
              <a:grpSpLocks noChangeAspect="1"/>
            </p:cNvGrpSpPr>
            <p:nvPr/>
          </p:nvGrpSpPr>
          <p:grpSpPr bwMode="auto">
            <a:xfrm>
              <a:off x="6975" y="5151"/>
              <a:ext cx="607" cy="196"/>
              <a:chOff x="6975" y="5151"/>
              <a:chExt cx="607" cy="196"/>
            </a:xfrm>
          </p:grpSpPr>
          <p:sp>
            <p:nvSpPr>
              <p:cNvPr id="29779" name="Line 295"/>
              <p:cNvSpPr>
                <a:spLocks noChangeAspect="1" noChangeShapeType="1"/>
              </p:cNvSpPr>
              <p:nvPr/>
            </p:nvSpPr>
            <p:spPr bwMode="auto">
              <a:xfrm>
                <a:off x="6975" y="5151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80" name="Line 296"/>
              <p:cNvSpPr>
                <a:spLocks noChangeAspect="1" noChangeShapeType="1"/>
              </p:cNvSpPr>
              <p:nvPr/>
            </p:nvSpPr>
            <p:spPr bwMode="auto">
              <a:xfrm>
                <a:off x="6975" y="5215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81" name="Line 297"/>
              <p:cNvSpPr>
                <a:spLocks noChangeAspect="1" noChangeShapeType="1"/>
              </p:cNvSpPr>
              <p:nvPr/>
            </p:nvSpPr>
            <p:spPr bwMode="auto">
              <a:xfrm>
                <a:off x="6975" y="5279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82" name="Line 298"/>
              <p:cNvSpPr>
                <a:spLocks noChangeAspect="1" noChangeShapeType="1"/>
              </p:cNvSpPr>
              <p:nvPr/>
            </p:nvSpPr>
            <p:spPr bwMode="auto">
              <a:xfrm>
                <a:off x="6975" y="5347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776" name="Line 299"/>
            <p:cNvSpPr>
              <a:spLocks noChangeAspect="1" noChangeShapeType="1"/>
            </p:cNvSpPr>
            <p:nvPr/>
          </p:nvSpPr>
          <p:spPr bwMode="auto">
            <a:xfrm>
              <a:off x="6983" y="5279"/>
              <a:ext cx="60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777" name="Line 300"/>
            <p:cNvSpPr>
              <a:spLocks noChangeAspect="1" noChangeShapeType="1"/>
            </p:cNvSpPr>
            <p:nvPr/>
          </p:nvSpPr>
          <p:spPr bwMode="auto">
            <a:xfrm>
              <a:off x="6983" y="5343"/>
              <a:ext cx="60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778" name="Line 301"/>
            <p:cNvSpPr>
              <a:spLocks noChangeAspect="1" noChangeShapeType="1"/>
            </p:cNvSpPr>
            <p:nvPr/>
          </p:nvSpPr>
          <p:spPr bwMode="auto">
            <a:xfrm>
              <a:off x="6983" y="5407"/>
              <a:ext cx="60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2222" name="Line 302"/>
          <p:cNvSpPr>
            <a:spLocks noChangeAspect="1" noChangeShapeType="1"/>
          </p:cNvSpPr>
          <p:nvPr/>
        </p:nvSpPr>
        <p:spPr bwMode="auto">
          <a:xfrm>
            <a:off x="4751388" y="1139825"/>
            <a:ext cx="744537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223" name="AutoShape 303" descr="60 %"/>
          <p:cNvSpPr>
            <a:spLocks noChangeAspect="1"/>
          </p:cNvSpPr>
          <p:nvPr/>
        </p:nvSpPr>
        <p:spPr bwMode="auto">
          <a:xfrm>
            <a:off x="4530725" y="1120775"/>
            <a:ext cx="220663" cy="598488"/>
          </a:xfrm>
          <a:prstGeom prst="leftBracket">
            <a:avLst>
              <a:gd name="adj" fmla="val 22602"/>
            </a:avLst>
          </a:prstGeom>
          <a:pattFill prst="pct60">
            <a:fgClr>
              <a:srgbClr val="000000"/>
            </a:fgClr>
            <a:bgClr>
              <a:srgbClr val="0000FF"/>
            </a:bgClr>
          </a:patt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224" name="AutoShape 304" descr="60 %"/>
          <p:cNvSpPr>
            <a:spLocks noChangeAspect="1"/>
          </p:cNvSpPr>
          <p:nvPr/>
        </p:nvSpPr>
        <p:spPr bwMode="auto">
          <a:xfrm flipH="1">
            <a:off x="5468938" y="1125538"/>
            <a:ext cx="219075" cy="596900"/>
          </a:xfrm>
          <a:prstGeom prst="leftBracket">
            <a:avLst>
              <a:gd name="adj" fmla="val 22705"/>
            </a:avLst>
          </a:prstGeom>
          <a:pattFill prst="pct60">
            <a:fgClr>
              <a:srgbClr val="000000"/>
            </a:fgClr>
            <a:bgClr>
              <a:srgbClr val="0000FF"/>
            </a:bgClr>
          </a:patt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225" name="AutoShape 305"/>
          <p:cNvSpPr>
            <a:spLocks noChangeAspect="1" noChangeArrowheads="1"/>
          </p:cNvSpPr>
          <p:nvPr/>
        </p:nvSpPr>
        <p:spPr bwMode="auto">
          <a:xfrm>
            <a:off x="4897438" y="1017588"/>
            <a:ext cx="404812" cy="2063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3B"/>
              </a:gs>
              <a:gs pos="50000">
                <a:srgbClr val="008080"/>
              </a:gs>
              <a:gs pos="100000">
                <a:srgbClr val="003B3B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008080"/>
            </a:extrusionClr>
          </a:sp3d>
        </p:spPr>
        <p:txBody>
          <a:bodyPr>
            <a:flatTx/>
          </a:bodyPr>
          <a:lstStyle/>
          <a:p>
            <a:endParaRPr lang="fr-FR"/>
          </a:p>
        </p:txBody>
      </p:sp>
      <p:grpSp>
        <p:nvGrpSpPr>
          <p:cNvPr id="10" name="Group 306"/>
          <p:cNvGrpSpPr>
            <a:grpSpLocks noChangeAspect="1"/>
          </p:cNvGrpSpPr>
          <p:nvPr/>
        </p:nvGrpSpPr>
        <p:grpSpPr bwMode="auto">
          <a:xfrm>
            <a:off x="4618038" y="1704975"/>
            <a:ext cx="977900" cy="163513"/>
            <a:chOff x="8095" y="6075"/>
            <a:chExt cx="1287" cy="213"/>
          </a:xfrm>
        </p:grpSpPr>
        <p:sp>
          <p:nvSpPr>
            <p:cNvPr id="29772" name="Line 307"/>
            <p:cNvSpPr>
              <a:spLocks noChangeAspect="1" noChangeShapeType="1"/>
            </p:cNvSpPr>
            <p:nvPr/>
          </p:nvSpPr>
          <p:spPr bwMode="auto">
            <a:xfrm>
              <a:off x="8260" y="6075"/>
              <a:ext cx="98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773" name="AutoShape 308"/>
            <p:cNvSpPr>
              <a:spLocks noChangeAspect="1" noChangeArrowheads="1"/>
            </p:cNvSpPr>
            <p:nvPr/>
          </p:nvSpPr>
          <p:spPr bwMode="auto">
            <a:xfrm rot="10800000" flipH="1">
              <a:off x="8255" y="6089"/>
              <a:ext cx="969" cy="13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251 w 21600"/>
                <a:gd name="T13" fmla="*/ 2160 h 21600"/>
                <a:gd name="T14" fmla="*/ 19349 w 21600"/>
                <a:gd name="T15" fmla="*/ 194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86" y="21600"/>
                  </a:lnTo>
                  <a:lnTo>
                    <a:pt x="2071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miter lim="800000"/>
              <a:headEnd/>
              <a:tailEnd/>
            </a:ln>
            <a:scene3d>
              <a:camera prst="legacyObliqueFron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808080"/>
              </a:extrusionClr>
            </a:sp3d>
          </p:spPr>
          <p:txBody>
            <a:bodyPr>
              <a:flatTx/>
            </a:bodyPr>
            <a:lstStyle/>
            <a:p>
              <a:endParaRPr lang="fr-FR"/>
            </a:p>
          </p:txBody>
        </p:sp>
        <p:sp>
          <p:nvSpPr>
            <p:cNvPr id="29774" name="Rectangle 309"/>
            <p:cNvSpPr>
              <a:spLocks noChangeAspect="1" noChangeArrowheads="1"/>
            </p:cNvSpPr>
            <p:nvPr/>
          </p:nvSpPr>
          <p:spPr bwMode="auto">
            <a:xfrm>
              <a:off x="8095" y="6163"/>
              <a:ext cx="1287" cy="125"/>
            </a:xfrm>
            <a:prstGeom prst="rect">
              <a:avLst/>
            </a:prstGeom>
            <a:solidFill>
              <a:srgbClr val="80808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2230" name="Rectangle 310"/>
          <p:cNvSpPr>
            <a:spLocks noChangeAspect="1" noChangeArrowheads="1"/>
          </p:cNvSpPr>
          <p:nvPr/>
        </p:nvSpPr>
        <p:spPr bwMode="auto">
          <a:xfrm>
            <a:off x="4738688" y="1116013"/>
            <a:ext cx="19050" cy="612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231" name="Rectangle 311"/>
          <p:cNvSpPr>
            <a:spLocks noChangeAspect="1" noChangeArrowheads="1"/>
          </p:cNvSpPr>
          <p:nvPr/>
        </p:nvSpPr>
        <p:spPr bwMode="auto">
          <a:xfrm>
            <a:off x="5461000" y="1106488"/>
            <a:ext cx="20638" cy="612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232" name="Line 312"/>
          <p:cNvSpPr>
            <a:spLocks noChangeShapeType="1"/>
          </p:cNvSpPr>
          <p:nvPr/>
        </p:nvSpPr>
        <p:spPr bwMode="auto">
          <a:xfrm flipH="1" flipV="1">
            <a:off x="1414463" y="2763838"/>
            <a:ext cx="1008062" cy="15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233" name="Rectangle 313"/>
          <p:cNvSpPr>
            <a:spLocks noChangeAspect="1" noChangeArrowheads="1"/>
          </p:cNvSpPr>
          <p:nvPr/>
        </p:nvSpPr>
        <p:spPr bwMode="auto">
          <a:xfrm>
            <a:off x="1711325" y="2662238"/>
            <a:ext cx="549275" cy="1809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82234" name="Text Box 314"/>
          <p:cNvSpPr txBox="1">
            <a:spLocks noChangeAspect="1" noChangeArrowheads="1"/>
          </p:cNvSpPr>
          <p:nvPr/>
        </p:nvSpPr>
        <p:spPr bwMode="auto">
          <a:xfrm>
            <a:off x="1753549" y="2306615"/>
            <a:ext cx="546084" cy="43656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GB" b="1" dirty="0">
                <a:solidFill>
                  <a:schemeClr val="tx1"/>
                </a:solidFill>
              </a:rPr>
              <a:t>R</a:t>
            </a:r>
            <a:r>
              <a:rPr lang="en-GB" b="1" baseline="-25000" dirty="0">
                <a:solidFill>
                  <a:schemeClr val="tx1"/>
                </a:solidFill>
              </a:rPr>
              <a:t>B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2235" name="Line 315"/>
          <p:cNvSpPr>
            <a:spLocks noChangeAspect="1" noChangeShapeType="1"/>
          </p:cNvSpPr>
          <p:nvPr/>
        </p:nvSpPr>
        <p:spPr bwMode="auto">
          <a:xfrm rot="420000" flipH="1">
            <a:off x="1181354" y="2747963"/>
            <a:ext cx="247650" cy="188912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236" name="Line 316"/>
          <p:cNvSpPr>
            <a:spLocks noChangeAspect="1" noChangeShapeType="1"/>
          </p:cNvSpPr>
          <p:nvPr/>
        </p:nvSpPr>
        <p:spPr bwMode="auto">
          <a:xfrm flipH="1">
            <a:off x="863347" y="2770188"/>
            <a:ext cx="292100" cy="15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237" name="Text Box 317"/>
          <p:cNvSpPr txBox="1">
            <a:spLocks noChangeAspect="1" noChangeArrowheads="1"/>
          </p:cNvSpPr>
          <p:nvPr/>
        </p:nvSpPr>
        <p:spPr bwMode="auto">
          <a:xfrm>
            <a:off x="1157398" y="2406210"/>
            <a:ext cx="503237" cy="43973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2238" name="Line 318"/>
          <p:cNvSpPr>
            <a:spLocks noChangeAspect="1" noChangeShapeType="1"/>
          </p:cNvSpPr>
          <p:nvPr/>
        </p:nvSpPr>
        <p:spPr bwMode="auto">
          <a:xfrm>
            <a:off x="866775" y="2763838"/>
            <a:ext cx="1588" cy="487362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239" name="Line 319"/>
          <p:cNvSpPr>
            <a:spLocks noChangeShapeType="1"/>
          </p:cNvSpPr>
          <p:nvPr/>
        </p:nvSpPr>
        <p:spPr bwMode="auto">
          <a:xfrm>
            <a:off x="866775" y="3344102"/>
            <a:ext cx="1588" cy="360363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11" name="Group 320"/>
          <p:cNvGrpSpPr>
            <a:grpSpLocks noChangeAspect="1"/>
          </p:cNvGrpSpPr>
          <p:nvPr/>
        </p:nvGrpSpPr>
        <p:grpSpPr bwMode="auto">
          <a:xfrm>
            <a:off x="717550" y="3709227"/>
            <a:ext cx="280988" cy="87313"/>
            <a:chOff x="4584" y="6893"/>
            <a:chExt cx="343" cy="133"/>
          </a:xfrm>
        </p:grpSpPr>
        <p:sp>
          <p:nvSpPr>
            <p:cNvPr id="29768" name="Line 321"/>
            <p:cNvSpPr>
              <a:spLocks noChangeAspect="1" noChangeShapeType="1"/>
            </p:cNvSpPr>
            <p:nvPr/>
          </p:nvSpPr>
          <p:spPr bwMode="auto">
            <a:xfrm>
              <a:off x="4600" y="6893"/>
              <a:ext cx="327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769" name="Line 322"/>
            <p:cNvSpPr>
              <a:spLocks noChangeAspect="1" noChangeShapeType="1"/>
            </p:cNvSpPr>
            <p:nvPr/>
          </p:nvSpPr>
          <p:spPr bwMode="auto">
            <a:xfrm flipH="1">
              <a:off x="4793" y="6904"/>
              <a:ext cx="74" cy="122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770" name="Line 323"/>
            <p:cNvSpPr>
              <a:spLocks noChangeAspect="1" noChangeShapeType="1"/>
            </p:cNvSpPr>
            <p:nvPr/>
          </p:nvSpPr>
          <p:spPr bwMode="auto">
            <a:xfrm flipH="1">
              <a:off x="4687" y="6901"/>
              <a:ext cx="74" cy="122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771" name="Line 324"/>
            <p:cNvSpPr>
              <a:spLocks noChangeAspect="1" noChangeShapeType="1"/>
            </p:cNvSpPr>
            <p:nvPr/>
          </p:nvSpPr>
          <p:spPr bwMode="auto">
            <a:xfrm flipH="1">
              <a:off x="4584" y="6904"/>
              <a:ext cx="74" cy="122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82245" name="Line 325"/>
          <p:cNvSpPr>
            <a:spLocks noChangeAspect="1" noChangeShapeType="1"/>
          </p:cNvSpPr>
          <p:nvPr/>
        </p:nvSpPr>
        <p:spPr bwMode="auto">
          <a:xfrm>
            <a:off x="5208588" y="334963"/>
            <a:ext cx="1587" cy="409575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246" name="AutoShape 326"/>
          <p:cNvSpPr>
            <a:spLocks noChangeAspect="1" noChangeArrowheads="1"/>
          </p:cNvSpPr>
          <p:nvPr/>
        </p:nvSpPr>
        <p:spPr bwMode="auto">
          <a:xfrm>
            <a:off x="4249738" y="1060450"/>
            <a:ext cx="153987" cy="720725"/>
          </a:xfrm>
          <a:prstGeom prst="roundRect">
            <a:avLst>
              <a:gd name="adj" fmla="val 43333"/>
            </a:avLst>
          </a:prstGeom>
          <a:solidFill>
            <a:schemeClr val="bg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2247" name="Line 327"/>
          <p:cNvSpPr>
            <a:spLocks noChangeShapeType="1"/>
          </p:cNvSpPr>
          <p:nvPr/>
        </p:nvSpPr>
        <p:spPr bwMode="auto">
          <a:xfrm>
            <a:off x="2700338" y="2144713"/>
            <a:ext cx="1587" cy="217487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248" name="Line 328"/>
          <p:cNvSpPr>
            <a:spLocks noChangeShapeType="1"/>
          </p:cNvSpPr>
          <p:nvPr/>
        </p:nvSpPr>
        <p:spPr bwMode="auto">
          <a:xfrm>
            <a:off x="2700338" y="3205163"/>
            <a:ext cx="1587" cy="217487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249" name="Line 329"/>
          <p:cNvSpPr>
            <a:spLocks noChangeShapeType="1"/>
          </p:cNvSpPr>
          <p:nvPr/>
        </p:nvSpPr>
        <p:spPr bwMode="auto">
          <a:xfrm>
            <a:off x="2695829" y="409575"/>
            <a:ext cx="1587" cy="217488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250" name="Oval 330"/>
          <p:cNvSpPr>
            <a:spLocks noChangeAspect="1" noChangeArrowheads="1"/>
          </p:cNvSpPr>
          <p:nvPr/>
        </p:nvSpPr>
        <p:spPr bwMode="auto">
          <a:xfrm>
            <a:off x="2636838" y="931863"/>
            <a:ext cx="122237" cy="122237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2251" name="Oval 331"/>
          <p:cNvSpPr>
            <a:spLocks noChangeAspect="1" noChangeArrowheads="1"/>
          </p:cNvSpPr>
          <p:nvPr/>
        </p:nvSpPr>
        <p:spPr bwMode="auto">
          <a:xfrm>
            <a:off x="2627313" y="1822450"/>
            <a:ext cx="122237" cy="122238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2252" name="Oval 332"/>
          <p:cNvSpPr>
            <a:spLocks noChangeAspect="1" noChangeArrowheads="1"/>
          </p:cNvSpPr>
          <p:nvPr/>
        </p:nvSpPr>
        <p:spPr bwMode="auto">
          <a:xfrm>
            <a:off x="3644900" y="1800225"/>
            <a:ext cx="179388" cy="179388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2253" name="Oval 333"/>
          <p:cNvSpPr>
            <a:spLocks noChangeAspect="1" noChangeArrowheads="1"/>
          </p:cNvSpPr>
          <p:nvPr/>
        </p:nvSpPr>
        <p:spPr bwMode="auto">
          <a:xfrm>
            <a:off x="3632200" y="908050"/>
            <a:ext cx="179388" cy="179388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2254" name="Rectangle 334"/>
          <p:cNvSpPr>
            <a:spLocks noChangeAspect="1" noChangeArrowheads="1"/>
          </p:cNvSpPr>
          <p:nvPr/>
        </p:nvSpPr>
        <p:spPr bwMode="auto">
          <a:xfrm rot="5400000">
            <a:off x="2543175" y="1077913"/>
            <a:ext cx="393700" cy="742950"/>
          </a:xfrm>
          <a:prstGeom prst="rect">
            <a:avLst/>
          </a:prstGeom>
          <a:solidFill>
            <a:srgbClr val="FFFFFF"/>
          </a:solidFill>
          <a:ln w="57150">
            <a:solidFill>
              <a:srgbClr val="0066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255" name="Line 335"/>
          <p:cNvSpPr>
            <a:spLocks noChangeAspect="1" noChangeShapeType="1"/>
          </p:cNvSpPr>
          <p:nvPr/>
        </p:nvSpPr>
        <p:spPr bwMode="auto">
          <a:xfrm rot="-300000">
            <a:off x="2541588" y="1223963"/>
            <a:ext cx="406400" cy="4333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256" name="Line 336"/>
          <p:cNvSpPr>
            <a:spLocks noChangeShapeType="1"/>
          </p:cNvSpPr>
          <p:nvPr/>
        </p:nvSpPr>
        <p:spPr bwMode="auto">
          <a:xfrm rot="5400000">
            <a:off x="5797550" y="244475"/>
            <a:ext cx="1588" cy="21748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82257" name="Freeform 337"/>
          <p:cNvSpPr>
            <a:spLocks/>
          </p:cNvSpPr>
          <p:nvPr/>
        </p:nvSpPr>
        <p:spPr bwMode="auto">
          <a:xfrm>
            <a:off x="3321050" y="474663"/>
            <a:ext cx="234950" cy="704850"/>
          </a:xfrm>
          <a:custGeom>
            <a:avLst/>
            <a:gdLst>
              <a:gd name="T0" fmla="*/ 2147483647 w 148"/>
              <a:gd name="T1" fmla="*/ 2147483647 h 444"/>
              <a:gd name="T2" fmla="*/ 2147483647 w 148"/>
              <a:gd name="T3" fmla="*/ 2147483647 h 444"/>
              <a:gd name="T4" fmla="*/ 2147483647 w 148"/>
              <a:gd name="T5" fmla="*/ 2147483647 h 444"/>
              <a:gd name="T6" fmla="*/ 2147483647 w 148"/>
              <a:gd name="T7" fmla="*/ 2147483647 h 444"/>
              <a:gd name="T8" fmla="*/ 2147483647 w 148"/>
              <a:gd name="T9" fmla="*/ 2147483647 h 444"/>
              <a:gd name="T10" fmla="*/ 0 w 148"/>
              <a:gd name="T11" fmla="*/ 0 h 4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"/>
              <a:gd name="T19" fmla="*/ 0 h 444"/>
              <a:gd name="T20" fmla="*/ 148 w 148"/>
              <a:gd name="T21" fmla="*/ 444 h 4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" h="444">
                <a:moveTo>
                  <a:pt x="96" y="444"/>
                </a:moveTo>
                <a:cubicBezTo>
                  <a:pt x="108" y="436"/>
                  <a:pt x="129" y="434"/>
                  <a:pt x="132" y="420"/>
                </a:cubicBezTo>
                <a:cubicBezTo>
                  <a:pt x="148" y="338"/>
                  <a:pt x="127" y="331"/>
                  <a:pt x="84" y="288"/>
                </a:cubicBezTo>
                <a:cubicBezTo>
                  <a:pt x="80" y="276"/>
                  <a:pt x="73" y="265"/>
                  <a:pt x="72" y="252"/>
                </a:cubicBezTo>
                <a:cubicBezTo>
                  <a:pt x="65" y="180"/>
                  <a:pt x="74" y="107"/>
                  <a:pt x="60" y="36"/>
                </a:cubicBezTo>
                <a:cubicBezTo>
                  <a:pt x="58" y="28"/>
                  <a:pt x="11" y="5"/>
                  <a:pt x="0" y="0"/>
                </a:cubicBezTo>
              </a:path>
            </a:pathLst>
          </a:custGeom>
          <a:ln w="190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258" name="Freeform 338"/>
          <p:cNvSpPr>
            <a:spLocks/>
          </p:cNvSpPr>
          <p:nvPr/>
        </p:nvSpPr>
        <p:spPr bwMode="auto">
          <a:xfrm>
            <a:off x="2374900" y="455613"/>
            <a:ext cx="100013" cy="704850"/>
          </a:xfrm>
          <a:custGeom>
            <a:avLst/>
            <a:gdLst>
              <a:gd name="T0" fmla="*/ 2147483647 w 63"/>
              <a:gd name="T1" fmla="*/ 2147483647 h 444"/>
              <a:gd name="T2" fmla="*/ 2147483647 w 63"/>
              <a:gd name="T3" fmla="*/ 2147483647 h 444"/>
              <a:gd name="T4" fmla="*/ 2147483647 w 63"/>
              <a:gd name="T5" fmla="*/ 2147483647 h 444"/>
              <a:gd name="T6" fmla="*/ 2147483647 w 63"/>
              <a:gd name="T7" fmla="*/ 2147483647 h 444"/>
              <a:gd name="T8" fmla="*/ 2147483647 w 63"/>
              <a:gd name="T9" fmla="*/ 2147483647 h 444"/>
              <a:gd name="T10" fmla="*/ 2147483647 w 63"/>
              <a:gd name="T11" fmla="*/ 2147483647 h 444"/>
              <a:gd name="T12" fmla="*/ 2147483647 w 63"/>
              <a:gd name="T13" fmla="*/ 0 h 4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3"/>
              <a:gd name="T22" fmla="*/ 0 h 444"/>
              <a:gd name="T23" fmla="*/ 63 w 63"/>
              <a:gd name="T24" fmla="*/ 444 h 4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3" h="444">
                <a:moveTo>
                  <a:pt x="31" y="444"/>
                </a:moveTo>
                <a:cubicBezTo>
                  <a:pt x="15" y="378"/>
                  <a:pt x="34" y="327"/>
                  <a:pt x="55" y="264"/>
                </a:cubicBezTo>
                <a:cubicBezTo>
                  <a:pt x="51" y="236"/>
                  <a:pt x="56" y="205"/>
                  <a:pt x="43" y="180"/>
                </a:cubicBezTo>
                <a:cubicBezTo>
                  <a:pt x="37" y="169"/>
                  <a:pt x="9" y="180"/>
                  <a:pt x="7" y="168"/>
                </a:cubicBezTo>
                <a:cubicBezTo>
                  <a:pt x="0" y="132"/>
                  <a:pt x="6" y="94"/>
                  <a:pt x="19" y="60"/>
                </a:cubicBezTo>
                <a:cubicBezTo>
                  <a:pt x="24" y="48"/>
                  <a:pt x="48" y="59"/>
                  <a:pt x="55" y="48"/>
                </a:cubicBezTo>
                <a:cubicBezTo>
                  <a:pt x="63" y="34"/>
                  <a:pt x="55" y="16"/>
                  <a:pt x="55" y="0"/>
                </a:cubicBezTo>
              </a:path>
            </a:pathLst>
          </a:custGeom>
          <a:ln w="190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259" name="Freeform 339"/>
          <p:cNvSpPr>
            <a:spLocks/>
          </p:cNvSpPr>
          <p:nvPr/>
        </p:nvSpPr>
        <p:spPr bwMode="auto">
          <a:xfrm>
            <a:off x="2857500" y="533400"/>
            <a:ext cx="58738" cy="590550"/>
          </a:xfrm>
          <a:custGeom>
            <a:avLst/>
            <a:gdLst>
              <a:gd name="T0" fmla="*/ 2147483647 w 37"/>
              <a:gd name="T1" fmla="*/ 2147483647 h 372"/>
              <a:gd name="T2" fmla="*/ 2147483647 w 37"/>
              <a:gd name="T3" fmla="*/ 2147483647 h 372"/>
              <a:gd name="T4" fmla="*/ 2147483647 w 37"/>
              <a:gd name="T5" fmla="*/ 2147483647 h 372"/>
              <a:gd name="T6" fmla="*/ 2147483647 w 37"/>
              <a:gd name="T7" fmla="*/ 2147483647 h 372"/>
              <a:gd name="T8" fmla="*/ 2147483647 w 37"/>
              <a:gd name="T9" fmla="*/ 2147483647 h 372"/>
              <a:gd name="T10" fmla="*/ 2147483647 w 37"/>
              <a:gd name="T11" fmla="*/ 0 h 3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7"/>
              <a:gd name="T19" fmla="*/ 0 h 372"/>
              <a:gd name="T20" fmla="*/ 37 w 37"/>
              <a:gd name="T21" fmla="*/ 372 h 37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7" h="372">
                <a:moveTo>
                  <a:pt x="37" y="372"/>
                </a:moveTo>
                <a:cubicBezTo>
                  <a:pt x="27" y="300"/>
                  <a:pt x="24" y="225"/>
                  <a:pt x="1" y="156"/>
                </a:cubicBezTo>
                <a:cubicBezTo>
                  <a:pt x="5" y="144"/>
                  <a:pt x="7" y="131"/>
                  <a:pt x="13" y="120"/>
                </a:cubicBezTo>
                <a:cubicBezTo>
                  <a:pt x="19" y="107"/>
                  <a:pt x="37" y="98"/>
                  <a:pt x="37" y="84"/>
                </a:cubicBezTo>
                <a:cubicBezTo>
                  <a:pt x="37" y="70"/>
                  <a:pt x="19" y="61"/>
                  <a:pt x="13" y="48"/>
                </a:cubicBezTo>
                <a:cubicBezTo>
                  <a:pt x="0" y="21"/>
                  <a:pt x="1" y="20"/>
                  <a:pt x="1" y="0"/>
                </a:cubicBezTo>
              </a:path>
            </a:pathLst>
          </a:custGeom>
          <a:ln w="190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260" name="Freeform 340"/>
          <p:cNvSpPr>
            <a:spLocks/>
          </p:cNvSpPr>
          <p:nvPr/>
        </p:nvSpPr>
        <p:spPr bwMode="auto">
          <a:xfrm>
            <a:off x="3203575" y="549275"/>
            <a:ext cx="66675" cy="604838"/>
          </a:xfrm>
          <a:custGeom>
            <a:avLst/>
            <a:gdLst>
              <a:gd name="T0" fmla="*/ 2147483647 w 42"/>
              <a:gd name="T1" fmla="*/ 2147483647 h 381"/>
              <a:gd name="T2" fmla="*/ 2147483647 w 42"/>
              <a:gd name="T3" fmla="*/ 2147483647 h 381"/>
              <a:gd name="T4" fmla="*/ 2147483647 w 42"/>
              <a:gd name="T5" fmla="*/ 2147483647 h 381"/>
              <a:gd name="T6" fmla="*/ 2147483647 w 42"/>
              <a:gd name="T7" fmla="*/ 2147483647 h 381"/>
              <a:gd name="T8" fmla="*/ 2147483647 w 42"/>
              <a:gd name="T9" fmla="*/ 0 h 3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"/>
              <a:gd name="T16" fmla="*/ 0 h 381"/>
              <a:gd name="T17" fmla="*/ 42 w 42"/>
              <a:gd name="T18" fmla="*/ 381 h 3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" h="381">
                <a:moveTo>
                  <a:pt x="6" y="360"/>
                </a:moveTo>
                <a:cubicBezTo>
                  <a:pt x="35" y="274"/>
                  <a:pt x="6" y="381"/>
                  <a:pt x="6" y="276"/>
                </a:cubicBezTo>
                <a:cubicBezTo>
                  <a:pt x="6" y="260"/>
                  <a:pt x="14" y="244"/>
                  <a:pt x="18" y="228"/>
                </a:cubicBezTo>
                <a:cubicBezTo>
                  <a:pt x="3" y="169"/>
                  <a:pt x="8" y="135"/>
                  <a:pt x="42" y="84"/>
                </a:cubicBezTo>
                <a:cubicBezTo>
                  <a:pt x="0" y="22"/>
                  <a:pt x="30" y="66"/>
                  <a:pt x="30" y="0"/>
                </a:cubicBezTo>
              </a:path>
            </a:pathLst>
          </a:custGeom>
          <a:ln w="190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261" name="Freeform 341"/>
          <p:cNvSpPr>
            <a:spLocks/>
          </p:cNvSpPr>
          <p:nvPr/>
        </p:nvSpPr>
        <p:spPr bwMode="auto">
          <a:xfrm>
            <a:off x="3897313" y="444500"/>
            <a:ext cx="123825" cy="609600"/>
          </a:xfrm>
          <a:custGeom>
            <a:avLst/>
            <a:gdLst>
              <a:gd name="T0" fmla="*/ 0 w 78"/>
              <a:gd name="T1" fmla="*/ 2147483647 h 384"/>
              <a:gd name="T2" fmla="*/ 2147483647 w 78"/>
              <a:gd name="T3" fmla="*/ 2147483647 h 384"/>
              <a:gd name="T4" fmla="*/ 2147483647 w 78"/>
              <a:gd name="T5" fmla="*/ 2147483647 h 384"/>
              <a:gd name="T6" fmla="*/ 2147483647 w 78"/>
              <a:gd name="T7" fmla="*/ 2147483647 h 384"/>
              <a:gd name="T8" fmla="*/ 2147483647 w 78"/>
              <a:gd name="T9" fmla="*/ 2147483647 h 384"/>
              <a:gd name="T10" fmla="*/ 2147483647 w 78"/>
              <a:gd name="T11" fmla="*/ 0 h 3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8"/>
              <a:gd name="T19" fmla="*/ 0 h 384"/>
              <a:gd name="T20" fmla="*/ 78 w 78"/>
              <a:gd name="T21" fmla="*/ 384 h 3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8" h="384">
                <a:moveTo>
                  <a:pt x="0" y="384"/>
                </a:moveTo>
                <a:cubicBezTo>
                  <a:pt x="78" y="332"/>
                  <a:pt x="37" y="291"/>
                  <a:pt x="12" y="216"/>
                </a:cubicBezTo>
                <a:cubicBezTo>
                  <a:pt x="16" y="196"/>
                  <a:pt x="14" y="174"/>
                  <a:pt x="24" y="156"/>
                </a:cubicBezTo>
                <a:cubicBezTo>
                  <a:pt x="31" y="143"/>
                  <a:pt x="51" y="143"/>
                  <a:pt x="60" y="132"/>
                </a:cubicBezTo>
                <a:cubicBezTo>
                  <a:pt x="68" y="122"/>
                  <a:pt x="68" y="108"/>
                  <a:pt x="72" y="96"/>
                </a:cubicBezTo>
                <a:cubicBezTo>
                  <a:pt x="44" y="13"/>
                  <a:pt x="66" y="42"/>
                  <a:pt x="24" y="0"/>
                </a:cubicBezTo>
              </a:path>
            </a:pathLst>
          </a:custGeom>
          <a:ln w="190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pic>
        <p:nvPicPr>
          <p:cNvPr id="82265" name="Picture 345" descr="CONT_PH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0" y="4019550"/>
            <a:ext cx="2065338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" name="Rectangle 105"/>
          <p:cNvSpPr/>
          <p:nvPr/>
        </p:nvSpPr>
        <p:spPr bwMode="auto">
          <a:xfrm>
            <a:off x="37071" y="37071"/>
            <a:ext cx="1296000" cy="360000"/>
          </a:xfrm>
          <a:prstGeom prst="rect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1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abic Transparent" pitchFamily="2" charset="-78"/>
              </a:rPr>
              <a:t>اضغط</a:t>
            </a:r>
            <a:r>
              <a:rPr kumimoji="0" lang="ar-DZ" sz="18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abic Transparent" pitchFamily="2" charset="-78"/>
              </a:rPr>
              <a:t> وانتظر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1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2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8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2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2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82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82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82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82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82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82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82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82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82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82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82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82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82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82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82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82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82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8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8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8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82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82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82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8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8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8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8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6" dur="500"/>
                                        <p:tgtEl>
                                          <p:spTgt spid="8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9" dur="500"/>
                                        <p:tgtEl>
                                          <p:spTgt spid="8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2" dur="500"/>
                                        <p:tgtEl>
                                          <p:spTgt spid="8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5" dur="500"/>
                                        <p:tgtEl>
                                          <p:spTgt spid="8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8" dur="500"/>
                                        <p:tgtEl>
                                          <p:spTgt spid="8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1" dur="500"/>
                                        <p:tgtEl>
                                          <p:spTgt spid="8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4" dur="500"/>
                                        <p:tgtEl>
                                          <p:spTgt spid="8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0" dur="500"/>
                                        <p:tgtEl>
                                          <p:spTgt spid="8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3" dur="500"/>
                                        <p:tgtEl>
                                          <p:spTgt spid="8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6" dur="500"/>
                                        <p:tgtEl>
                                          <p:spTgt spid="8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9" dur="500"/>
                                        <p:tgtEl>
                                          <p:spTgt spid="8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2" dur="500"/>
                                        <p:tgtEl>
                                          <p:spTgt spid="8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5" dur="500"/>
                                        <p:tgtEl>
                                          <p:spTgt spid="8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8" dur="500"/>
                                        <p:tgtEl>
                                          <p:spTgt spid="8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1" dur="500"/>
                                        <p:tgtEl>
                                          <p:spTgt spid="8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85" dur="2000" fill="hold"/>
                                        <p:tgtEl>
                                          <p:spTgt spid="82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092 L 3.33333E-6 -0.01134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82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2" dur="500"/>
                                        <p:tgtEl>
                                          <p:spTgt spid="8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5" dur="500"/>
                                        <p:tgtEl>
                                          <p:spTgt spid="8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8" dur="500"/>
                                        <p:tgtEl>
                                          <p:spTgt spid="8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1000" fill="hold"/>
                                        <p:tgtEl>
                                          <p:spTgt spid="82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03" dur="1000" fill="hold"/>
                                        <p:tgtEl>
                                          <p:spTgt spid="82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1000" fill="hold"/>
                                        <p:tgtEl>
                                          <p:spTgt spid="82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680000">
                                      <p:cBhvr>
                                        <p:cTn id="208" dur="2000" fill="hold"/>
                                        <p:tgtEl>
                                          <p:spTgt spid="82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0.00046 L -0.0125 -0.00324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82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5" dur="500"/>
                                        <p:tgtEl>
                                          <p:spTgt spid="8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9" presetClass="entr" presetSubtype="5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82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82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6" dur="500"/>
                                        <p:tgtEl>
                                          <p:spTgt spid="8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0" dur="500"/>
                                        <p:tgtEl>
                                          <p:spTgt spid="8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3" dur="500"/>
                                        <p:tgtEl>
                                          <p:spTgt spid="8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6" dur="500"/>
                                        <p:tgtEl>
                                          <p:spTgt spid="8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0" dur="500"/>
                                        <p:tgtEl>
                                          <p:spTgt spid="8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500"/>
                            </p:stCondLst>
                            <p:childTnLst>
                              <p:par>
                                <p:cTn id="2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3" dur="2000" fill="hold"/>
                                        <p:tgtEl>
                                          <p:spTgt spid="82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44" dur="2000" fill="hold"/>
                                        <p:tgtEl>
                                          <p:spTgt spid="82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5" dur="2000" fill="hold"/>
                                        <p:tgtEl>
                                          <p:spTgt spid="82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500"/>
                            </p:stCondLst>
                            <p:childTnLst>
                              <p:par>
                                <p:cTn id="2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8" dur="2000" fill="hold"/>
                                        <p:tgtEl>
                                          <p:spTgt spid="82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249" dur="2000" fill="hold"/>
                                        <p:tgtEl>
                                          <p:spTgt spid="82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0" dur="2000" fill="hold"/>
                                        <p:tgtEl>
                                          <p:spTgt spid="82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500"/>
                            </p:stCondLst>
                            <p:childTnLst>
                              <p:par>
                                <p:cTn id="25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3" dur="2000" fill="hold"/>
                                        <p:tgtEl>
                                          <p:spTgt spid="822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54" dur="2000" fill="hold"/>
                                        <p:tgtEl>
                                          <p:spTgt spid="8225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500"/>
                            </p:stCondLst>
                            <p:childTnLst>
                              <p:par>
                                <p:cTn id="256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7" dur="2000" fill="hold"/>
                                        <p:tgtEl>
                                          <p:spTgt spid="822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822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3" dur="500"/>
                                        <p:tgtEl>
                                          <p:spTgt spid="8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8" dur="500"/>
                                        <p:tgtEl>
                                          <p:spTgt spid="81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3" dur="500"/>
                                        <p:tgtEl>
                                          <p:spTgt spid="8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8" dur="500"/>
                                        <p:tgtEl>
                                          <p:spTgt spid="8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7" grpId="0" animBg="1"/>
      <p:bldP spid="81938" grpId="0" animBg="1"/>
      <p:bldP spid="81939" grpId="0"/>
      <p:bldP spid="81997" grpId="0" animBg="1"/>
      <p:bldP spid="81998" grpId="0" animBg="1"/>
      <p:bldP spid="82175" grpId="0" animBg="1"/>
      <p:bldP spid="82176" grpId="0" animBg="1"/>
      <p:bldP spid="82177" grpId="0"/>
      <p:bldP spid="82182" grpId="0" animBg="1"/>
      <p:bldP spid="82183" grpId="0" animBg="1"/>
      <p:bldP spid="82184" grpId="0" animBg="1"/>
      <p:bldP spid="82190" grpId="0" animBg="1"/>
      <p:bldP spid="82191" grpId="0" animBg="1"/>
      <p:bldP spid="82192" grpId="0" animBg="1"/>
      <p:bldP spid="82193" grpId="0" animBg="1"/>
      <p:bldP spid="82194" grpId="0" animBg="1"/>
      <p:bldP spid="82195" grpId="0" animBg="1"/>
      <p:bldP spid="82196" grpId="0" animBg="1"/>
      <p:bldP spid="82197" grpId="0" animBg="1"/>
      <p:bldP spid="82198" grpId="0" animBg="1"/>
      <p:bldP spid="82199" grpId="0" animBg="1"/>
      <p:bldP spid="82200" grpId="0" animBg="1"/>
      <p:bldP spid="82201" grpId="0" animBg="1"/>
      <p:bldP spid="82202" grpId="0" animBg="1"/>
      <p:bldP spid="82203" grpId="0"/>
      <p:bldP spid="82204" grpId="0" animBg="1"/>
      <p:bldP spid="82204" grpId="1" animBg="1"/>
      <p:bldP spid="82204" grpId="2" animBg="1"/>
      <p:bldP spid="82205" grpId="0"/>
      <p:bldP spid="82209" grpId="0" animBg="1"/>
      <p:bldP spid="82210" grpId="0" animBg="1"/>
      <p:bldP spid="82211" grpId="0" animBg="1"/>
      <p:bldP spid="82212" grpId="0" animBg="1"/>
      <p:bldP spid="82222" grpId="0" animBg="1"/>
      <p:bldP spid="82223" grpId="0" animBg="1"/>
      <p:bldP spid="82224" grpId="0" animBg="1"/>
      <p:bldP spid="82225" grpId="0" animBg="1"/>
      <p:bldP spid="82230" grpId="0" animBg="1"/>
      <p:bldP spid="82231" grpId="0" animBg="1"/>
      <p:bldP spid="82232" grpId="0" animBg="1"/>
      <p:bldP spid="82233" grpId="0" animBg="1"/>
      <p:bldP spid="82234" grpId="0"/>
      <p:bldP spid="82235" grpId="0" animBg="1"/>
      <p:bldP spid="82235" grpId="1" animBg="1"/>
      <p:bldP spid="82235" grpId="2" animBg="1"/>
      <p:bldP spid="82236" grpId="0" animBg="1"/>
      <p:bldP spid="82237" grpId="0"/>
      <p:bldP spid="82238" grpId="0" animBg="1"/>
      <p:bldP spid="82239" grpId="0" animBg="1"/>
      <p:bldP spid="82245" grpId="0" animBg="1"/>
      <p:bldP spid="82246" grpId="0" animBg="1"/>
      <p:bldP spid="82246" grpId="1" animBg="1"/>
      <p:bldP spid="82247" grpId="0" animBg="1"/>
      <p:bldP spid="82248" grpId="0" animBg="1"/>
      <p:bldP spid="82249" grpId="0" animBg="1"/>
      <p:bldP spid="82250" grpId="0" animBg="1"/>
      <p:bldP spid="82251" grpId="0" animBg="1"/>
      <p:bldP spid="82252" grpId="0" animBg="1"/>
      <p:bldP spid="82253" grpId="0" animBg="1"/>
      <p:bldP spid="82254" grpId="0" animBg="1"/>
      <p:bldP spid="82255" grpId="0" animBg="1"/>
      <p:bldP spid="82256" grpId="0" animBg="1"/>
      <p:bldP spid="82257" grpId="0" animBg="1"/>
      <p:bldP spid="82258" grpId="0" animBg="1"/>
      <p:bldP spid="82259" grpId="0" animBg="1"/>
      <p:bldP spid="82260" grpId="0" animBg="1"/>
      <p:bldP spid="822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16" name="Line 380"/>
          <p:cNvSpPr>
            <a:spLocks noChangeShapeType="1"/>
          </p:cNvSpPr>
          <p:nvPr/>
        </p:nvSpPr>
        <p:spPr bwMode="auto">
          <a:xfrm flipH="1">
            <a:off x="6099175" y="4211638"/>
            <a:ext cx="2576513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0235" name="Text Box 299"/>
          <p:cNvSpPr txBox="1">
            <a:spLocks noChangeArrowheads="1"/>
          </p:cNvSpPr>
          <p:nvPr/>
        </p:nvSpPr>
        <p:spPr bwMode="auto">
          <a:xfrm>
            <a:off x="7537501" y="36689"/>
            <a:ext cx="1535093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ar-DZ" b="1" dirty="0">
                <a:solidFill>
                  <a:srgbClr val="FF0000"/>
                </a:solidFill>
              </a:rPr>
              <a:t>4 </a:t>
            </a:r>
            <a:r>
              <a:rPr lang="ar-DZ" b="1" dirty="0" err="1">
                <a:solidFill>
                  <a:srgbClr val="FF0000"/>
                </a:solidFill>
                <a:cs typeface="Arabic Transparent" pitchFamily="2" charset="-78"/>
              </a:rPr>
              <a:t>ـ</a:t>
            </a:r>
            <a:r>
              <a:rPr lang="fr-FR" b="1" dirty="0">
                <a:solidFill>
                  <a:srgbClr val="FF0000"/>
                </a:solidFill>
                <a:cs typeface="Arabic Transparent" pitchFamily="2" charset="-78"/>
              </a:rPr>
              <a:t> </a:t>
            </a:r>
            <a:r>
              <a:rPr lang="ar-SA" b="1" dirty="0">
                <a:solidFill>
                  <a:srgbClr val="FF0000"/>
                </a:solidFill>
                <a:cs typeface="Arabic Transparent" pitchFamily="2" charset="-78"/>
              </a:rPr>
              <a:t>الملامس</a:t>
            </a:r>
            <a:r>
              <a:rPr lang="fr-FR" b="1" dirty="0">
                <a:solidFill>
                  <a:srgbClr val="FF0000"/>
                </a:solidFill>
                <a:cs typeface="Arabic Transparent" pitchFamily="2" charset="-78"/>
              </a:rPr>
              <a:t>: </a:t>
            </a:r>
          </a:p>
        </p:txBody>
      </p:sp>
      <p:pic>
        <p:nvPicPr>
          <p:cNvPr id="40236" name="Picture 3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60350"/>
            <a:ext cx="19145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237" name="Rectangle 301"/>
          <p:cNvSpPr>
            <a:spLocks noChangeArrowheads="1"/>
          </p:cNvSpPr>
          <p:nvPr/>
        </p:nvSpPr>
        <p:spPr bwMode="auto">
          <a:xfrm>
            <a:off x="7925263" y="383913"/>
            <a:ext cx="1222375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b="1">
                <a:solidFill>
                  <a:srgbClr val="0000FF"/>
                </a:solidFill>
                <a:cs typeface="Arabic Transparent" pitchFamily="2" charset="-78"/>
              </a:rPr>
              <a:t>1 ـ تعريف :</a:t>
            </a:r>
            <a:endParaRPr lang="fr-FR" b="1">
              <a:solidFill>
                <a:srgbClr val="0000FF"/>
              </a:solidFill>
              <a:cs typeface="Arabic Transparent" pitchFamily="2" charset="-78"/>
            </a:endParaRPr>
          </a:p>
        </p:txBody>
      </p:sp>
      <p:sp>
        <p:nvSpPr>
          <p:cNvPr id="40239" name="Text Box 303"/>
          <p:cNvSpPr txBox="1">
            <a:spLocks noChangeArrowheads="1"/>
          </p:cNvSpPr>
          <p:nvPr/>
        </p:nvSpPr>
        <p:spPr bwMode="auto">
          <a:xfrm>
            <a:off x="7200900" y="1297125"/>
            <a:ext cx="1908175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2 </a:t>
            </a:r>
            <a:r>
              <a:rPr lang="ar-DZ" b="1" dirty="0" err="1">
                <a:solidFill>
                  <a:srgbClr val="0000FF"/>
                </a:solidFill>
                <a:cs typeface="Arabic Transparent" pitchFamily="2" charset="-78"/>
              </a:rPr>
              <a:t>ـ</a:t>
            </a: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 مبدأ التشغيل :</a:t>
            </a:r>
            <a:endParaRPr lang="fr-FR" b="1" dirty="0">
              <a:solidFill>
                <a:srgbClr val="0000FF"/>
              </a:solidFill>
              <a:cs typeface="Arabic Transparent" pitchFamily="2" charset="-78"/>
            </a:endParaRPr>
          </a:p>
        </p:txBody>
      </p:sp>
      <p:sp>
        <p:nvSpPr>
          <p:cNvPr id="40240" name="Text Box 304"/>
          <p:cNvSpPr txBox="1">
            <a:spLocks noChangeArrowheads="1"/>
          </p:cNvSpPr>
          <p:nvPr/>
        </p:nvSpPr>
        <p:spPr bwMode="auto">
          <a:xfrm>
            <a:off x="3922713" y="1657488"/>
            <a:ext cx="5003800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1 </a:t>
            </a:r>
            <a:r>
              <a:rPr lang="ar-DZ" b="1" dirty="0" err="1">
                <a:solidFill>
                  <a:srgbClr val="FF0000"/>
                </a:solidFill>
                <a:cs typeface="Arabic Transparent" pitchFamily="2" charset="-78"/>
              </a:rPr>
              <a:t>ـ</a:t>
            </a:r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عند مرور التيار في الو شيعة فإنها </a:t>
            </a:r>
            <a:r>
              <a:rPr lang="ar-DZ" b="1" dirty="0" err="1">
                <a:solidFill>
                  <a:schemeClr val="tx1"/>
                </a:solidFill>
                <a:cs typeface="Arabic Transparent" pitchFamily="2" charset="-78"/>
              </a:rPr>
              <a:t>تتمغنط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(دارة التحكم) .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40241" name="Text Box 305"/>
          <p:cNvSpPr txBox="1">
            <a:spLocks noChangeArrowheads="1"/>
          </p:cNvSpPr>
          <p:nvPr/>
        </p:nvSpPr>
        <p:spPr bwMode="auto">
          <a:xfrm>
            <a:off x="6299200" y="1954350"/>
            <a:ext cx="2643188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2 </a:t>
            </a:r>
            <a:r>
              <a:rPr lang="ar-DZ" b="1" dirty="0" err="1">
                <a:solidFill>
                  <a:srgbClr val="FF0000"/>
                </a:solidFill>
                <a:cs typeface="Arabic Transparent" pitchFamily="2" charset="-78"/>
              </a:rPr>
              <a:t>ـ</a:t>
            </a:r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تمغنط </a:t>
            </a:r>
            <a:r>
              <a:rPr lang="ar-DZ" b="1" dirty="0" err="1">
                <a:solidFill>
                  <a:schemeClr val="tx1"/>
                </a:solidFill>
                <a:cs typeface="Arabic Transparent" pitchFamily="2" charset="-78"/>
              </a:rPr>
              <a:t>الوشيعة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يؤدي :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40243" name="Text Box 307"/>
          <p:cNvSpPr txBox="1">
            <a:spLocks noChangeArrowheads="1"/>
          </p:cNvSpPr>
          <p:nvPr/>
        </p:nvSpPr>
        <p:spPr bwMode="auto">
          <a:xfrm>
            <a:off x="4173538" y="2592525"/>
            <a:ext cx="3455987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>
                <a:solidFill>
                  <a:schemeClr val="tx1"/>
                </a:solidFill>
                <a:cs typeface="Arabic Transparent" pitchFamily="2" charset="-78"/>
              </a:rPr>
              <a:t>ـ الى غلق الماسات في دارة التحكم.</a:t>
            </a:r>
            <a:endParaRPr lang="fr-FR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40244" name="Text Box 308"/>
          <p:cNvSpPr txBox="1">
            <a:spLocks noChangeArrowheads="1"/>
          </p:cNvSpPr>
          <p:nvPr/>
        </p:nvSpPr>
        <p:spPr bwMode="auto">
          <a:xfrm>
            <a:off x="4427538" y="2305188"/>
            <a:ext cx="3240087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>
                <a:solidFill>
                  <a:schemeClr val="tx1"/>
                </a:solidFill>
                <a:cs typeface="Arabic Transparent" pitchFamily="2" charset="-78"/>
              </a:rPr>
              <a:t>ـ الى غلق الماسات في دارة الاستطاعة.</a:t>
            </a:r>
            <a:endParaRPr lang="fr-FR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40246" name="Text Box 310"/>
          <p:cNvSpPr txBox="1">
            <a:spLocks noChangeArrowheads="1"/>
          </p:cNvSpPr>
          <p:nvPr/>
        </p:nvSpPr>
        <p:spPr bwMode="auto">
          <a:xfrm>
            <a:off x="3135309" y="2928934"/>
            <a:ext cx="1008063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u="sng" dirty="0">
                <a:solidFill>
                  <a:srgbClr val="FF0000"/>
                </a:solidFill>
                <a:cs typeface="Arabic Transparent" pitchFamily="2" charset="-78"/>
              </a:rPr>
              <a:t>التكوين :</a:t>
            </a:r>
            <a:endParaRPr lang="fr-FR" b="1" u="sng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2061" name="Rectangle 229"/>
          <p:cNvSpPr>
            <a:spLocks noChangeArrowheads="1"/>
          </p:cNvSpPr>
          <p:nvPr/>
        </p:nvSpPr>
        <p:spPr bwMode="auto">
          <a:xfrm>
            <a:off x="-735013" y="5186363"/>
            <a:ext cx="334963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0238" name="Text Box 302"/>
          <p:cNvSpPr txBox="1">
            <a:spLocks noChangeArrowheads="1"/>
          </p:cNvSpPr>
          <p:nvPr/>
        </p:nvSpPr>
        <p:spPr bwMode="auto">
          <a:xfrm>
            <a:off x="2481725" y="382325"/>
            <a:ext cx="5611813" cy="9159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هو جهاز كهربائي يقوم بوظيفة الربط المشترك مابين دارة ( دارة التحكم ذات توتر ضعيف) ودارة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أخرى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( دارة الاستطاعة ذات توتر كبير)وهو عموما ذو استعمال في الاستطاعة الكبيرة (</a:t>
            </a:r>
            <a:r>
              <a:rPr lang="ar-DZ" b="1" dirty="0" err="1">
                <a:solidFill>
                  <a:schemeClr val="tx1"/>
                </a:solidFill>
                <a:cs typeface="Arabic Transparent" pitchFamily="2" charset="-78"/>
              </a:rPr>
              <a:t>الدارات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الكهربائية).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2063" name="Rectangle 225"/>
          <p:cNvSpPr>
            <a:spLocks noChangeArrowheads="1"/>
          </p:cNvSpPr>
          <p:nvPr/>
        </p:nvSpPr>
        <p:spPr bwMode="auto">
          <a:xfrm>
            <a:off x="1752600" y="5586413"/>
            <a:ext cx="125413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64" name="Rectangle 228"/>
          <p:cNvSpPr>
            <a:spLocks noChangeArrowheads="1"/>
          </p:cNvSpPr>
          <p:nvPr/>
        </p:nvSpPr>
        <p:spPr bwMode="auto">
          <a:xfrm>
            <a:off x="787400" y="4191000"/>
            <a:ext cx="4572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graphicFrame>
        <p:nvGraphicFramePr>
          <p:cNvPr id="40168" name="Object 232"/>
          <p:cNvGraphicFramePr>
            <a:graphicFrameLocks noChangeAspect="1"/>
          </p:cNvGraphicFramePr>
          <p:nvPr/>
        </p:nvGraphicFramePr>
        <p:xfrm>
          <a:off x="153988" y="3163888"/>
          <a:ext cx="2547937" cy="3649662"/>
        </p:xfrm>
        <a:graphic>
          <a:graphicData uri="http://schemas.openxmlformats.org/presentationml/2006/ole">
            <p:oleObj spid="_x0000_s7170" name="Document" r:id="rId4" imgW="5735512" imgH="4338516" progId="Word.Document.8">
              <p:embed/>
            </p:oleObj>
          </a:graphicData>
        </a:graphic>
      </p:graphicFrame>
      <p:sp>
        <p:nvSpPr>
          <p:cNvPr id="40181" name="Line 245"/>
          <p:cNvSpPr>
            <a:spLocks noChangeAspect="1" noChangeShapeType="1"/>
          </p:cNvSpPr>
          <p:nvPr/>
        </p:nvSpPr>
        <p:spPr bwMode="auto">
          <a:xfrm rot="21180000" flipV="1">
            <a:off x="1420813" y="4749800"/>
            <a:ext cx="1457325" cy="431800"/>
          </a:xfrm>
          <a:prstGeom prst="line">
            <a:avLst/>
          </a:prstGeom>
          <a:noFill/>
          <a:ln w="9525">
            <a:solidFill>
              <a:srgbClr val="FF33CC"/>
            </a:solidFill>
            <a:prstDash val="dash"/>
            <a:round/>
            <a:headEnd type="triangle" w="med" len="med"/>
            <a:tailEnd/>
          </a:ln>
        </p:spPr>
        <p:txBody>
          <a:bodyPr wrap="none" lIns="106328" tIns="53165" rIns="106328" bIns="53165" anchor="ctr"/>
          <a:lstStyle/>
          <a:p>
            <a:endParaRPr lang="fr-FR"/>
          </a:p>
        </p:txBody>
      </p:sp>
      <p:sp>
        <p:nvSpPr>
          <p:cNvPr id="40184" name="Line 248"/>
          <p:cNvSpPr>
            <a:spLocks noChangeAspect="1" noChangeShapeType="1"/>
          </p:cNvSpPr>
          <p:nvPr/>
        </p:nvSpPr>
        <p:spPr bwMode="auto">
          <a:xfrm flipH="1">
            <a:off x="1893888" y="5372100"/>
            <a:ext cx="895350" cy="80963"/>
          </a:xfrm>
          <a:prstGeom prst="line">
            <a:avLst/>
          </a:prstGeom>
          <a:noFill/>
          <a:ln w="9525">
            <a:solidFill>
              <a:srgbClr val="FF33CC"/>
            </a:solidFill>
            <a:prstDash val="dash"/>
            <a:round/>
            <a:headEnd/>
            <a:tailEnd type="triangle" w="med" len="med"/>
          </a:ln>
        </p:spPr>
        <p:txBody>
          <a:bodyPr wrap="none" lIns="106328" tIns="53165" rIns="106328" bIns="53165" anchor="ctr"/>
          <a:lstStyle/>
          <a:p>
            <a:endParaRPr lang="fr-FR"/>
          </a:p>
        </p:txBody>
      </p:sp>
      <p:sp>
        <p:nvSpPr>
          <p:cNvPr id="40247" name="Text Box 311"/>
          <p:cNvSpPr txBox="1">
            <a:spLocks noChangeArrowheads="1"/>
          </p:cNvSpPr>
          <p:nvPr/>
        </p:nvSpPr>
        <p:spPr bwMode="auto">
          <a:xfrm>
            <a:off x="2613025" y="4316413"/>
            <a:ext cx="1173163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DZ" sz="1600" b="1">
                <a:solidFill>
                  <a:srgbClr val="008000"/>
                </a:solidFill>
                <a:cs typeface="Arabic Transparent" pitchFamily="2" charset="-78"/>
              </a:rPr>
              <a:t>نابض الارجاع</a:t>
            </a:r>
            <a:endParaRPr lang="fr-FR" sz="1600" b="1">
              <a:solidFill>
                <a:srgbClr val="008000"/>
              </a:solidFill>
              <a:cs typeface="Arabic Transparent" pitchFamily="2" charset="-78"/>
            </a:endParaRPr>
          </a:p>
        </p:txBody>
      </p:sp>
      <p:sp>
        <p:nvSpPr>
          <p:cNvPr id="40248" name="Text Box 312"/>
          <p:cNvSpPr txBox="1">
            <a:spLocks noChangeArrowheads="1"/>
          </p:cNvSpPr>
          <p:nvPr/>
        </p:nvSpPr>
        <p:spPr bwMode="auto">
          <a:xfrm>
            <a:off x="2768600" y="5175250"/>
            <a:ext cx="709613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DZ" sz="1600" b="1">
                <a:solidFill>
                  <a:srgbClr val="008000"/>
                </a:solidFill>
                <a:cs typeface="Arabic Transparent" pitchFamily="2" charset="-78"/>
              </a:rPr>
              <a:t>الوشيعة</a:t>
            </a:r>
            <a:endParaRPr lang="fr-FR" sz="1600" b="1">
              <a:solidFill>
                <a:srgbClr val="008000"/>
              </a:solidFill>
              <a:cs typeface="Arabic Transparent" pitchFamily="2" charset="-78"/>
            </a:endParaRPr>
          </a:p>
        </p:txBody>
      </p:sp>
      <p:sp>
        <p:nvSpPr>
          <p:cNvPr id="40249" name="Text Box 313"/>
          <p:cNvSpPr txBox="1">
            <a:spLocks noChangeArrowheads="1"/>
          </p:cNvSpPr>
          <p:nvPr/>
        </p:nvSpPr>
        <p:spPr bwMode="auto">
          <a:xfrm>
            <a:off x="2254250" y="6386513"/>
            <a:ext cx="1454150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DZ" sz="1600" b="1">
                <a:solidFill>
                  <a:srgbClr val="008000"/>
                </a:solidFill>
                <a:cs typeface="Arabic Transparent" pitchFamily="2" charset="-78"/>
              </a:rPr>
              <a:t>الدارة المغناطيسية</a:t>
            </a:r>
            <a:endParaRPr lang="fr-FR" sz="1600" b="1">
              <a:solidFill>
                <a:srgbClr val="008000"/>
              </a:solidFill>
              <a:cs typeface="Arabic Transparent" pitchFamily="2" charset="-78"/>
            </a:endParaRPr>
          </a:p>
        </p:txBody>
      </p:sp>
      <p:sp>
        <p:nvSpPr>
          <p:cNvPr id="40250" name="AutoShape 314"/>
          <p:cNvSpPr>
            <a:spLocks noChangeAspect="1"/>
          </p:cNvSpPr>
          <p:nvPr/>
        </p:nvSpPr>
        <p:spPr bwMode="auto">
          <a:xfrm rot="-7140000">
            <a:off x="1065213" y="3105150"/>
            <a:ext cx="71438" cy="369887"/>
          </a:xfrm>
          <a:prstGeom prst="rightBrace">
            <a:avLst>
              <a:gd name="adj1" fmla="val 43148"/>
              <a:gd name="adj2" fmla="val 50000"/>
            </a:avLst>
          </a:prstGeom>
          <a:noFill/>
          <a:ln w="9525">
            <a:solidFill>
              <a:srgbClr val="FF33CC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252" name="Text Box 316"/>
          <p:cNvSpPr txBox="1">
            <a:spLocks noChangeArrowheads="1"/>
          </p:cNvSpPr>
          <p:nvPr/>
        </p:nvSpPr>
        <p:spPr bwMode="auto">
          <a:xfrm rot="-1999935">
            <a:off x="61913" y="3130550"/>
            <a:ext cx="1454150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DZ" sz="1600" b="1">
                <a:solidFill>
                  <a:srgbClr val="008000"/>
                </a:solidFill>
                <a:cs typeface="Arabic Transparent" pitchFamily="2" charset="-78"/>
              </a:rPr>
              <a:t>الاقطاب الاساسية</a:t>
            </a:r>
            <a:endParaRPr lang="fr-FR" sz="1600" b="1">
              <a:solidFill>
                <a:srgbClr val="008000"/>
              </a:solidFill>
              <a:cs typeface="Arabic Transparent" pitchFamily="2" charset="-78"/>
            </a:endParaRPr>
          </a:p>
        </p:txBody>
      </p:sp>
      <p:sp>
        <p:nvSpPr>
          <p:cNvPr id="40253" name="Text Box 317"/>
          <p:cNvSpPr txBox="1">
            <a:spLocks noChangeArrowheads="1"/>
          </p:cNvSpPr>
          <p:nvPr/>
        </p:nvSpPr>
        <p:spPr bwMode="auto">
          <a:xfrm>
            <a:off x="2116128" y="2852738"/>
            <a:ext cx="1098550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DZ" sz="1600" b="1" dirty="0">
                <a:solidFill>
                  <a:srgbClr val="008000"/>
                </a:solidFill>
                <a:cs typeface="Arabic Transparent" pitchFamily="2" charset="-78"/>
              </a:rPr>
              <a:t>قطب ثانوي</a:t>
            </a:r>
            <a:endParaRPr lang="fr-FR" sz="1600" b="1" dirty="0">
              <a:solidFill>
                <a:srgbClr val="008000"/>
              </a:solidFill>
              <a:cs typeface="Arabic Transparent" pitchFamily="2" charset="-78"/>
            </a:endParaRPr>
          </a:p>
        </p:txBody>
      </p:sp>
      <p:sp>
        <p:nvSpPr>
          <p:cNvPr id="40254" name="Line 318"/>
          <p:cNvSpPr>
            <a:spLocks noChangeAspect="1" noChangeShapeType="1"/>
          </p:cNvSpPr>
          <p:nvPr/>
        </p:nvSpPr>
        <p:spPr bwMode="auto">
          <a:xfrm flipH="1" flipV="1">
            <a:off x="1931988" y="5084763"/>
            <a:ext cx="1047750" cy="1031875"/>
          </a:xfrm>
          <a:prstGeom prst="line">
            <a:avLst/>
          </a:prstGeom>
          <a:noFill/>
          <a:ln w="9525">
            <a:solidFill>
              <a:srgbClr val="FF33CC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0256" name="Line 320"/>
          <p:cNvSpPr>
            <a:spLocks noChangeAspect="1" noChangeShapeType="1"/>
          </p:cNvSpPr>
          <p:nvPr/>
        </p:nvSpPr>
        <p:spPr bwMode="auto">
          <a:xfrm rot="-240000" flipH="1" flipV="1">
            <a:off x="1947863" y="5903913"/>
            <a:ext cx="1033462" cy="280987"/>
          </a:xfrm>
          <a:prstGeom prst="line">
            <a:avLst/>
          </a:prstGeom>
          <a:noFill/>
          <a:ln w="9525">
            <a:solidFill>
              <a:srgbClr val="FF33CC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0262" name="Line 326"/>
          <p:cNvSpPr>
            <a:spLocks noChangeAspect="1" noChangeShapeType="1"/>
          </p:cNvSpPr>
          <p:nvPr/>
        </p:nvSpPr>
        <p:spPr bwMode="auto">
          <a:xfrm flipH="1">
            <a:off x="1577975" y="3040063"/>
            <a:ext cx="179388" cy="179387"/>
          </a:xfrm>
          <a:prstGeom prst="line">
            <a:avLst/>
          </a:prstGeom>
          <a:noFill/>
          <a:ln w="9525">
            <a:solidFill>
              <a:srgbClr val="FF33CC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0263" name="Line 327"/>
          <p:cNvSpPr>
            <a:spLocks noChangeShapeType="1"/>
          </p:cNvSpPr>
          <p:nvPr/>
        </p:nvSpPr>
        <p:spPr bwMode="auto">
          <a:xfrm>
            <a:off x="1760538" y="3040063"/>
            <a:ext cx="358775" cy="0"/>
          </a:xfrm>
          <a:prstGeom prst="line">
            <a:avLst/>
          </a:prstGeom>
          <a:noFill/>
          <a:ln w="9525">
            <a:solidFill>
              <a:srgbClr val="FF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0264" name="Line 328"/>
          <p:cNvSpPr>
            <a:spLocks noChangeShapeType="1"/>
          </p:cNvSpPr>
          <p:nvPr/>
        </p:nvSpPr>
        <p:spPr bwMode="auto">
          <a:xfrm>
            <a:off x="2984500" y="6126163"/>
            <a:ext cx="0" cy="288925"/>
          </a:xfrm>
          <a:prstGeom prst="line">
            <a:avLst/>
          </a:prstGeom>
          <a:noFill/>
          <a:ln w="9525">
            <a:solidFill>
              <a:srgbClr val="FF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2078" name="Picture 369" descr="Contacteur"/>
          <p:cNvPicPr>
            <a:picLocks noChangeAspect="1" noChangeArrowheads="1"/>
          </p:cNvPicPr>
          <p:nvPr/>
        </p:nvPicPr>
        <p:blipFill>
          <a:blip r:embed="rId5"/>
          <a:srcRect l="16142" t="8784" r="13091" b="20227"/>
          <a:stretch>
            <a:fillRect/>
          </a:stretch>
        </p:blipFill>
        <p:spPr bwMode="auto">
          <a:xfrm>
            <a:off x="107950" y="28575"/>
            <a:ext cx="2339975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306" name="Oval 370"/>
          <p:cNvSpPr>
            <a:spLocks noChangeAspect="1" noChangeArrowheads="1"/>
          </p:cNvSpPr>
          <p:nvPr/>
        </p:nvSpPr>
        <p:spPr bwMode="auto">
          <a:xfrm>
            <a:off x="107950" y="1001713"/>
            <a:ext cx="719138" cy="360362"/>
          </a:xfrm>
          <a:prstGeom prst="ellipse">
            <a:avLst/>
          </a:prstGeom>
          <a:noFill/>
          <a:ln w="19050">
            <a:solidFill>
              <a:srgbClr val="00DA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307" name="Line 371"/>
          <p:cNvSpPr>
            <a:spLocks noChangeShapeType="1"/>
          </p:cNvSpPr>
          <p:nvPr/>
        </p:nvSpPr>
        <p:spPr bwMode="auto">
          <a:xfrm flipH="1">
            <a:off x="827088" y="1184275"/>
            <a:ext cx="1800225" cy="0"/>
          </a:xfrm>
          <a:prstGeom prst="line">
            <a:avLst/>
          </a:prstGeom>
          <a:noFill/>
          <a:ln w="9525">
            <a:solidFill>
              <a:srgbClr val="FF33CC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0308" name="Line 372"/>
          <p:cNvSpPr>
            <a:spLocks noChangeShapeType="1"/>
          </p:cNvSpPr>
          <p:nvPr/>
        </p:nvSpPr>
        <p:spPr bwMode="auto">
          <a:xfrm>
            <a:off x="2627313" y="1184275"/>
            <a:ext cx="288925" cy="360363"/>
          </a:xfrm>
          <a:prstGeom prst="line">
            <a:avLst/>
          </a:prstGeom>
          <a:noFill/>
          <a:ln w="9525">
            <a:solidFill>
              <a:srgbClr val="FF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0309" name="Text Box 373"/>
          <p:cNvSpPr txBox="1">
            <a:spLocks noChangeArrowheads="1"/>
          </p:cNvSpPr>
          <p:nvPr/>
        </p:nvSpPr>
        <p:spPr bwMode="auto">
          <a:xfrm>
            <a:off x="2378075" y="1435100"/>
            <a:ext cx="1223963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DZ" sz="1600" b="1" dirty="0">
                <a:solidFill>
                  <a:srgbClr val="008000"/>
                </a:solidFill>
                <a:cs typeface="Arabic Transparent" pitchFamily="2" charset="-78"/>
              </a:rPr>
              <a:t>مرجع الملامس</a:t>
            </a:r>
            <a:endParaRPr lang="fr-FR" sz="1600" b="1" dirty="0">
              <a:solidFill>
                <a:srgbClr val="008000"/>
              </a:solidFill>
              <a:cs typeface="Arabic Transparent" pitchFamily="2" charset="-78"/>
            </a:endParaRPr>
          </a:p>
        </p:txBody>
      </p:sp>
      <p:sp>
        <p:nvSpPr>
          <p:cNvPr id="40311" name="Text Box 375"/>
          <p:cNvSpPr txBox="1">
            <a:spLocks noChangeAspect="1" noChangeArrowheads="1"/>
          </p:cNvSpPr>
          <p:nvPr/>
        </p:nvSpPr>
        <p:spPr bwMode="auto">
          <a:xfrm>
            <a:off x="3717925" y="3578225"/>
            <a:ext cx="1233488" cy="24606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6751" tIns="33376" rIns="66751" bIns="33376"/>
          <a:lstStyle/>
          <a:p>
            <a:pPr rtl="1"/>
            <a:r>
              <a:rPr lang="ar-DZ" sz="1600" b="1">
                <a:solidFill>
                  <a:srgbClr val="008000"/>
                </a:solidFill>
                <a:cs typeface="Arabic Transparent" pitchFamily="2" charset="-78"/>
              </a:rPr>
              <a:t>وشيعة الملامس</a:t>
            </a:r>
            <a:endParaRPr lang="fr-FR" sz="1600" b="1">
              <a:solidFill>
                <a:srgbClr val="008000"/>
              </a:solidFill>
              <a:cs typeface="Arabic Transparent" pitchFamily="2" charset="-78"/>
            </a:endParaRPr>
          </a:p>
        </p:txBody>
      </p:sp>
      <p:sp>
        <p:nvSpPr>
          <p:cNvPr id="40312" name="Text Box 376"/>
          <p:cNvSpPr txBox="1">
            <a:spLocks noChangeAspect="1" noChangeArrowheads="1"/>
          </p:cNvSpPr>
          <p:nvPr/>
        </p:nvSpPr>
        <p:spPr bwMode="auto">
          <a:xfrm>
            <a:off x="6202363" y="3449638"/>
            <a:ext cx="1901825" cy="2921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6751" tIns="33376" rIns="66751" bIns="33376"/>
          <a:lstStyle/>
          <a:p>
            <a:pPr algn="ctr"/>
            <a:r>
              <a:rPr lang="en-GB" sz="1400" b="1" dirty="0">
                <a:solidFill>
                  <a:srgbClr val="FF0000"/>
                </a:solidFill>
              </a:rPr>
              <a:t>1L</a:t>
            </a:r>
            <a:r>
              <a:rPr lang="en-GB" sz="1400" b="1" baseline="-25000" dirty="0">
                <a:solidFill>
                  <a:srgbClr val="FF0000"/>
                </a:solidFill>
              </a:rPr>
              <a:t>1   </a:t>
            </a:r>
            <a:r>
              <a:rPr lang="en-GB" sz="1400" b="1" dirty="0">
                <a:solidFill>
                  <a:srgbClr val="FF0000"/>
                </a:solidFill>
              </a:rPr>
              <a:t> 3L</a:t>
            </a:r>
            <a:r>
              <a:rPr lang="en-GB" sz="1400" b="1" baseline="-25000" dirty="0">
                <a:solidFill>
                  <a:srgbClr val="FF0000"/>
                </a:solidFill>
              </a:rPr>
              <a:t>2</a:t>
            </a:r>
            <a:r>
              <a:rPr lang="en-GB" sz="1400" b="1" dirty="0">
                <a:solidFill>
                  <a:srgbClr val="FF0000"/>
                </a:solidFill>
              </a:rPr>
              <a:t>    5L</a:t>
            </a:r>
            <a:r>
              <a:rPr lang="en-GB" sz="1400" b="1" baseline="-25000" dirty="0">
                <a:solidFill>
                  <a:srgbClr val="FF0000"/>
                </a:solidFill>
              </a:rPr>
              <a:t>3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40313" name="Line 377"/>
          <p:cNvSpPr>
            <a:spLocks noChangeAspect="1" noChangeShapeType="1"/>
          </p:cNvSpPr>
          <p:nvPr/>
        </p:nvSpPr>
        <p:spPr bwMode="auto">
          <a:xfrm>
            <a:off x="5813425" y="3654425"/>
            <a:ext cx="0" cy="101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0314" name="Rectangle 378"/>
          <p:cNvSpPr>
            <a:spLocks noChangeAspect="1" noChangeArrowheads="1"/>
          </p:cNvSpPr>
          <p:nvPr/>
        </p:nvSpPr>
        <p:spPr bwMode="auto">
          <a:xfrm>
            <a:off x="5495925" y="4064000"/>
            <a:ext cx="622300" cy="269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40315" name="Line 379"/>
          <p:cNvSpPr>
            <a:spLocks noChangeAspect="1" noChangeShapeType="1"/>
          </p:cNvSpPr>
          <p:nvPr/>
        </p:nvSpPr>
        <p:spPr bwMode="auto">
          <a:xfrm flipH="1">
            <a:off x="5667375" y="4059238"/>
            <a:ext cx="312738" cy="271462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0319" name="Line 383"/>
          <p:cNvSpPr>
            <a:spLocks noChangeAspect="1" noChangeShapeType="1"/>
          </p:cNvSpPr>
          <p:nvPr/>
        </p:nvSpPr>
        <p:spPr bwMode="auto">
          <a:xfrm>
            <a:off x="6699250" y="3724275"/>
            <a:ext cx="0" cy="40005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0320" name="Arc 384"/>
          <p:cNvSpPr>
            <a:spLocks noChangeAspect="1"/>
          </p:cNvSpPr>
          <p:nvPr/>
        </p:nvSpPr>
        <p:spPr bwMode="auto">
          <a:xfrm rot="-10320000">
            <a:off x="6634163" y="3956050"/>
            <a:ext cx="128587" cy="174625"/>
          </a:xfrm>
          <a:custGeom>
            <a:avLst/>
            <a:gdLst>
              <a:gd name="T0" fmla="*/ 2147483647 w 21600"/>
              <a:gd name="T1" fmla="*/ 0 h 37504"/>
              <a:gd name="T2" fmla="*/ 2147483647 w 21600"/>
              <a:gd name="T3" fmla="*/ 2147483647 h 37504"/>
              <a:gd name="T4" fmla="*/ 0 w 21600"/>
              <a:gd name="T5" fmla="*/ 2147483647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40321" name="Line 385"/>
          <p:cNvSpPr>
            <a:spLocks noChangeAspect="1" noChangeShapeType="1"/>
          </p:cNvSpPr>
          <p:nvPr/>
        </p:nvSpPr>
        <p:spPr bwMode="auto">
          <a:xfrm>
            <a:off x="6699250" y="4297363"/>
            <a:ext cx="0" cy="40005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0322" name="Line 386"/>
          <p:cNvSpPr>
            <a:spLocks noChangeAspect="1" noChangeShapeType="1"/>
          </p:cNvSpPr>
          <p:nvPr/>
        </p:nvSpPr>
        <p:spPr bwMode="auto">
          <a:xfrm rot="-600000" flipH="1" flipV="1">
            <a:off x="6524100" y="4109787"/>
            <a:ext cx="166458" cy="21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0324" name="Line 388"/>
          <p:cNvSpPr>
            <a:spLocks noChangeAspect="1" noChangeShapeType="1"/>
          </p:cNvSpPr>
          <p:nvPr/>
        </p:nvSpPr>
        <p:spPr bwMode="auto">
          <a:xfrm>
            <a:off x="7158038" y="3724275"/>
            <a:ext cx="0" cy="40005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0325" name="Arc 389"/>
          <p:cNvSpPr>
            <a:spLocks noChangeAspect="1"/>
          </p:cNvSpPr>
          <p:nvPr/>
        </p:nvSpPr>
        <p:spPr bwMode="auto">
          <a:xfrm rot="-10320000">
            <a:off x="7092950" y="3956050"/>
            <a:ext cx="128588" cy="174625"/>
          </a:xfrm>
          <a:custGeom>
            <a:avLst/>
            <a:gdLst>
              <a:gd name="T0" fmla="*/ 2147483647 w 21600"/>
              <a:gd name="T1" fmla="*/ 0 h 37504"/>
              <a:gd name="T2" fmla="*/ 2147483647 w 21600"/>
              <a:gd name="T3" fmla="*/ 2147483647 h 37504"/>
              <a:gd name="T4" fmla="*/ 0 w 21600"/>
              <a:gd name="T5" fmla="*/ 2147483647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40326" name="Line 390"/>
          <p:cNvSpPr>
            <a:spLocks noChangeAspect="1" noChangeShapeType="1"/>
          </p:cNvSpPr>
          <p:nvPr/>
        </p:nvSpPr>
        <p:spPr bwMode="auto">
          <a:xfrm>
            <a:off x="7158038" y="4297363"/>
            <a:ext cx="0" cy="40005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0327" name="Line 391"/>
          <p:cNvSpPr>
            <a:spLocks noChangeAspect="1" noChangeShapeType="1"/>
          </p:cNvSpPr>
          <p:nvPr/>
        </p:nvSpPr>
        <p:spPr bwMode="auto">
          <a:xfrm rot="-600000" flipH="1" flipV="1">
            <a:off x="6982887" y="4113264"/>
            <a:ext cx="166458" cy="21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0329" name="Line 393"/>
          <p:cNvSpPr>
            <a:spLocks noChangeAspect="1" noChangeShapeType="1"/>
          </p:cNvSpPr>
          <p:nvPr/>
        </p:nvSpPr>
        <p:spPr bwMode="auto">
          <a:xfrm>
            <a:off x="7616825" y="3727450"/>
            <a:ext cx="0" cy="40005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0330" name="Arc 394"/>
          <p:cNvSpPr>
            <a:spLocks noChangeAspect="1"/>
          </p:cNvSpPr>
          <p:nvPr/>
        </p:nvSpPr>
        <p:spPr bwMode="auto">
          <a:xfrm rot="-10320000">
            <a:off x="7551738" y="3959225"/>
            <a:ext cx="128587" cy="174625"/>
          </a:xfrm>
          <a:custGeom>
            <a:avLst/>
            <a:gdLst>
              <a:gd name="T0" fmla="*/ 2147483647 w 21600"/>
              <a:gd name="T1" fmla="*/ 0 h 37504"/>
              <a:gd name="T2" fmla="*/ 2147483647 w 21600"/>
              <a:gd name="T3" fmla="*/ 2147483647 h 37504"/>
              <a:gd name="T4" fmla="*/ 0 w 21600"/>
              <a:gd name="T5" fmla="*/ 2147483647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40331" name="Line 395"/>
          <p:cNvSpPr>
            <a:spLocks noChangeAspect="1" noChangeShapeType="1"/>
          </p:cNvSpPr>
          <p:nvPr/>
        </p:nvSpPr>
        <p:spPr bwMode="auto">
          <a:xfrm>
            <a:off x="7616825" y="4300538"/>
            <a:ext cx="0" cy="40005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0332" name="Line 396"/>
          <p:cNvSpPr>
            <a:spLocks noChangeAspect="1" noChangeShapeType="1"/>
          </p:cNvSpPr>
          <p:nvPr/>
        </p:nvSpPr>
        <p:spPr bwMode="auto">
          <a:xfrm rot="-600000" flipH="1" flipV="1">
            <a:off x="7438198" y="4109485"/>
            <a:ext cx="166458" cy="21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0335" name="Line 399"/>
          <p:cNvSpPr>
            <a:spLocks noChangeAspect="1" noChangeShapeType="1"/>
          </p:cNvSpPr>
          <p:nvPr/>
        </p:nvSpPr>
        <p:spPr bwMode="auto">
          <a:xfrm>
            <a:off x="8075613" y="3725863"/>
            <a:ext cx="0" cy="40005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0336" name="Line 400"/>
          <p:cNvSpPr>
            <a:spLocks noChangeAspect="1" noChangeShapeType="1"/>
          </p:cNvSpPr>
          <p:nvPr/>
        </p:nvSpPr>
        <p:spPr bwMode="auto">
          <a:xfrm>
            <a:off x="8075613" y="4300538"/>
            <a:ext cx="0" cy="40005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0337" name="Line 401"/>
          <p:cNvSpPr>
            <a:spLocks noChangeAspect="1" noChangeShapeType="1"/>
          </p:cNvSpPr>
          <p:nvPr/>
        </p:nvSpPr>
        <p:spPr bwMode="auto">
          <a:xfrm rot="-600000" flipH="1" flipV="1">
            <a:off x="7924800" y="4135438"/>
            <a:ext cx="133350" cy="174625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0338" name="Line 402"/>
          <p:cNvSpPr>
            <a:spLocks noChangeAspect="1" noChangeShapeType="1"/>
          </p:cNvSpPr>
          <p:nvPr/>
        </p:nvSpPr>
        <p:spPr bwMode="auto">
          <a:xfrm>
            <a:off x="8542338" y="3725863"/>
            <a:ext cx="0" cy="400050"/>
          </a:xfrm>
          <a:prstGeom prst="line">
            <a:avLst/>
          </a:prstGeom>
          <a:ln w="19050">
            <a:prstDash val="sysDash"/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0339" name="Line 403"/>
          <p:cNvSpPr>
            <a:spLocks noChangeAspect="1" noChangeShapeType="1"/>
          </p:cNvSpPr>
          <p:nvPr/>
        </p:nvSpPr>
        <p:spPr bwMode="auto">
          <a:xfrm>
            <a:off x="8542338" y="4300538"/>
            <a:ext cx="0" cy="400050"/>
          </a:xfrm>
          <a:prstGeom prst="line">
            <a:avLst/>
          </a:prstGeom>
          <a:ln w="19050">
            <a:prstDash val="sysDash"/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0340" name="Line 404"/>
          <p:cNvSpPr>
            <a:spLocks noChangeAspect="1" noChangeShapeType="1"/>
          </p:cNvSpPr>
          <p:nvPr/>
        </p:nvSpPr>
        <p:spPr bwMode="auto">
          <a:xfrm rot="-6480000" flipH="1" flipV="1">
            <a:off x="8590756" y="4071145"/>
            <a:ext cx="130175" cy="271462"/>
          </a:xfrm>
          <a:prstGeom prst="line">
            <a:avLst/>
          </a:prstGeom>
          <a:ln w="19050">
            <a:prstDash val="sysDash"/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0341" name="Line 405"/>
          <p:cNvSpPr>
            <a:spLocks noChangeAspect="1" noChangeShapeType="1"/>
          </p:cNvSpPr>
          <p:nvPr/>
        </p:nvSpPr>
        <p:spPr bwMode="auto">
          <a:xfrm>
            <a:off x="8542338" y="4122738"/>
            <a:ext cx="204787" cy="0"/>
          </a:xfrm>
          <a:prstGeom prst="line">
            <a:avLst/>
          </a:prstGeom>
          <a:ln w="19050">
            <a:prstDash val="sysDash"/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0342" name="Text Box 406"/>
          <p:cNvSpPr txBox="1">
            <a:spLocks noChangeAspect="1" noChangeArrowheads="1"/>
          </p:cNvSpPr>
          <p:nvPr/>
        </p:nvSpPr>
        <p:spPr bwMode="auto">
          <a:xfrm>
            <a:off x="6354763" y="4711700"/>
            <a:ext cx="1571625" cy="2905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6751" tIns="33376" rIns="66751" bIns="33376"/>
          <a:lstStyle/>
          <a:p>
            <a:pPr rtl="1"/>
            <a:r>
              <a:rPr lang="en-GB" sz="1400" b="1">
                <a:solidFill>
                  <a:srgbClr val="FF0000"/>
                </a:solidFill>
              </a:rPr>
              <a:t>2L</a:t>
            </a:r>
            <a:r>
              <a:rPr lang="en-GB" sz="1400" b="1" baseline="-25000">
                <a:solidFill>
                  <a:srgbClr val="FF0000"/>
                </a:solidFill>
              </a:rPr>
              <a:t>1</a:t>
            </a:r>
            <a:r>
              <a:rPr lang="en-GB" sz="1400" b="1">
                <a:solidFill>
                  <a:srgbClr val="FF0000"/>
                </a:solidFill>
              </a:rPr>
              <a:t> </a:t>
            </a:r>
            <a:r>
              <a:rPr lang="fr-FR" sz="1400" b="1">
                <a:solidFill>
                  <a:srgbClr val="FF0000"/>
                </a:solidFill>
              </a:rPr>
              <a:t>  </a:t>
            </a:r>
            <a:r>
              <a:rPr lang="en-GB" sz="1400" b="1">
                <a:solidFill>
                  <a:srgbClr val="FF0000"/>
                </a:solidFill>
              </a:rPr>
              <a:t>4L</a:t>
            </a:r>
            <a:r>
              <a:rPr lang="en-GB" sz="1400" b="1" baseline="-25000">
                <a:solidFill>
                  <a:srgbClr val="FF0000"/>
                </a:solidFill>
              </a:rPr>
              <a:t>2   </a:t>
            </a:r>
            <a:r>
              <a:rPr lang="en-GB" sz="1400" b="1">
                <a:solidFill>
                  <a:srgbClr val="FF0000"/>
                </a:solidFill>
              </a:rPr>
              <a:t>  </a:t>
            </a:r>
            <a:r>
              <a:rPr lang="fr-FR" sz="1400" b="1">
                <a:solidFill>
                  <a:srgbClr val="FF0000"/>
                </a:solidFill>
              </a:rPr>
              <a:t>6</a:t>
            </a:r>
            <a:r>
              <a:rPr lang="en-GB" sz="1400" b="1">
                <a:solidFill>
                  <a:srgbClr val="FF0000"/>
                </a:solidFill>
              </a:rPr>
              <a:t>L</a:t>
            </a:r>
            <a:r>
              <a:rPr lang="en-GB" sz="1400" b="1" baseline="-25000">
                <a:solidFill>
                  <a:srgbClr val="FF0000"/>
                </a:solidFill>
              </a:rPr>
              <a:t>3</a:t>
            </a:r>
            <a:endParaRPr lang="en-US" sz="1400" b="1">
              <a:solidFill>
                <a:srgbClr val="FF0000"/>
              </a:solidFill>
            </a:endParaRPr>
          </a:p>
          <a:p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40343" name="Text Box 407"/>
          <p:cNvSpPr txBox="1">
            <a:spLocks noChangeAspect="1" noChangeArrowheads="1"/>
          </p:cNvSpPr>
          <p:nvPr/>
        </p:nvSpPr>
        <p:spPr bwMode="auto">
          <a:xfrm>
            <a:off x="7861751" y="3232150"/>
            <a:ext cx="933450" cy="4048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6751" tIns="33376" rIns="66751" bIns="33376"/>
          <a:lstStyle/>
          <a:p>
            <a:pPr rtl="1"/>
            <a:r>
              <a:rPr lang="en-GB" sz="1400" b="1" dirty="0">
                <a:solidFill>
                  <a:srgbClr val="008000"/>
                </a:solidFill>
              </a:rPr>
              <a:t>NO </a:t>
            </a:r>
            <a:r>
              <a:rPr lang="en-GB" sz="1400" b="1" dirty="0" smtClean="0">
                <a:solidFill>
                  <a:srgbClr val="008000"/>
                </a:solidFill>
              </a:rPr>
              <a:t>   </a:t>
            </a:r>
            <a:r>
              <a:rPr lang="en-GB" sz="1400" b="1" dirty="0">
                <a:solidFill>
                  <a:srgbClr val="008000"/>
                </a:solidFill>
              </a:rPr>
              <a:t>NC</a:t>
            </a:r>
          </a:p>
          <a:p>
            <a:endParaRPr lang="fr-FR" sz="1400" b="1" dirty="0">
              <a:solidFill>
                <a:srgbClr val="008000"/>
              </a:solidFill>
            </a:endParaRPr>
          </a:p>
        </p:txBody>
      </p:sp>
      <p:sp>
        <p:nvSpPr>
          <p:cNvPr id="40344" name="Text Box 408"/>
          <p:cNvSpPr txBox="1">
            <a:spLocks noChangeAspect="1" noChangeArrowheads="1"/>
          </p:cNvSpPr>
          <p:nvPr/>
        </p:nvSpPr>
        <p:spPr bwMode="auto">
          <a:xfrm>
            <a:off x="5283200" y="3652838"/>
            <a:ext cx="601663" cy="3333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6751" tIns="33376" rIns="66751" bIns="33376"/>
          <a:lstStyle/>
          <a:p>
            <a:pPr algn="l"/>
            <a:r>
              <a:rPr lang="fr-FR" sz="1600" b="1" dirty="0">
                <a:solidFill>
                  <a:schemeClr val="tx1"/>
                </a:solidFill>
              </a:rPr>
              <a:t>  </a:t>
            </a:r>
            <a:r>
              <a:rPr lang="en-GB" sz="1600" b="1" dirty="0">
                <a:solidFill>
                  <a:schemeClr val="tx1"/>
                </a:solidFill>
              </a:rPr>
              <a:t>A</a:t>
            </a:r>
            <a:r>
              <a:rPr lang="en-GB" sz="1600" b="1" baseline="-25000" dirty="0">
                <a:solidFill>
                  <a:schemeClr val="tx1"/>
                </a:solidFill>
              </a:rPr>
              <a:t>1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40345" name="Text Box 409"/>
          <p:cNvSpPr txBox="1">
            <a:spLocks noChangeAspect="1" noChangeArrowheads="1"/>
          </p:cNvSpPr>
          <p:nvPr/>
        </p:nvSpPr>
        <p:spPr bwMode="auto">
          <a:xfrm>
            <a:off x="5292725" y="4365625"/>
            <a:ext cx="493721" cy="3571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6751" tIns="33376" rIns="66751" bIns="33376"/>
          <a:lstStyle/>
          <a:p>
            <a:pPr algn="l"/>
            <a:r>
              <a:rPr lang="fr-FR" sz="1600" b="1">
                <a:solidFill>
                  <a:schemeClr val="tx1"/>
                </a:solidFill>
              </a:rPr>
              <a:t>  </a:t>
            </a:r>
            <a:r>
              <a:rPr lang="en-GB" sz="1600" b="1">
                <a:solidFill>
                  <a:schemeClr val="tx1"/>
                </a:solidFill>
              </a:rPr>
              <a:t>A</a:t>
            </a:r>
            <a:r>
              <a:rPr lang="en-GB" sz="1600" b="1" baseline="-25000">
                <a:solidFill>
                  <a:schemeClr val="tx1"/>
                </a:solidFill>
              </a:rPr>
              <a:t>2</a:t>
            </a:r>
            <a:endParaRPr lang="fr-FR" sz="1600" b="1">
              <a:solidFill>
                <a:schemeClr val="tx1"/>
              </a:solidFill>
            </a:endParaRPr>
          </a:p>
        </p:txBody>
      </p:sp>
      <p:sp>
        <p:nvSpPr>
          <p:cNvPr id="40346" name="Line 410"/>
          <p:cNvSpPr>
            <a:spLocks noChangeAspect="1" noChangeShapeType="1"/>
          </p:cNvSpPr>
          <p:nvPr/>
        </p:nvSpPr>
        <p:spPr bwMode="auto">
          <a:xfrm rot="900000">
            <a:off x="5114925" y="3798888"/>
            <a:ext cx="425450" cy="333375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0347" name="Line 411"/>
          <p:cNvSpPr>
            <a:spLocks noChangeShapeType="1"/>
          </p:cNvSpPr>
          <p:nvPr/>
        </p:nvSpPr>
        <p:spPr bwMode="auto">
          <a:xfrm flipH="1">
            <a:off x="4926013" y="3744913"/>
            <a:ext cx="227012" cy="0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0348" name="AutoShape 412"/>
          <p:cNvSpPr>
            <a:spLocks noChangeAspect="1"/>
          </p:cNvSpPr>
          <p:nvPr/>
        </p:nvSpPr>
        <p:spPr bwMode="auto">
          <a:xfrm rot="5400000">
            <a:off x="7059613" y="4568825"/>
            <a:ext cx="206375" cy="1184275"/>
          </a:xfrm>
          <a:prstGeom prst="rightBrace">
            <a:avLst>
              <a:gd name="adj1" fmla="val 47821"/>
              <a:gd name="adj2" fmla="val 50000"/>
            </a:avLst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0349" name="AutoShape 413"/>
          <p:cNvSpPr>
            <a:spLocks noChangeAspect="1"/>
          </p:cNvSpPr>
          <p:nvPr/>
        </p:nvSpPr>
        <p:spPr bwMode="auto">
          <a:xfrm rot="5400000">
            <a:off x="8292307" y="4829969"/>
            <a:ext cx="141287" cy="695325"/>
          </a:xfrm>
          <a:prstGeom prst="rightBrace">
            <a:avLst>
              <a:gd name="adj1" fmla="val 41011"/>
              <a:gd name="adj2" fmla="val 50000"/>
            </a:avLst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0350" name="Text Box 414"/>
          <p:cNvSpPr txBox="1">
            <a:spLocks noChangeAspect="1" noChangeArrowheads="1"/>
          </p:cNvSpPr>
          <p:nvPr/>
        </p:nvSpPr>
        <p:spPr bwMode="auto">
          <a:xfrm rot="-5400000">
            <a:off x="6441281" y="5758657"/>
            <a:ext cx="1647825" cy="53816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6751" tIns="33376" rIns="66751" bIns="33376"/>
          <a:lstStyle/>
          <a:p>
            <a:pPr rtl="1"/>
            <a:r>
              <a:rPr lang="ar-DZ" sz="1600" b="1">
                <a:solidFill>
                  <a:srgbClr val="008000"/>
                </a:solidFill>
                <a:cs typeface="Arabic Transparent" pitchFamily="2" charset="-78"/>
              </a:rPr>
              <a:t>أقطاب دارة الاستطاعة</a:t>
            </a:r>
            <a:endParaRPr lang="fr-FR" sz="1600" b="1">
              <a:solidFill>
                <a:srgbClr val="008000"/>
              </a:solidFill>
              <a:cs typeface="Arabic Transparent" pitchFamily="2" charset="-78"/>
            </a:endParaRPr>
          </a:p>
        </p:txBody>
      </p:sp>
      <p:sp>
        <p:nvSpPr>
          <p:cNvPr id="40351" name="Text Box 415"/>
          <p:cNvSpPr txBox="1">
            <a:spLocks noChangeAspect="1" noChangeArrowheads="1"/>
          </p:cNvSpPr>
          <p:nvPr/>
        </p:nvSpPr>
        <p:spPr bwMode="auto">
          <a:xfrm rot="-5400000">
            <a:off x="7901781" y="5644357"/>
            <a:ext cx="1368425" cy="53816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6751" tIns="33376" rIns="66751" bIns="33376"/>
          <a:lstStyle/>
          <a:p>
            <a:pPr rtl="1"/>
            <a:r>
              <a:rPr lang="ar-DZ" sz="1600" b="1">
                <a:solidFill>
                  <a:srgbClr val="008000"/>
                </a:solidFill>
                <a:cs typeface="Arabic Transparent" pitchFamily="2" charset="-78"/>
              </a:rPr>
              <a:t>أقطاب دارة التحكم</a:t>
            </a:r>
            <a:endParaRPr lang="fr-FR" sz="1600" b="1">
              <a:solidFill>
                <a:srgbClr val="008000"/>
              </a:solidFill>
              <a:cs typeface="Arabic Transparent" pitchFamily="2" charset="-78"/>
            </a:endParaRPr>
          </a:p>
        </p:txBody>
      </p:sp>
      <p:sp>
        <p:nvSpPr>
          <p:cNvPr id="40352" name="Line 416"/>
          <p:cNvSpPr>
            <a:spLocks noChangeAspect="1" noChangeShapeType="1"/>
          </p:cNvSpPr>
          <p:nvPr/>
        </p:nvSpPr>
        <p:spPr bwMode="auto">
          <a:xfrm>
            <a:off x="5813425" y="3781425"/>
            <a:ext cx="0" cy="20796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0353" name="Line 417"/>
          <p:cNvSpPr>
            <a:spLocks noChangeAspect="1" noChangeShapeType="1"/>
          </p:cNvSpPr>
          <p:nvPr/>
        </p:nvSpPr>
        <p:spPr bwMode="auto">
          <a:xfrm>
            <a:off x="5813425" y="4379913"/>
            <a:ext cx="0" cy="211137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0354" name="Text Box 418"/>
          <p:cNvSpPr txBox="1">
            <a:spLocks noChangeAspect="1" noChangeArrowheads="1"/>
          </p:cNvSpPr>
          <p:nvPr/>
        </p:nvSpPr>
        <p:spPr bwMode="auto">
          <a:xfrm>
            <a:off x="7713663" y="3438525"/>
            <a:ext cx="1179512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6751" tIns="33376" rIns="66751" bIns="33376"/>
          <a:lstStyle/>
          <a:p>
            <a:pPr algn="ctr"/>
            <a:r>
              <a:rPr lang="fr-FR" sz="1400" b="1">
                <a:solidFill>
                  <a:srgbClr val="0000FF"/>
                </a:solidFill>
              </a:rPr>
              <a:t>13     11 </a:t>
            </a:r>
          </a:p>
          <a:p>
            <a:endParaRPr lang="fr-FR" sz="1400" b="1"/>
          </a:p>
        </p:txBody>
      </p:sp>
      <p:sp>
        <p:nvSpPr>
          <p:cNvPr id="40355" name="Text Box 419"/>
          <p:cNvSpPr txBox="1">
            <a:spLocks noChangeAspect="1" noChangeArrowheads="1"/>
          </p:cNvSpPr>
          <p:nvPr/>
        </p:nvSpPr>
        <p:spPr bwMode="auto">
          <a:xfrm>
            <a:off x="7702550" y="4724400"/>
            <a:ext cx="1004888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6751" tIns="33376" rIns="66751" bIns="33376">
            <a:spAutoFit/>
          </a:bodyPr>
          <a:lstStyle/>
          <a:p>
            <a:r>
              <a:rPr lang="fr-FR" sz="1400" b="1">
                <a:solidFill>
                  <a:srgbClr val="0000FF"/>
                </a:solidFill>
              </a:rPr>
              <a:t>14     12</a:t>
            </a:r>
            <a:endParaRPr lang="fr-FR" sz="1400" b="1"/>
          </a:p>
        </p:txBody>
      </p:sp>
      <p:sp>
        <p:nvSpPr>
          <p:cNvPr id="40356" name="Line 420"/>
          <p:cNvSpPr>
            <a:spLocks noChangeShapeType="1"/>
          </p:cNvSpPr>
          <p:nvPr/>
        </p:nvSpPr>
        <p:spPr bwMode="auto">
          <a:xfrm>
            <a:off x="8075613" y="4127500"/>
            <a:ext cx="0" cy="2159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0360" name="Rectangle 424"/>
          <p:cNvSpPr>
            <a:spLocks noChangeArrowheads="1"/>
          </p:cNvSpPr>
          <p:nvPr/>
        </p:nvSpPr>
        <p:spPr bwMode="auto">
          <a:xfrm>
            <a:off x="6372225" y="3429000"/>
            <a:ext cx="1403350" cy="647700"/>
          </a:xfrm>
          <a:prstGeom prst="rect">
            <a:avLst/>
          </a:prstGeom>
          <a:noFill/>
          <a:ln w="19050">
            <a:solidFill>
              <a:srgbClr val="008000"/>
            </a:solidFill>
            <a:prstDash val="lgDashDot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361" name="Rectangle 425"/>
          <p:cNvSpPr>
            <a:spLocks noChangeArrowheads="1"/>
          </p:cNvSpPr>
          <p:nvPr/>
        </p:nvSpPr>
        <p:spPr bwMode="auto">
          <a:xfrm>
            <a:off x="6372225" y="4149725"/>
            <a:ext cx="1403350" cy="863600"/>
          </a:xfrm>
          <a:prstGeom prst="rect">
            <a:avLst/>
          </a:prstGeom>
          <a:noFill/>
          <a:ln w="19050">
            <a:solidFill>
              <a:srgbClr val="008000"/>
            </a:solidFill>
            <a:prstDash val="lgDashDot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362" name="Rectangle 426"/>
          <p:cNvSpPr>
            <a:spLocks noChangeArrowheads="1"/>
          </p:cNvSpPr>
          <p:nvPr/>
        </p:nvSpPr>
        <p:spPr bwMode="auto">
          <a:xfrm>
            <a:off x="7859713" y="2995613"/>
            <a:ext cx="431800" cy="2305050"/>
          </a:xfrm>
          <a:prstGeom prst="rect">
            <a:avLst/>
          </a:prstGeom>
          <a:noFill/>
          <a:ln w="19050">
            <a:solidFill>
              <a:srgbClr val="008000"/>
            </a:solidFill>
            <a:prstDash val="lgDashDot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8" name="Rectangle 77"/>
          <p:cNvSpPr/>
          <p:nvPr/>
        </p:nvSpPr>
        <p:spPr bwMode="auto">
          <a:xfrm>
            <a:off x="5357818" y="6286520"/>
            <a:ext cx="1296000" cy="360000"/>
          </a:xfrm>
          <a:prstGeom prst="rect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1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abic Transparent" pitchFamily="2" charset="-78"/>
              </a:rPr>
              <a:t>اضغط</a:t>
            </a:r>
            <a:r>
              <a:rPr kumimoji="0" lang="ar-DZ" sz="18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abic Transparent" pitchFamily="2" charset="-78"/>
              </a:rPr>
              <a:t> وانتظر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40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0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40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2000"/>
                                        <p:tgtEl>
                                          <p:spTgt spid="40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4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4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4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4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4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4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4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4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4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4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4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4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40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40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40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40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40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40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40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40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500"/>
                                        <p:tgtEl>
                                          <p:spTgt spid="40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2" dur="500"/>
                                        <p:tgtEl>
                                          <p:spTgt spid="40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7" dur="500"/>
                                        <p:tgtEl>
                                          <p:spTgt spid="4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2" dur="500"/>
                                        <p:tgtEl>
                                          <p:spTgt spid="40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5" dur="500"/>
                                        <p:tgtEl>
                                          <p:spTgt spid="40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8" dur="500"/>
                                        <p:tgtEl>
                                          <p:spTgt spid="40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1" dur="500"/>
                                        <p:tgtEl>
                                          <p:spTgt spid="40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4" dur="500"/>
                                        <p:tgtEl>
                                          <p:spTgt spid="40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7" dur="500"/>
                                        <p:tgtEl>
                                          <p:spTgt spid="40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0" dur="500"/>
                                        <p:tgtEl>
                                          <p:spTgt spid="4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3" dur="500"/>
                                        <p:tgtEl>
                                          <p:spTgt spid="4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6" dur="500"/>
                                        <p:tgtEl>
                                          <p:spTgt spid="40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9" dur="500"/>
                                        <p:tgtEl>
                                          <p:spTgt spid="40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2" dur="500"/>
                                        <p:tgtEl>
                                          <p:spTgt spid="40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5" dur="500"/>
                                        <p:tgtEl>
                                          <p:spTgt spid="40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0" dur="500"/>
                                        <p:tgtEl>
                                          <p:spTgt spid="40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5" dur="500"/>
                                        <p:tgtEl>
                                          <p:spTgt spid="40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0" dur="500"/>
                                        <p:tgtEl>
                                          <p:spTgt spid="40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5" dur="500"/>
                                        <p:tgtEl>
                                          <p:spTgt spid="40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0" dur="500"/>
                                        <p:tgtEl>
                                          <p:spTgt spid="40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3" dur="500"/>
                                        <p:tgtEl>
                                          <p:spTgt spid="40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6" dur="500"/>
                                        <p:tgtEl>
                                          <p:spTgt spid="40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9" dur="500"/>
                                        <p:tgtEl>
                                          <p:spTgt spid="40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2" dur="500"/>
                                        <p:tgtEl>
                                          <p:spTgt spid="40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5" dur="500"/>
                                        <p:tgtEl>
                                          <p:spTgt spid="40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8" dur="500"/>
                                        <p:tgtEl>
                                          <p:spTgt spid="40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3" dur="500"/>
                                        <p:tgtEl>
                                          <p:spTgt spid="4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8" dur="500"/>
                                        <p:tgtEl>
                                          <p:spTgt spid="4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3" dur="500"/>
                                        <p:tgtEl>
                                          <p:spTgt spid="40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8" dur="500"/>
                                        <p:tgtEl>
                                          <p:spTgt spid="40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3" dur="500"/>
                                        <p:tgtEl>
                                          <p:spTgt spid="40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8" dur="500"/>
                                        <p:tgtEl>
                                          <p:spTgt spid="40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3" dur="500"/>
                                        <p:tgtEl>
                                          <p:spTgt spid="40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2" dur="1000" fill="hold"/>
                                        <p:tgtEl>
                                          <p:spTgt spid="403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63" dur="1000" fill="hold"/>
                                        <p:tgtEl>
                                          <p:spTgt spid="4035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5" dur="1000" fill="hold"/>
                                        <p:tgtEl>
                                          <p:spTgt spid="403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66" dur="1000" fill="hold"/>
                                        <p:tgtEl>
                                          <p:spTgt spid="403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0" dur="2000" fill="hold"/>
                                        <p:tgtEl>
                                          <p:spTgt spid="403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71" dur="2000" fill="hold"/>
                                        <p:tgtEl>
                                          <p:spTgt spid="403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2" dur="2000" fill="hold"/>
                                        <p:tgtEl>
                                          <p:spTgt spid="403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7" dur="500"/>
                                        <p:tgtEl>
                                          <p:spTgt spid="4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2" dur="500"/>
                                        <p:tgtEl>
                                          <p:spTgt spid="4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740000">
                                      <p:cBhvr>
                                        <p:cTn id="286" dur="2000" fill="hold"/>
                                        <p:tgtEl>
                                          <p:spTgt spid="40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092 L 0.00573 -0.00092 " pathEditMode="relative" rAng="0" ptsTypes="AA">
                                      <p:cBhvr>
                                        <p:cTn id="288" dur="2000" fill="hold"/>
                                        <p:tgtEl>
                                          <p:spTgt spid="40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0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740000">
                                      <p:cBhvr>
                                        <p:cTn id="290" dur="2000" fill="hold"/>
                                        <p:tgtEl>
                                          <p:spTgt spid="4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0139 L 0.00608 -0.00139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40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740000">
                                      <p:cBhvr>
                                        <p:cTn id="294" dur="2000" fill="hold"/>
                                        <p:tgtEl>
                                          <p:spTgt spid="403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-0.00185 L 0.00555 -0.00185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40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1" dur="500"/>
                                        <p:tgtEl>
                                          <p:spTgt spid="4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80000">
                                      <p:cBhvr>
                                        <p:cTn id="305" dur="2000" fill="hold"/>
                                        <p:tgtEl>
                                          <p:spTgt spid="40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3 -0.00231 L 0.00955 -0.00231 " pathEditMode="relative" rAng="0" ptsTypes="AA">
                                      <p:cBhvr>
                                        <p:cTn id="307" dur="2000" fill="hold"/>
                                        <p:tgtEl>
                                          <p:spTgt spid="40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000"/>
                            </p:stCondLst>
                            <p:childTnLst>
                              <p:par>
                                <p:cTn id="30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1" dur="500"/>
                                        <p:tgtEl>
                                          <p:spTgt spid="4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3" dur="1000" fill="hold"/>
                                        <p:tgtEl>
                                          <p:spTgt spid="403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4" dur="1000" fill="hold"/>
                                        <p:tgtEl>
                                          <p:spTgt spid="403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9" dur="500"/>
                                        <p:tgtEl>
                                          <p:spTgt spid="40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4" dur="500"/>
                                        <p:tgtEl>
                                          <p:spTgt spid="40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7" dur="500"/>
                                        <p:tgtEl>
                                          <p:spTgt spid="40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2" dur="500"/>
                                        <p:tgtEl>
                                          <p:spTgt spid="40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7" dur="500"/>
                                        <p:tgtEl>
                                          <p:spTgt spid="40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14 -0.02616 L -0.65937 -0.45671 " pathEditMode="relative" rAng="0" ptsTypes="AA">
                                      <p:cBhvr>
                                        <p:cTn id="341" dur="2000" fill="hold"/>
                                        <p:tgtEl>
                                          <p:spTgt spid="40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" y="-21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6" dur="500"/>
                                        <p:tgtEl>
                                          <p:spTgt spid="40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6 -0.03796 L -0.65955 -0.27824 " pathEditMode="relative" rAng="0" ptsTypes="AA">
                                      <p:cBhvr>
                                        <p:cTn id="350" dur="2000" fill="hold"/>
                                        <p:tgtEl>
                                          <p:spTgt spid="403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" y="-12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5" dur="500"/>
                                        <p:tgtEl>
                                          <p:spTgt spid="40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08 0.00903 L -0.65885 -0.37778 " pathEditMode="relative" rAng="0" ptsTypes="AA">
                                      <p:cBhvr>
                                        <p:cTn id="359" dur="2000" fill="hold"/>
                                        <p:tgtEl>
                                          <p:spTgt spid="40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" y="-19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16" grpId="0" animBg="1"/>
      <p:bldP spid="40235" grpId="0"/>
      <p:bldP spid="40237" grpId="0"/>
      <p:bldP spid="40239" grpId="0"/>
      <p:bldP spid="40240" grpId="0"/>
      <p:bldP spid="40241" grpId="0"/>
      <p:bldP spid="40243" grpId="0"/>
      <p:bldP spid="40244" grpId="0"/>
      <p:bldP spid="40246" grpId="0"/>
      <p:bldP spid="40238" grpId="0"/>
      <p:bldP spid="40181" grpId="0" animBg="1"/>
      <p:bldP spid="40184" grpId="0" animBg="1"/>
      <p:bldP spid="40247" grpId="0"/>
      <p:bldP spid="40248" grpId="0"/>
      <p:bldP spid="40249" grpId="0"/>
      <p:bldP spid="40250" grpId="0" animBg="1"/>
      <p:bldP spid="40252" grpId="0"/>
      <p:bldP spid="40253" grpId="0"/>
      <p:bldP spid="40254" grpId="0" animBg="1"/>
      <p:bldP spid="40256" grpId="0" animBg="1"/>
      <p:bldP spid="40262" grpId="0" animBg="1"/>
      <p:bldP spid="40263" grpId="0" animBg="1"/>
      <p:bldP spid="40264" grpId="0" animBg="1"/>
      <p:bldP spid="40306" grpId="0" animBg="1"/>
      <p:bldP spid="40307" grpId="0" animBg="1"/>
      <p:bldP spid="40308" grpId="0" animBg="1"/>
      <p:bldP spid="40309" grpId="0"/>
      <p:bldP spid="40311" grpId="0"/>
      <p:bldP spid="40312" grpId="0"/>
      <p:bldP spid="40313" grpId="0" animBg="1"/>
      <p:bldP spid="40314" grpId="0" animBg="1"/>
      <p:bldP spid="40315" grpId="0" animBg="1"/>
      <p:bldP spid="40319" grpId="0" animBg="1"/>
      <p:bldP spid="40320" grpId="0" animBg="1"/>
      <p:bldP spid="40321" grpId="0" animBg="1"/>
      <p:bldP spid="40322" grpId="0" animBg="1"/>
      <p:bldP spid="40322" grpId="1" animBg="1"/>
      <p:bldP spid="40322" grpId="2" animBg="1"/>
      <p:bldP spid="40324" grpId="0" animBg="1"/>
      <p:bldP spid="40325" grpId="0" animBg="1"/>
      <p:bldP spid="40326" grpId="0" animBg="1"/>
      <p:bldP spid="40327" grpId="0" animBg="1"/>
      <p:bldP spid="40327" grpId="1" animBg="1"/>
      <p:bldP spid="40327" grpId="2" animBg="1"/>
      <p:bldP spid="40329" grpId="0" animBg="1"/>
      <p:bldP spid="40330" grpId="0" animBg="1"/>
      <p:bldP spid="40331" grpId="0" animBg="1"/>
      <p:bldP spid="40332" grpId="0" animBg="1"/>
      <p:bldP spid="40332" grpId="1" animBg="1"/>
      <p:bldP spid="40332" grpId="2" animBg="1"/>
      <p:bldP spid="40335" grpId="0" animBg="1"/>
      <p:bldP spid="40336" grpId="0" animBg="1"/>
      <p:bldP spid="40337" grpId="0" animBg="1"/>
      <p:bldP spid="40337" grpId="1" animBg="1"/>
      <p:bldP spid="40337" grpId="2" animBg="1"/>
      <p:bldP spid="40338" grpId="0" animBg="1"/>
      <p:bldP spid="40339" grpId="0" animBg="1"/>
      <p:bldP spid="40340" grpId="0" animBg="1"/>
      <p:bldP spid="40341" grpId="0" animBg="1"/>
      <p:bldP spid="40342" grpId="0"/>
      <p:bldP spid="40343" grpId="0"/>
      <p:bldP spid="40344" grpId="0"/>
      <p:bldP spid="40345" grpId="0"/>
      <p:bldP spid="40346" grpId="0" animBg="1"/>
      <p:bldP spid="40347" grpId="0" animBg="1"/>
      <p:bldP spid="40348" grpId="0" animBg="1"/>
      <p:bldP spid="40349" grpId="0" animBg="1"/>
      <p:bldP spid="40350" grpId="0"/>
      <p:bldP spid="40351" grpId="0"/>
      <p:bldP spid="40352" grpId="0" animBg="1"/>
      <p:bldP spid="40353" grpId="0" animBg="1"/>
      <p:bldP spid="40354" grpId="0"/>
      <p:bldP spid="40355" grpId="0"/>
      <p:bldP spid="40356" grpId="0" animBg="1"/>
      <p:bldP spid="40360" grpId="0" animBg="1"/>
      <p:bldP spid="40360" grpId="1" animBg="1"/>
      <p:bldP spid="40361" grpId="0" animBg="1"/>
      <p:bldP spid="40361" grpId="1" animBg="1"/>
      <p:bldP spid="40362" grpId="0" animBg="1"/>
      <p:bldP spid="40362" grpId="1" animBg="1"/>
      <p:bldP spid="7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con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1285860"/>
            <a:ext cx="5032207" cy="3071834"/>
          </a:xfrm>
          <a:prstGeom prst="rect">
            <a:avLst/>
          </a:prstGeom>
          <a:noFill/>
        </p:spPr>
      </p:pic>
      <p:pic>
        <p:nvPicPr>
          <p:cNvPr id="87044" name="Picture 4" descr="LC1D09_A3_144dpi"/>
          <p:cNvPicPr>
            <a:picLocks noChangeAspect="1" noChangeArrowheads="1"/>
          </p:cNvPicPr>
          <p:nvPr/>
        </p:nvPicPr>
        <p:blipFill>
          <a:blip r:embed="rId3" cstate="print"/>
          <a:srcRect l="8696" r="21739"/>
          <a:stretch>
            <a:fillRect/>
          </a:stretch>
        </p:blipFill>
        <p:spPr bwMode="auto">
          <a:xfrm>
            <a:off x="0" y="857232"/>
            <a:ext cx="3429024" cy="504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7429520" y="142852"/>
            <a:ext cx="150019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dirty="0" smtClean="0">
                <a:solidFill>
                  <a:srgbClr val="0000FF"/>
                </a:solidFill>
              </a:rPr>
              <a:t>3- المكونات:</a:t>
            </a:r>
            <a:endParaRPr lang="fr-FR" b="1" dirty="0">
              <a:solidFill>
                <a:srgbClr val="0000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500694" y="4643446"/>
            <a:ext cx="3429024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dirty="0" smtClean="0">
                <a:solidFill>
                  <a:schemeClr val="tx1"/>
                </a:solidFill>
              </a:rPr>
              <a:t>2- دارة مغناطيسية على شكل حرف </a:t>
            </a:r>
            <a:r>
              <a:rPr lang="fr-FR" b="1" dirty="0" smtClean="0">
                <a:solidFill>
                  <a:schemeClr val="tx1"/>
                </a:solidFill>
              </a:rPr>
              <a:t>E</a:t>
            </a:r>
            <a:r>
              <a:rPr lang="ar-DZ" b="1" dirty="0" smtClean="0">
                <a:solidFill>
                  <a:schemeClr val="tx1"/>
                </a:solidFill>
              </a:rPr>
              <a:t>  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500694" y="5143512"/>
            <a:ext cx="3429024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fr-FR" b="1" dirty="0" smtClean="0">
                <a:solidFill>
                  <a:schemeClr val="tx1"/>
                </a:solidFill>
              </a:rPr>
              <a:t>3</a:t>
            </a:r>
            <a:r>
              <a:rPr lang="ar-DZ" b="1" dirty="0" smtClean="0">
                <a:solidFill>
                  <a:schemeClr val="tx1"/>
                </a:solidFill>
              </a:rPr>
              <a:t>- دارة مغناطيسية على شكل حرف </a:t>
            </a:r>
            <a:r>
              <a:rPr lang="fr-FR" b="1" dirty="0" smtClean="0">
                <a:solidFill>
                  <a:schemeClr val="tx1"/>
                </a:solidFill>
              </a:rPr>
              <a:t>I</a:t>
            </a:r>
            <a:r>
              <a:rPr lang="ar-DZ" b="1" dirty="0" smtClean="0">
                <a:solidFill>
                  <a:schemeClr val="tx1"/>
                </a:solidFill>
              </a:rPr>
              <a:t>  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500694" y="5667718"/>
            <a:ext cx="3429024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fr-FR" b="1" dirty="0" smtClean="0">
                <a:solidFill>
                  <a:schemeClr val="tx1"/>
                </a:solidFill>
              </a:rPr>
              <a:t>4</a:t>
            </a:r>
            <a:r>
              <a:rPr lang="ar-DZ" b="1" dirty="0" smtClean="0">
                <a:solidFill>
                  <a:schemeClr val="tx1"/>
                </a:solidFill>
              </a:rPr>
              <a:t>- نابض الإرجاع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500694" y="6143644"/>
            <a:ext cx="3429024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fr-FR" b="1" dirty="0" smtClean="0">
                <a:solidFill>
                  <a:schemeClr val="tx1"/>
                </a:solidFill>
              </a:rPr>
              <a:t>5</a:t>
            </a:r>
            <a:r>
              <a:rPr lang="ar-DZ" b="1" dirty="0" smtClean="0">
                <a:solidFill>
                  <a:schemeClr val="tx1"/>
                </a:solidFill>
              </a:rPr>
              <a:t>- وشيعة الملامس</a:t>
            </a:r>
            <a:endParaRPr lang="fr-FR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6697694" y="40920"/>
            <a:ext cx="2303462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 smtClean="0">
                <a:solidFill>
                  <a:srgbClr val="0000FF"/>
                </a:solidFill>
                <a:cs typeface="Arabic Transparent" pitchFamily="2" charset="-78"/>
              </a:rPr>
              <a:t>4ـ </a:t>
            </a: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الملامسات </a:t>
            </a:r>
            <a:r>
              <a:rPr lang="ar-DZ" b="1" dirty="0" smtClean="0">
                <a:solidFill>
                  <a:srgbClr val="0000FF"/>
                </a:solidFill>
                <a:cs typeface="Arabic Transparent" pitchFamily="2" charset="-78"/>
              </a:rPr>
              <a:t>الإضافية </a:t>
            </a: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:</a:t>
            </a:r>
            <a:endParaRPr lang="fr-FR" b="1" dirty="0">
              <a:solidFill>
                <a:srgbClr val="0000FF"/>
              </a:solidFill>
              <a:cs typeface="Arabic Transparent" pitchFamily="2" charset="-78"/>
            </a:endParaRPr>
          </a:p>
        </p:txBody>
      </p: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433416" y="357166"/>
            <a:ext cx="8281988" cy="6413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تعريف : عندما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لا</a:t>
            </a:r>
            <a:r>
              <a:rPr lang="fr-FR" b="1" dirty="0" smtClean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يكفي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عدد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أقطاب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الملامس في دارة معينة ما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فإننا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نحتاج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إلى أقطاب إضافية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لدلك نستعمل الملامسات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الإضافية.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pic>
        <p:nvPicPr>
          <p:cNvPr id="32" name="Picture 5" descr="LA1 DN22 version réduite"/>
          <p:cNvPicPr>
            <a:picLocks noChangeAspect="1" noChangeArrowheads="1"/>
          </p:cNvPicPr>
          <p:nvPr/>
        </p:nvPicPr>
        <p:blipFill>
          <a:blip r:embed="rId3"/>
          <a:srcRect l="15287" t="10187" r="22165" b="5319"/>
          <a:stretch>
            <a:fillRect/>
          </a:stretch>
        </p:blipFill>
        <p:spPr bwMode="auto">
          <a:xfrm>
            <a:off x="4857752" y="1071546"/>
            <a:ext cx="2160000" cy="21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6" descr="LA1DN22version réduite"/>
          <p:cNvPicPr>
            <a:picLocks noChangeAspect="1" noChangeArrowheads="1"/>
          </p:cNvPicPr>
          <p:nvPr/>
        </p:nvPicPr>
        <p:blipFill>
          <a:blip r:embed="rId4"/>
          <a:srcRect l="14178" r="23440"/>
          <a:stretch>
            <a:fillRect/>
          </a:stretch>
        </p:blipFill>
        <p:spPr bwMode="auto">
          <a:xfrm>
            <a:off x="142844" y="1000108"/>
            <a:ext cx="1571636" cy="18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Oval 9"/>
          <p:cNvSpPr>
            <a:spLocks noChangeArrowheads="1"/>
          </p:cNvSpPr>
          <p:nvPr/>
        </p:nvSpPr>
        <p:spPr bwMode="auto">
          <a:xfrm>
            <a:off x="5643570" y="1714488"/>
            <a:ext cx="817562" cy="46037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7000892" y="1071546"/>
            <a:ext cx="1749406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fr-FR" sz="1600" b="1" dirty="0">
                <a:solidFill>
                  <a:srgbClr val="0000FF"/>
                </a:solidFill>
                <a:cs typeface="Arabic Transparent" pitchFamily="2" charset="-78"/>
              </a:rPr>
              <a:t>2 NC</a:t>
            </a:r>
            <a:r>
              <a:rPr lang="ar-DZ" sz="1600" b="1" dirty="0">
                <a:cs typeface="Arabic Transparent" pitchFamily="2" charset="-78"/>
              </a:rPr>
              <a:t> 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: زر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مغلق</a:t>
            </a:r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36" name="Oval 15"/>
          <p:cNvSpPr>
            <a:spLocks noChangeAspect="1" noChangeArrowheads="1"/>
          </p:cNvSpPr>
          <p:nvPr/>
        </p:nvSpPr>
        <p:spPr bwMode="auto">
          <a:xfrm>
            <a:off x="304741" y="2017687"/>
            <a:ext cx="719138" cy="360362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0" y="2928934"/>
            <a:ext cx="1800192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>
                <a:solidFill>
                  <a:schemeClr val="tx1"/>
                </a:solidFill>
              </a:rPr>
              <a:t>مرجع الملامس </a:t>
            </a:r>
            <a:r>
              <a:rPr lang="ar-DZ" sz="1600" b="1" dirty="0" smtClean="0">
                <a:solidFill>
                  <a:schemeClr val="tx1"/>
                </a:solidFill>
              </a:rPr>
              <a:t>الإضافي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8" name="Line 19"/>
          <p:cNvSpPr>
            <a:spLocks noChangeShapeType="1"/>
          </p:cNvSpPr>
          <p:nvPr/>
        </p:nvSpPr>
        <p:spPr bwMode="auto">
          <a:xfrm flipV="1">
            <a:off x="642910" y="2428868"/>
            <a:ext cx="1588" cy="576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9" name="Line 20"/>
          <p:cNvSpPr>
            <a:spLocks noChangeShapeType="1"/>
          </p:cNvSpPr>
          <p:nvPr/>
        </p:nvSpPr>
        <p:spPr bwMode="auto">
          <a:xfrm flipH="1">
            <a:off x="6432092" y="1248789"/>
            <a:ext cx="714380" cy="57150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0" name="Oval 21"/>
          <p:cNvSpPr>
            <a:spLocks noChangeArrowheads="1"/>
          </p:cNvSpPr>
          <p:nvPr/>
        </p:nvSpPr>
        <p:spPr bwMode="auto">
          <a:xfrm>
            <a:off x="6429388" y="2000240"/>
            <a:ext cx="252413" cy="503238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1" name="Line 22"/>
          <p:cNvSpPr>
            <a:spLocks noChangeShapeType="1"/>
          </p:cNvSpPr>
          <p:nvPr/>
        </p:nvSpPr>
        <p:spPr bwMode="auto">
          <a:xfrm flipH="1" flipV="1">
            <a:off x="6668416" y="2382144"/>
            <a:ext cx="332476" cy="47535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6692934" y="2786058"/>
            <a:ext cx="2236784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للربط مع الملامس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الأساسي</a:t>
            </a:r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7101568" y="1344596"/>
            <a:ext cx="1685242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fr-FR" sz="1600" b="1" dirty="0">
                <a:solidFill>
                  <a:srgbClr val="0000FF"/>
                </a:solidFill>
              </a:rPr>
              <a:t>2 NO</a:t>
            </a:r>
            <a:r>
              <a:rPr lang="ar-DZ" sz="1600" b="1" dirty="0"/>
              <a:t> </a:t>
            </a:r>
            <a:r>
              <a:rPr lang="ar-DZ" sz="1600" b="1" dirty="0">
                <a:solidFill>
                  <a:schemeClr val="tx1"/>
                </a:solidFill>
              </a:rPr>
              <a:t>: زر </a:t>
            </a:r>
            <a:r>
              <a:rPr lang="ar-DZ" sz="1600" b="1" dirty="0" smtClean="0">
                <a:solidFill>
                  <a:schemeClr val="tx1"/>
                </a:solidFill>
              </a:rPr>
              <a:t>مفتوح</a:t>
            </a:r>
            <a:endParaRPr lang="fr-FR" sz="1600" b="1" dirty="0">
              <a:solidFill>
                <a:schemeClr val="tx1"/>
              </a:solidFill>
            </a:endParaRPr>
          </a:p>
        </p:txBody>
      </p:sp>
      <p:pic>
        <p:nvPicPr>
          <p:cNvPr id="57" name="Picture 1" descr="H:\SaVVns titre.png"/>
          <p:cNvPicPr>
            <a:picLocks noChangeAspect="1" noChangeArrowheads="1"/>
          </p:cNvPicPr>
          <p:nvPr/>
        </p:nvPicPr>
        <p:blipFill>
          <a:blip r:embed="rId5"/>
          <a:srcRect l="40104" t="14166" r="38542" b="29167"/>
          <a:stretch>
            <a:fillRect/>
          </a:stretch>
        </p:blipFill>
        <p:spPr bwMode="auto">
          <a:xfrm>
            <a:off x="2714612" y="835222"/>
            <a:ext cx="1671354" cy="2772000"/>
          </a:xfrm>
          <a:prstGeom prst="rect">
            <a:avLst/>
          </a:prstGeom>
          <a:noFill/>
        </p:spPr>
      </p:pic>
      <p:graphicFrame>
        <p:nvGraphicFramePr>
          <p:cNvPr id="59" name="Object 26"/>
          <p:cNvGraphicFramePr>
            <a:graphicFrameLocks noChangeAspect="1"/>
          </p:cNvGraphicFramePr>
          <p:nvPr>
            <p:ph/>
          </p:nvPr>
        </p:nvGraphicFramePr>
        <p:xfrm>
          <a:off x="428596" y="4419620"/>
          <a:ext cx="1076325" cy="1866900"/>
        </p:xfrm>
        <a:graphic>
          <a:graphicData uri="http://schemas.openxmlformats.org/presentationml/2006/ole">
            <p:oleObj spid="_x0000_s8196" name="Image Bitmap" r:id="rId6" imgW="1076475" imgH="1867161" progId="PBrush">
              <p:embed/>
            </p:oleObj>
          </a:graphicData>
        </a:graphic>
      </p:graphicFrame>
      <p:sp>
        <p:nvSpPr>
          <p:cNvPr id="60" name="Text Box 28"/>
          <p:cNvSpPr txBox="1">
            <a:spLocks noChangeArrowheads="1"/>
          </p:cNvSpPr>
          <p:nvPr/>
        </p:nvSpPr>
        <p:spPr bwMode="auto">
          <a:xfrm>
            <a:off x="0" y="3857628"/>
            <a:ext cx="3600000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علبة تشغيل / توقيف</a:t>
            </a:r>
            <a:r>
              <a:rPr lang="ar-DZ" sz="1600" b="1" dirty="0">
                <a:solidFill>
                  <a:schemeClr val="tx1"/>
                </a:solidFill>
              </a:rPr>
              <a:t> : </a:t>
            </a:r>
            <a:r>
              <a:rPr lang="fr-FR" sz="1600" b="1" dirty="0">
                <a:solidFill>
                  <a:srgbClr val="FF3300"/>
                </a:solidFill>
              </a:rPr>
              <a:t>Boite marche/arrêt</a:t>
            </a:r>
          </a:p>
        </p:txBody>
      </p:sp>
      <p:sp>
        <p:nvSpPr>
          <p:cNvPr id="61" name="Line 29"/>
          <p:cNvSpPr>
            <a:spLocks noChangeShapeType="1"/>
          </p:cNvSpPr>
          <p:nvPr/>
        </p:nvSpPr>
        <p:spPr bwMode="auto">
          <a:xfrm flipH="1">
            <a:off x="1282671" y="5410220"/>
            <a:ext cx="53975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2" name="Line 30"/>
          <p:cNvSpPr>
            <a:spLocks noChangeShapeType="1"/>
          </p:cNvSpPr>
          <p:nvPr/>
        </p:nvSpPr>
        <p:spPr bwMode="auto">
          <a:xfrm flipH="1">
            <a:off x="1292196" y="5842020"/>
            <a:ext cx="53975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3" name="Text Box 31"/>
          <p:cNvSpPr txBox="1">
            <a:spLocks noChangeArrowheads="1"/>
          </p:cNvSpPr>
          <p:nvPr/>
        </p:nvSpPr>
        <p:spPr bwMode="auto">
          <a:xfrm>
            <a:off x="1670001" y="5241945"/>
            <a:ext cx="1081087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>
                <a:solidFill>
                  <a:schemeClr val="tx1"/>
                </a:solidFill>
                <a:cs typeface="Arabic Transparent" pitchFamily="2" charset="-78"/>
              </a:rPr>
              <a:t>زر التشغيل</a:t>
            </a:r>
            <a:endParaRPr lang="fr-FR" sz="1600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64" name="Text Box 32"/>
          <p:cNvSpPr txBox="1">
            <a:spLocks noChangeArrowheads="1"/>
          </p:cNvSpPr>
          <p:nvPr/>
        </p:nvSpPr>
        <p:spPr bwMode="auto">
          <a:xfrm>
            <a:off x="1708101" y="5653108"/>
            <a:ext cx="1081087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>
                <a:solidFill>
                  <a:schemeClr val="tx1"/>
                </a:solidFill>
                <a:cs typeface="Arabic Transparent" pitchFamily="2" charset="-78"/>
              </a:rPr>
              <a:t>زر الايقاف</a:t>
            </a:r>
            <a:endParaRPr lang="fr-FR" sz="1600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65" name="Text Box 33"/>
          <p:cNvSpPr txBox="1">
            <a:spLocks noChangeArrowheads="1"/>
          </p:cNvSpPr>
          <p:nvPr/>
        </p:nvSpPr>
        <p:spPr bwMode="auto">
          <a:xfrm>
            <a:off x="1100088" y="4867295"/>
            <a:ext cx="1295400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>
                <a:solidFill>
                  <a:schemeClr val="tx1"/>
                </a:solidFill>
                <a:cs typeface="Arabic Transparent" pitchFamily="2" charset="-78"/>
              </a:rPr>
              <a:t>شاهد</a:t>
            </a:r>
            <a:endParaRPr lang="fr-FR" sz="1600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66" name="Line 34"/>
          <p:cNvSpPr>
            <a:spLocks noChangeShapeType="1"/>
          </p:cNvSpPr>
          <p:nvPr/>
        </p:nvSpPr>
        <p:spPr bwMode="auto">
          <a:xfrm flipH="1">
            <a:off x="1311246" y="5049858"/>
            <a:ext cx="53975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pic>
        <p:nvPicPr>
          <p:cNvPr id="67" name="Picture 5" descr="H:\contacteu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0496" y="3786190"/>
            <a:ext cx="4142250" cy="2909890"/>
          </a:xfrm>
          <a:prstGeom prst="rect">
            <a:avLst/>
          </a:prstGeom>
          <a:noFill/>
        </p:spPr>
      </p:pic>
      <p:sp>
        <p:nvSpPr>
          <p:cNvPr id="68" name="Text Box 9"/>
          <p:cNvSpPr txBox="1">
            <a:spLocks noChangeArrowheads="1"/>
          </p:cNvSpPr>
          <p:nvPr/>
        </p:nvSpPr>
        <p:spPr bwMode="auto">
          <a:xfrm>
            <a:off x="5129228" y="3525137"/>
            <a:ext cx="1585912" cy="3077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400" b="1" dirty="0" smtClean="0">
                <a:solidFill>
                  <a:srgbClr val="FF0000"/>
                </a:solidFill>
                <a:cs typeface="Arabic Transparent" pitchFamily="2" charset="-78"/>
              </a:rPr>
              <a:t>ملامس</a:t>
            </a:r>
            <a:r>
              <a:rPr lang="ar-DZ" sz="1400" b="1" dirty="0" smtClean="0">
                <a:solidFill>
                  <a:srgbClr val="FF0000"/>
                </a:solidFill>
              </a:rPr>
              <a:t> </a:t>
            </a:r>
            <a:r>
              <a:rPr lang="fr-FR" sz="1400" b="1" dirty="0">
                <a:solidFill>
                  <a:srgbClr val="FF0000"/>
                </a:solidFill>
              </a:rPr>
              <a:t>Contacteur</a:t>
            </a:r>
          </a:p>
        </p:txBody>
      </p:sp>
      <p:sp>
        <p:nvSpPr>
          <p:cNvPr id="69" name="Text Box 10"/>
          <p:cNvSpPr txBox="1">
            <a:spLocks noChangeArrowheads="1"/>
          </p:cNvSpPr>
          <p:nvPr/>
        </p:nvSpPr>
        <p:spPr bwMode="auto">
          <a:xfrm>
            <a:off x="3286116" y="6000768"/>
            <a:ext cx="2092321" cy="51020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lnSpc>
                <a:spcPts val="1200"/>
              </a:lnSpc>
              <a:spcBef>
                <a:spcPct val="50000"/>
              </a:spcBef>
            </a:pPr>
            <a:r>
              <a:rPr lang="ar-DZ" sz="1400" b="1" dirty="0">
                <a:solidFill>
                  <a:srgbClr val="FF0000"/>
                </a:solidFill>
                <a:cs typeface="Arabic Transparent" pitchFamily="2" charset="-78"/>
              </a:rPr>
              <a:t>ملامس </a:t>
            </a:r>
            <a:r>
              <a:rPr lang="ar-DZ" sz="1400" b="1" dirty="0" smtClean="0">
                <a:solidFill>
                  <a:srgbClr val="FF0000"/>
                </a:solidFill>
                <a:cs typeface="Arabic Transparent" pitchFamily="2" charset="-78"/>
              </a:rPr>
              <a:t>إضافي</a:t>
            </a:r>
          </a:p>
          <a:p>
            <a:pPr algn="r" rtl="1">
              <a:lnSpc>
                <a:spcPts val="1200"/>
              </a:lnSpc>
              <a:spcBef>
                <a:spcPct val="50000"/>
              </a:spcBef>
            </a:pPr>
            <a:r>
              <a:rPr lang="ar-DZ" sz="1400" b="1" dirty="0" smtClean="0">
                <a:solidFill>
                  <a:srgbClr val="FF0000"/>
                </a:solidFill>
              </a:rPr>
              <a:t> </a:t>
            </a:r>
            <a:r>
              <a:rPr lang="fr-FR" sz="1400" b="1" dirty="0" smtClean="0">
                <a:solidFill>
                  <a:srgbClr val="FF0000"/>
                </a:solidFill>
              </a:rPr>
              <a:t>Contacteur </a:t>
            </a:r>
            <a:r>
              <a:rPr lang="fr-FR" sz="1400" b="1" dirty="0">
                <a:solidFill>
                  <a:srgbClr val="FF0000"/>
                </a:solidFill>
              </a:rPr>
              <a:t>auxiliaire</a:t>
            </a:r>
          </a:p>
        </p:txBody>
      </p:sp>
      <p:sp>
        <p:nvSpPr>
          <p:cNvPr id="70" name="Text Box 11"/>
          <p:cNvSpPr txBox="1">
            <a:spLocks noChangeArrowheads="1"/>
          </p:cNvSpPr>
          <p:nvPr/>
        </p:nvSpPr>
        <p:spPr bwMode="auto">
          <a:xfrm>
            <a:off x="6854981" y="4953912"/>
            <a:ext cx="2227266" cy="51020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lnSpc>
                <a:spcPts val="1200"/>
              </a:lnSpc>
              <a:spcBef>
                <a:spcPct val="50000"/>
              </a:spcBef>
            </a:pPr>
            <a:r>
              <a:rPr lang="ar-DZ" sz="1400" b="1" dirty="0">
                <a:solidFill>
                  <a:srgbClr val="FF0000"/>
                </a:solidFill>
                <a:cs typeface="Arabic Transparent" pitchFamily="2" charset="-78"/>
              </a:rPr>
              <a:t>ملامس مؤقت</a:t>
            </a:r>
            <a:endParaRPr lang="ar-DZ" sz="1400" b="1" dirty="0">
              <a:solidFill>
                <a:srgbClr val="FF0000"/>
              </a:solidFill>
            </a:endParaRPr>
          </a:p>
          <a:p>
            <a:pPr algn="r" rtl="1">
              <a:lnSpc>
                <a:spcPts val="1200"/>
              </a:lnSpc>
              <a:spcBef>
                <a:spcPct val="50000"/>
              </a:spcBef>
            </a:pPr>
            <a:r>
              <a:rPr lang="fr-FR" sz="1400" b="1" dirty="0">
                <a:solidFill>
                  <a:srgbClr val="FF0000"/>
                </a:solidFill>
              </a:rPr>
              <a:t>Contacteur Temporaire</a:t>
            </a:r>
          </a:p>
        </p:txBody>
      </p:sp>
      <p:sp>
        <p:nvSpPr>
          <p:cNvPr id="71" name="Text Box 9"/>
          <p:cNvSpPr txBox="1">
            <a:spLocks noChangeArrowheads="1"/>
          </p:cNvSpPr>
          <p:nvPr/>
        </p:nvSpPr>
        <p:spPr bwMode="auto">
          <a:xfrm>
            <a:off x="3929058" y="3835603"/>
            <a:ext cx="1157284" cy="3077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400" b="1" dirty="0" smtClean="0">
                <a:solidFill>
                  <a:srgbClr val="FF0000"/>
                </a:solidFill>
                <a:cs typeface="Arabic Transparent" pitchFamily="2" charset="-78"/>
              </a:rPr>
              <a:t>تماس إضافي</a:t>
            </a:r>
            <a:endParaRPr lang="fr-FR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9" grpId="0"/>
      <p:bldP spid="65550" grpId="0"/>
      <p:bldP spid="34" grpId="0" animBg="1"/>
      <p:bldP spid="35" grpId="0"/>
      <p:bldP spid="36" grpId="0" animBg="1"/>
      <p:bldP spid="37" grpId="0"/>
      <p:bldP spid="38" grpId="0" animBg="1"/>
      <p:bldP spid="39" grpId="0" animBg="1"/>
      <p:bldP spid="40" grpId="0" animBg="1"/>
      <p:bldP spid="41" grpId="0" animBg="1"/>
      <p:bldP spid="42" grpId="0"/>
      <p:bldP spid="43" grpId="0"/>
      <p:bldP spid="60" grpId="0"/>
      <p:bldP spid="61" grpId="0" animBg="1"/>
      <p:bldP spid="62" grpId="0" animBg="1"/>
      <p:bldP spid="63" grpId="0"/>
      <p:bldP spid="64" grpId="0"/>
      <p:bldP spid="65" grpId="0"/>
      <p:bldP spid="66" grpId="0" animBg="1"/>
      <p:bldP spid="68" grpId="0"/>
      <p:bldP spid="69" grpId="0"/>
      <p:bldP spid="70" grpId="0"/>
      <p:bldP spid="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32" name="Line 124"/>
          <p:cNvSpPr>
            <a:spLocks noChangeAspect="1" noChangeShapeType="1"/>
          </p:cNvSpPr>
          <p:nvPr/>
        </p:nvSpPr>
        <p:spPr bwMode="auto">
          <a:xfrm>
            <a:off x="1709492" y="1926440"/>
            <a:ext cx="0" cy="864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3082" name="Text Box 74"/>
          <p:cNvSpPr txBox="1">
            <a:spLocks noChangeArrowheads="1"/>
          </p:cNvSpPr>
          <p:nvPr/>
        </p:nvSpPr>
        <p:spPr bwMode="auto">
          <a:xfrm>
            <a:off x="5572132" y="736585"/>
            <a:ext cx="3243263" cy="5492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SA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1ـ التحكم بواسطة زر ضاغط</a:t>
            </a:r>
            <a:r>
              <a:rPr lang="ar-SA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.</a:t>
            </a:r>
            <a:endParaRPr lang="fr-FR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43141" name="Text Box 133"/>
          <p:cNvSpPr txBox="1">
            <a:spLocks noChangeAspect="1" noChangeArrowheads="1"/>
          </p:cNvSpPr>
          <p:nvPr/>
        </p:nvSpPr>
        <p:spPr bwMode="auto">
          <a:xfrm>
            <a:off x="2704552" y="2861852"/>
            <a:ext cx="439737" cy="2635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600" b="1" dirty="0">
                <a:solidFill>
                  <a:srgbClr val="FF0000"/>
                </a:solidFill>
              </a:rPr>
              <a:t>M</a:t>
            </a:r>
          </a:p>
        </p:txBody>
      </p:sp>
      <p:grpSp>
        <p:nvGrpSpPr>
          <p:cNvPr id="2" name="Group 597"/>
          <p:cNvGrpSpPr>
            <a:grpSpLocks noChangeAspect="1"/>
          </p:cNvGrpSpPr>
          <p:nvPr/>
        </p:nvGrpSpPr>
        <p:grpSpPr bwMode="auto">
          <a:xfrm>
            <a:off x="7814420" y="2307998"/>
            <a:ext cx="500066" cy="1217925"/>
            <a:chOff x="4563" y="2766"/>
            <a:chExt cx="573" cy="1391"/>
          </a:xfrm>
        </p:grpSpPr>
        <p:grpSp>
          <p:nvGrpSpPr>
            <p:cNvPr id="3" name="Group 598"/>
            <p:cNvGrpSpPr>
              <a:grpSpLocks noChangeAspect="1"/>
            </p:cNvGrpSpPr>
            <p:nvPr/>
          </p:nvGrpSpPr>
          <p:grpSpPr bwMode="auto">
            <a:xfrm>
              <a:off x="4563" y="2868"/>
              <a:ext cx="514" cy="1289"/>
              <a:chOff x="4563" y="2868"/>
              <a:chExt cx="514" cy="1289"/>
            </a:xfrm>
          </p:grpSpPr>
          <p:sp>
            <p:nvSpPr>
              <p:cNvPr id="40012" name="Freeform 599"/>
              <p:cNvSpPr>
                <a:spLocks noChangeAspect="1"/>
              </p:cNvSpPr>
              <p:nvPr/>
            </p:nvSpPr>
            <p:spPr bwMode="auto">
              <a:xfrm>
                <a:off x="4694" y="2918"/>
                <a:ext cx="302" cy="295"/>
              </a:xfrm>
              <a:custGeom>
                <a:avLst/>
                <a:gdLst>
                  <a:gd name="T0" fmla="*/ 1 w 604"/>
                  <a:gd name="T1" fmla="*/ 1 h 590"/>
                  <a:gd name="T2" fmla="*/ 1 w 604"/>
                  <a:gd name="T3" fmla="*/ 1 h 590"/>
                  <a:gd name="T4" fmla="*/ 2 w 604"/>
                  <a:gd name="T5" fmla="*/ 1 h 590"/>
                  <a:gd name="T6" fmla="*/ 2 w 604"/>
                  <a:gd name="T7" fmla="*/ 1 h 590"/>
                  <a:gd name="T8" fmla="*/ 3 w 604"/>
                  <a:gd name="T9" fmla="*/ 1 h 590"/>
                  <a:gd name="T10" fmla="*/ 3 w 604"/>
                  <a:gd name="T11" fmla="*/ 0 h 590"/>
                  <a:gd name="T12" fmla="*/ 5 w 604"/>
                  <a:gd name="T13" fmla="*/ 1 h 590"/>
                  <a:gd name="T14" fmla="*/ 5 w 604"/>
                  <a:gd name="T15" fmla="*/ 1 h 590"/>
                  <a:gd name="T16" fmla="*/ 5 w 604"/>
                  <a:gd name="T17" fmla="*/ 1 h 590"/>
                  <a:gd name="T18" fmla="*/ 5 w 604"/>
                  <a:gd name="T19" fmla="*/ 1 h 590"/>
                  <a:gd name="T20" fmla="*/ 5 w 604"/>
                  <a:gd name="T21" fmla="*/ 2 h 590"/>
                  <a:gd name="T22" fmla="*/ 3 w 604"/>
                  <a:gd name="T23" fmla="*/ 3 h 590"/>
                  <a:gd name="T24" fmla="*/ 3 w 604"/>
                  <a:gd name="T25" fmla="*/ 3 h 590"/>
                  <a:gd name="T26" fmla="*/ 2 w 604"/>
                  <a:gd name="T27" fmla="*/ 5 h 590"/>
                  <a:gd name="T28" fmla="*/ 2 w 604"/>
                  <a:gd name="T29" fmla="*/ 5 h 590"/>
                  <a:gd name="T30" fmla="*/ 1 w 604"/>
                  <a:gd name="T31" fmla="*/ 5 h 590"/>
                  <a:gd name="T32" fmla="*/ 1 w 604"/>
                  <a:gd name="T33" fmla="*/ 5 h 590"/>
                  <a:gd name="T34" fmla="*/ 1 w 604"/>
                  <a:gd name="T35" fmla="*/ 3 h 590"/>
                  <a:gd name="T36" fmla="*/ 1 w 604"/>
                  <a:gd name="T37" fmla="*/ 3 h 590"/>
                  <a:gd name="T38" fmla="*/ 1 w 604"/>
                  <a:gd name="T39" fmla="*/ 3 h 590"/>
                  <a:gd name="T40" fmla="*/ 0 w 604"/>
                  <a:gd name="T41" fmla="*/ 2 h 590"/>
                  <a:gd name="T42" fmla="*/ 1 w 604"/>
                  <a:gd name="T43" fmla="*/ 2 h 590"/>
                  <a:gd name="T44" fmla="*/ 1 w 604"/>
                  <a:gd name="T45" fmla="*/ 2 h 590"/>
                  <a:gd name="T46" fmla="*/ 1 w 604"/>
                  <a:gd name="T47" fmla="*/ 1 h 5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4"/>
                  <a:gd name="T73" fmla="*/ 0 h 590"/>
                  <a:gd name="T74" fmla="*/ 604 w 604"/>
                  <a:gd name="T75" fmla="*/ 590 h 59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4" h="590">
                    <a:moveTo>
                      <a:pt x="184" y="249"/>
                    </a:moveTo>
                    <a:lnTo>
                      <a:pt x="237" y="170"/>
                    </a:lnTo>
                    <a:lnTo>
                      <a:pt x="295" y="111"/>
                    </a:lnTo>
                    <a:lnTo>
                      <a:pt x="355" y="39"/>
                    </a:lnTo>
                    <a:lnTo>
                      <a:pt x="427" y="7"/>
                    </a:lnTo>
                    <a:lnTo>
                      <a:pt x="485" y="0"/>
                    </a:lnTo>
                    <a:lnTo>
                      <a:pt x="545" y="19"/>
                    </a:lnTo>
                    <a:lnTo>
                      <a:pt x="578" y="65"/>
                    </a:lnTo>
                    <a:lnTo>
                      <a:pt x="604" y="151"/>
                    </a:lnTo>
                    <a:lnTo>
                      <a:pt x="597" y="242"/>
                    </a:lnTo>
                    <a:lnTo>
                      <a:pt x="571" y="321"/>
                    </a:lnTo>
                    <a:lnTo>
                      <a:pt x="506" y="413"/>
                    </a:lnTo>
                    <a:lnTo>
                      <a:pt x="434" y="478"/>
                    </a:lnTo>
                    <a:lnTo>
                      <a:pt x="355" y="537"/>
                    </a:lnTo>
                    <a:lnTo>
                      <a:pt x="269" y="576"/>
                    </a:lnTo>
                    <a:lnTo>
                      <a:pt x="197" y="590"/>
                    </a:lnTo>
                    <a:lnTo>
                      <a:pt x="165" y="570"/>
                    </a:lnTo>
                    <a:lnTo>
                      <a:pt x="138" y="492"/>
                    </a:lnTo>
                    <a:lnTo>
                      <a:pt x="144" y="387"/>
                    </a:lnTo>
                    <a:lnTo>
                      <a:pt x="19" y="393"/>
                    </a:lnTo>
                    <a:lnTo>
                      <a:pt x="0" y="374"/>
                    </a:lnTo>
                    <a:lnTo>
                      <a:pt x="19" y="334"/>
                    </a:lnTo>
                    <a:lnTo>
                      <a:pt x="151" y="327"/>
                    </a:lnTo>
                    <a:lnTo>
                      <a:pt x="184" y="24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013" name="Freeform 600"/>
              <p:cNvSpPr>
                <a:spLocks noChangeAspect="1"/>
              </p:cNvSpPr>
              <p:nvPr/>
            </p:nvSpPr>
            <p:spPr bwMode="auto">
              <a:xfrm>
                <a:off x="4678" y="3229"/>
                <a:ext cx="209" cy="433"/>
              </a:xfrm>
              <a:custGeom>
                <a:avLst/>
                <a:gdLst>
                  <a:gd name="T0" fmla="*/ 1 w 418"/>
                  <a:gd name="T1" fmla="*/ 0 h 867"/>
                  <a:gd name="T2" fmla="*/ 2 w 418"/>
                  <a:gd name="T3" fmla="*/ 0 h 867"/>
                  <a:gd name="T4" fmla="*/ 3 w 418"/>
                  <a:gd name="T5" fmla="*/ 0 h 867"/>
                  <a:gd name="T6" fmla="*/ 3 w 418"/>
                  <a:gd name="T7" fmla="*/ 0 h 867"/>
                  <a:gd name="T8" fmla="*/ 3 w 418"/>
                  <a:gd name="T9" fmla="*/ 0 h 867"/>
                  <a:gd name="T10" fmla="*/ 3 w 418"/>
                  <a:gd name="T11" fmla="*/ 0 h 867"/>
                  <a:gd name="T12" fmla="*/ 3 w 418"/>
                  <a:gd name="T13" fmla="*/ 1 h 867"/>
                  <a:gd name="T14" fmla="*/ 3 w 418"/>
                  <a:gd name="T15" fmla="*/ 1 h 867"/>
                  <a:gd name="T16" fmla="*/ 3 w 418"/>
                  <a:gd name="T17" fmla="*/ 2 h 867"/>
                  <a:gd name="T18" fmla="*/ 3 w 418"/>
                  <a:gd name="T19" fmla="*/ 2 h 867"/>
                  <a:gd name="T20" fmla="*/ 3 w 418"/>
                  <a:gd name="T21" fmla="*/ 3 h 867"/>
                  <a:gd name="T22" fmla="*/ 3 w 418"/>
                  <a:gd name="T23" fmla="*/ 4 h 867"/>
                  <a:gd name="T24" fmla="*/ 3 w 418"/>
                  <a:gd name="T25" fmla="*/ 4 h 867"/>
                  <a:gd name="T26" fmla="*/ 3 w 418"/>
                  <a:gd name="T27" fmla="*/ 5 h 867"/>
                  <a:gd name="T28" fmla="*/ 3 w 418"/>
                  <a:gd name="T29" fmla="*/ 6 h 867"/>
                  <a:gd name="T30" fmla="*/ 3 w 418"/>
                  <a:gd name="T31" fmla="*/ 6 h 867"/>
                  <a:gd name="T32" fmla="*/ 3 w 418"/>
                  <a:gd name="T33" fmla="*/ 6 h 867"/>
                  <a:gd name="T34" fmla="*/ 2 w 418"/>
                  <a:gd name="T35" fmla="*/ 6 h 867"/>
                  <a:gd name="T36" fmla="*/ 2 w 418"/>
                  <a:gd name="T37" fmla="*/ 6 h 867"/>
                  <a:gd name="T38" fmla="*/ 1 w 418"/>
                  <a:gd name="T39" fmla="*/ 6 h 867"/>
                  <a:gd name="T40" fmla="*/ 1 w 418"/>
                  <a:gd name="T41" fmla="*/ 5 h 867"/>
                  <a:gd name="T42" fmla="*/ 1 w 418"/>
                  <a:gd name="T43" fmla="*/ 5 h 867"/>
                  <a:gd name="T44" fmla="*/ 0 w 418"/>
                  <a:gd name="T45" fmla="*/ 4 h 867"/>
                  <a:gd name="T46" fmla="*/ 1 w 418"/>
                  <a:gd name="T47" fmla="*/ 3 h 867"/>
                  <a:gd name="T48" fmla="*/ 1 w 418"/>
                  <a:gd name="T49" fmla="*/ 2 h 867"/>
                  <a:gd name="T50" fmla="*/ 1 w 418"/>
                  <a:gd name="T51" fmla="*/ 1 h 867"/>
                  <a:gd name="T52" fmla="*/ 1 w 418"/>
                  <a:gd name="T53" fmla="*/ 0 h 86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18"/>
                  <a:gd name="T82" fmla="*/ 0 h 867"/>
                  <a:gd name="T83" fmla="*/ 418 w 418"/>
                  <a:gd name="T84" fmla="*/ 867 h 86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18" h="867">
                    <a:moveTo>
                      <a:pt x="118" y="73"/>
                    </a:moveTo>
                    <a:lnTo>
                      <a:pt x="176" y="20"/>
                    </a:lnTo>
                    <a:lnTo>
                      <a:pt x="267" y="0"/>
                    </a:lnTo>
                    <a:lnTo>
                      <a:pt x="346" y="14"/>
                    </a:lnTo>
                    <a:lnTo>
                      <a:pt x="405" y="67"/>
                    </a:lnTo>
                    <a:lnTo>
                      <a:pt x="418" y="106"/>
                    </a:lnTo>
                    <a:lnTo>
                      <a:pt x="418" y="158"/>
                    </a:lnTo>
                    <a:lnTo>
                      <a:pt x="392" y="204"/>
                    </a:lnTo>
                    <a:lnTo>
                      <a:pt x="346" y="283"/>
                    </a:lnTo>
                    <a:lnTo>
                      <a:pt x="327" y="375"/>
                    </a:lnTo>
                    <a:lnTo>
                      <a:pt x="320" y="452"/>
                    </a:lnTo>
                    <a:lnTo>
                      <a:pt x="339" y="538"/>
                    </a:lnTo>
                    <a:lnTo>
                      <a:pt x="392" y="617"/>
                    </a:lnTo>
                    <a:lnTo>
                      <a:pt x="412" y="696"/>
                    </a:lnTo>
                    <a:lnTo>
                      <a:pt x="405" y="768"/>
                    </a:lnTo>
                    <a:lnTo>
                      <a:pt x="367" y="827"/>
                    </a:lnTo>
                    <a:lnTo>
                      <a:pt x="314" y="860"/>
                    </a:lnTo>
                    <a:lnTo>
                      <a:pt x="248" y="867"/>
                    </a:lnTo>
                    <a:lnTo>
                      <a:pt x="170" y="867"/>
                    </a:lnTo>
                    <a:lnTo>
                      <a:pt x="111" y="833"/>
                    </a:lnTo>
                    <a:lnTo>
                      <a:pt x="51" y="735"/>
                    </a:lnTo>
                    <a:lnTo>
                      <a:pt x="13" y="649"/>
                    </a:lnTo>
                    <a:lnTo>
                      <a:pt x="0" y="519"/>
                    </a:lnTo>
                    <a:lnTo>
                      <a:pt x="13" y="401"/>
                    </a:lnTo>
                    <a:lnTo>
                      <a:pt x="39" y="276"/>
                    </a:lnTo>
                    <a:lnTo>
                      <a:pt x="78" y="151"/>
                    </a:lnTo>
                    <a:lnTo>
                      <a:pt x="118" y="7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014" name="Freeform 601"/>
              <p:cNvSpPr>
                <a:spLocks noChangeAspect="1"/>
              </p:cNvSpPr>
              <p:nvPr/>
            </p:nvSpPr>
            <p:spPr bwMode="auto">
              <a:xfrm>
                <a:off x="4845" y="3243"/>
                <a:ext cx="232" cy="390"/>
              </a:xfrm>
              <a:custGeom>
                <a:avLst/>
                <a:gdLst>
                  <a:gd name="T0" fmla="*/ 0 w 465"/>
                  <a:gd name="T1" fmla="*/ 1 h 780"/>
                  <a:gd name="T2" fmla="*/ 0 w 465"/>
                  <a:gd name="T3" fmla="*/ 1 h 780"/>
                  <a:gd name="T4" fmla="*/ 0 w 465"/>
                  <a:gd name="T5" fmla="*/ 0 h 780"/>
                  <a:gd name="T6" fmla="*/ 0 w 465"/>
                  <a:gd name="T7" fmla="*/ 1 h 780"/>
                  <a:gd name="T8" fmla="*/ 1 w 465"/>
                  <a:gd name="T9" fmla="*/ 1 h 780"/>
                  <a:gd name="T10" fmla="*/ 1 w 465"/>
                  <a:gd name="T11" fmla="*/ 2 h 780"/>
                  <a:gd name="T12" fmla="*/ 2 w 465"/>
                  <a:gd name="T13" fmla="*/ 3 h 780"/>
                  <a:gd name="T14" fmla="*/ 3 w 465"/>
                  <a:gd name="T15" fmla="*/ 3 h 780"/>
                  <a:gd name="T16" fmla="*/ 3 w 465"/>
                  <a:gd name="T17" fmla="*/ 3 h 780"/>
                  <a:gd name="T18" fmla="*/ 3 w 465"/>
                  <a:gd name="T19" fmla="*/ 3 h 780"/>
                  <a:gd name="T20" fmla="*/ 2 w 465"/>
                  <a:gd name="T21" fmla="*/ 5 h 780"/>
                  <a:gd name="T22" fmla="*/ 2 w 465"/>
                  <a:gd name="T23" fmla="*/ 5 h 780"/>
                  <a:gd name="T24" fmla="*/ 1 w 465"/>
                  <a:gd name="T25" fmla="*/ 5 h 780"/>
                  <a:gd name="T26" fmla="*/ 1 w 465"/>
                  <a:gd name="T27" fmla="*/ 5 h 780"/>
                  <a:gd name="T28" fmla="*/ 0 w 465"/>
                  <a:gd name="T29" fmla="*/ 5 h 780"/>
                  <a:gd name="T30" fmla="*/ 1 w 465"/>
                  <a:gd name="T31" fmla="*/ 5 h 780"/>
                  <a:gd name="T32" fmla="*/ 1 w 465"/>
                  <a:gd name="T33" fmla="*/ 6 h 780"/>
                  <a:gd name="T34" fmla="*/ 2 w 465"/>
                  <a:gd name="T35" fmla="*/ 6 h 780"/>
                  <a:gd name="T36" fmla="*/ 2 w 465"/>
                  <a:gd name="T37" fmla="*/ 6 h 780"/>
                  <a:gd name="T38" fmla="*/ 2 w 465"/>
                  <a:gd name="T39" fmla="*/ 6 h 780"/>
                  <a:gd name="T40" fmla="*/ 1 w 465"/>
                  <a:gd name="T41" fmla="*/ 6 h 780"/>
                  <a:gd name="T42" fmla="*/ 1 w 465"/>
                  <a:gd name="T43" fmla="*/ 6 h 780"/>
                  <a:gd name="T44" fmla="*/ 0 w 465"/>
                  <a:gd name="T45" fmla="*/ 6 h 780"/>
                  <a:gd name="T46" fmla="*/ 0 w 465"/>
                  <a:gd name="T47" fmla="*/ 5 h 780"/>
                  <a:gd name="T48" fmla="*/ 0 w 465"/>
                  <a:gd name="T49" fmla="*/ 5 h 780"/>
                  <a:gd name="T50" fmla="*/ 0 w 465"/>
                  <a:gd name="T51" fmla="*/ 5 h 780"/>
                  <a:gd name="T52" fmla="*/ 0 w 465"/>
                  <a:gd name="T53" fmla="*/ 5 h 780"/>
                  <a:gd name="T54" fmla="*/ 1 w 465"/>
                  <a:gd name="T55" fmla="*/ 3 h 780"/>
                  <a:gd name="T56" fmla="*/ 1 w 465"/>
                  <a:gd name="T57" fmla="*/ 3 h 780"/>
                  <a:gd name="T58" fmla="*/ 2 w 465"/>
                  <a:gd name="T59" fmla="*/ 3 h 780"/>
                  <a:gd name="T60" fmla="*/ 2 w 465"/>
                  <a:gd name="T61" fmla="*/ 3 h 780"/>
                  <a:gd name="T62" fmla="*/ 2 w 465"/>
                  <a:gd name="T63" fmla="*/ 3 h 780"/>
                  <a:gd name="T64" fmla="*/ 2 w 465"/>
                  <a:gd name="T65" fmla="*/ 3 h 780"/>
                  <a:gd name="T66" fmla="*/ 2 w 465"/>
                  <a:gd name="T67" fmla="*/ 3 h 780"/>
                  <a:gd name="T68" fmla="*/ 1 w 465"/>
                  <a:gd name="T69" fmla="*/ 3 h 780"/>
                  <a:gd name="T70" fmla="*/ 1 w 465"/>
                  <a:gd name="T71" fmla="*/ 2 h 780"/>
                  <a:gd name="T72" fmla="*/ 0 w 465"/>
                  <a:gd name="T73" fmla="*/ 2 h 780"/>
                  <a:gd name="T74" fmla="*/ 0 w 465"/>
                  <a:gd name="T75" fmla="*/ 1 h 780"/>
                  <a:gd name="T76" fmla="*/ 0 w 465"/>
                  <a:gd name="T77" fmla="*/ 1 h 78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65"/>
                  <a:gd name="T118" fmla="*/ 0 h 780"/>
                  <a:gd name="T119" fmla="*/ 465 w 465"/>
                  <a:gd name="T120" fmla="*/ 780 h 78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65" h="780">
                    <a:moveTo>
                      <a:pt x="0" y="39"/>
                    </a:moveTo>
                    <a:lnTo>
                      <a:pt x="5" y="6"/>
                    </a:lnTo>
                    <a:lnTo>
                      <a:pt x="78" y="0"/>
                    </a:lnTo>
                    <a:lnTo>
                      <a:pt x="117" y="33"/>
                    </a:lnTo>
                    <a:lnTo>
                      <a:pt x="177" y="117"/>
                    </a:lnTo>
                    <a:lnTo>
                      <a:pt x="254" y="229"/>
                    </a:lnTo>
                    <a:lnTo>
                      <a:pt x="326" y="307"/>
                    </a:lnTo>
                    <a:lnTo>
                      <a:pt x="458" y="452"/>
                    </a:lnTo>
                    <a:lnTo>
                      <a:pt x="465" y="484"/>
                    </a:lnTo>
                    <a:lnTo>
                      <a:pt x="438" y="504"/>
                    </a:lnTo>
                    <a:lnTo>
                      <a:pt x="372" y="530"/>
                    </a:lnTo>
                    <a:lnTo>
                      <a:pt x="281" y="551"/>
                    </a:lnTo>
                    <a:lnTo>
                      <a:pt x="170" y="557"/>
                    </a:lnTo>
                    <a:lnTo>
                      <a:pt x="130" y="563"/>
                    </a:lnTo>
                    <a:lnTo>
                      <a:pt x="117" y="590"/>
                    </a:lnTo>
                    <a:lnTo>
                      <a:pt x="143" y="635"/>
                    </a:lnTo>
                    <a:lnTo>
                      <a:pt x="235" y="714"/>
                    </a:lnTo>
                    <a:lnTo>
                      <a:pt x="300" y="734"/>
                    </a:lnTo>
                    <a:lnTo>
                      <a:pt x="314" y="760"/>
                    </a:lnTo>
                    <a:lnTo>
                      <a:pt x="287" y="780"/>
                    </a:lnTo>
                    <a:lnTo>
                      <a:pt x="228" y="780"/>
                    </a:lnTo>
                    <a:lnTo>
                      <a:pt x="150" y="734"/>
                    </a:lnTo>
                    <a:lnTo>
                      <a:pt x="84" y="669"/>
                    </a:lnTo>
                    <a:lnTo>
                      <a:pt x="45" y="609"/>
                    </a:lnTo>
                    <a:lnTo>
                      <a:pt x="45" y="563"/>
                    </a:lnTo>
                    <a:lnTo>
                      <a:pt x="71" y="530"/>
                    </a:lnTo>
                    <a:lnTo>
                      <a:pt x="110" y="518"/>
                    </a:lnTo>
                    <a:lnTo>
                      <a:pt x="170" y="511"/>
                    </a:lnTo>
                    <a:lnTo>
                      <a:pt x="235" y="511"/>
                    </a:lnTo>
                    <a:lnTo>
                      <a:pt x="314" y="498"/>
                    </a:lnTo>
                    <a:lnTo>
                      <a:pt x="353" y="484"/>
                    </a:lnTo>
                    <a:lnTo>
                      <a:pt x="372" y="465"/>
                    </a:lnTo>
                    <a:lnTo>
                      <a:pt x="366" y="446"/>
                    </a:lnTo>
                    <a:lnTo>
                      <a:pt x="307" y="393"/>
                    </a:lnTo>
                    <a:lnTo>
                      <a:pt x="215" y="301"/>
                    </a:lnTo>
                    <a:lnTo>
                      <a:pt x="130" y="223"/>
                    </a:lnTo>
                    <a:lnTo>
                      <a:pt x="38" y="138"/>
                    </a:lnTo>
                    <a:lnTo>
                      <a:pt x="5" y="78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015" name="Freeform 602"/>
              <p:cNvSpPr>
                <a:spLocks noChangeAspect="1"/>
              </p:cNvSpPr>
              <p:nvPr/>
            </p:nvSpPr>
            <p:spPr bwMode="auto">
              <a:xfrm>
                <a:off x="4694" y="3570"/>
                <a:ext cx="252" cy="587"/>
              </a:xfrm>
              <a:custGeom>
                <a:avLst/>
                <a:gdLst>
                  <a:gd name="T0" fmla="*/ 2 w 504"/>
                  <a:gd name="T1" fmla="*/ 0 h 1175"/>
                  <a:gd name="T2" fmla="*/ 3 w 504"/>
                  <a:gd name="T3" fmla="*/ 0 h 1175"/>
                  <a:gd name="T4" fmla="*/ 3 w 504"/>
                  <a:gd name="T5" fmla="*/ 0 h 1175"/>
                  <a:gd name="T6" fmla="*/ 3 w 504"/>
                  <a:gd name="T7" fmla="*/ 1 h 1175"/>
                  <a:gd name="T8" fmla="*/ 3 w 504"/>
                  <a:gd name="T9" fmla="*/ 2 h 1175"/>
                  <a:gd name="T10" fmla="*/ 3 w 504"/>
                  <a:gd name="T11" fmla="*/ 3 h 1175"/>
                  <a:gd name="T12" fmla="*/ 4 w 504"/>
                  <a:gd name="T13" fmla="*/ 4 h 1175"/>
                  <a:gd name="T14" fmla="*/ 4 w 504"/>
                  <a:gd name="T15" fmla="*/ 5 h 1175"/>
                  <a:gd name="T16" fmla="*/ 4 w 504"/>
                  <a:gd name="T17" fmla="*/ 6 h 1175"/>
                  <a:gd name="T18" fmla="*/ 4 w 504"/>
                  <a:gd name="T19" fmla="*/ 7 h 1175"/>
                  <a:gd name="T20" fmla="*/ 4 w 504"/>
                  <a:gd name="T21" fmla="*/ 7 h 1175"/>
                  <a:gd name="T22" fmla="*/ 4 w 504"/>
                  <a:gd name="T23" fmla="*/ 8 h 1175"/>
                  <a:gd name="T24" fmla="*/ 4 w 504"/>
                  <a:gd name="T25" fmla="*/ 8 h 1175"/>
                  <a:gd name="T26" fmla="*/ 4 w 504"/>
                  <a:gd name="T27" fmla="*/ 8 h 1175"/>
                  <a:gd name="T28" fmla="*/ 4 w 504"/>
                  <a:gd name="T29" fmla="*/ 8 h 1175"/>
                  <a:gd name="T30" fmla="*/ 3 w 504"/>
                  <a:gd name="T31" fmla="*/ 8 h 1175"/>
                  <a:gd name="T32" fmla="*/ 2 w 504"/>
                  <a:gd name="T33" fmla="*/ 8 h 1175"/>
                  <a:gd name="T34" fmla="*/ 2 w 504"/>
                  <a:gd name="T35" fmla="*/ 8 h 1175"/>
                  <a:gd name="T36" fmla="*/ 1 w 504"/>
                  <a:gd name="T37" fmla="*/ 9 h 1175"/>
                  <a:gd name="T38" fmla="*/ 1 w 504"/>
                  <a:gd name="T39" fmla="*/ 9 h 1175"/>
                  <a:gd name="T40" fmla="*/ 0 w 504"/>
                  <a:gd name="T41" fmla="*/ 8 h 1175"/>
                  <a:gd name="T42" fmla="*/ 1 w 504"/>
                  <a:gd name="T43" fmla="*/ 8 h 1175"/>
                  <a:gd name="T44" fmla="*/ 1 w 504"/>
                  <a:gd name="T45" fmla="*/ 8 h 1175"/>
                  <a:gd name="T46" fmla="*/ 3 w 504"/>
                  <a:gd name="T47" fmla="*/ 7 h 1175"/>
                  <a:gd name="T48" fmla="*/ 3 w 504"/>
                  <a:gd name="T49" fmla="*/ 7 h 1175"/>
                  <a:gd name="T50" fmla="*/ 4 w 504"/>
                  <a:gd name="T51" fmla="*/ 7 h 1175"/>
                  <a:gd name="T52" fmla="*/ 4 w 504"/>
                  <a:gd name="T53" fmla="*/ 7 h 1175"/>
                  <a:gd name="T54" fmla="*/ 4 w 504"/>
                  <a:gd name="T55" fmla="*/ 6 h 1175"/>
                  <a:gd name="T56" fmla="*/ 3 w 504"/>
                  <a:gd name="T57" fmla="*/ 5 h 1175"/>
                  <a:gd name="T58" fmla="*/ 3 w 504"/>
                  <a:gd name="T59" fmla="*/ 4 h 1175"/>
                  <a:gd name="T60" fmla="*/ 2 w 504"/>
                  <a:gd name="T61" fmla="*/ 3 h 1175"/>
                  <a:gd name="T62" fmla="*/ 2 w 504"/>
                  <a:gd name="T63" fmla="*/ 2 h 1175"/>
                  <a:gd name="T64" fmla="*/ 2 w 504"/>
                  <a:gd name="T65" fmla="*/ 1 h 1175"/>
                  <a:gd name="T66" fmla="*/ 2 w 504"/>
                  <a:gd name="T67" fmla="*/ 0 h 1175"/>
                  <a:gd name="T68" fmla="*/ 2 w 504"/>
                  <a:gd name="T69" fmla="*/ 0 h 1175"/>
                  <a:gd name="T70" fmla="*/ 2 w 504"/>
                  <a:gd name="T71" fmla="*/ 0 h 117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04"/>
                  <a:gd name="T109" fmla="*/ 0 h 1175"/>
                  <a:gd name="T110" fmla="*/ 504 w 504"/>
                  <a:gd name="T111" fmla="*/ 1175 h 117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04" h="1175">
                    <a:moveTo>
                      <a:pt x="249" y="0"/>
                    </a:moveTo>
                    <a:lnTo>
                      <a:pt x="321" y="14"/>
                    </a:lnTo>
                    <a:lnTo>
                      <a:pt x="354" y="66"/>
                    </a:lnTo>
                    <a:lnTo>
                      <a:pt x="347" y="190"/>
                    </a:lnTo>
                    <a:lnTo>
                      <a:pt x="335" y="322"/>
                    </a:lnTo>
                    <a:lnTo>
                      <a:pt x="335" y="459"/>
                    </a:lnTo>
                    <a:lnTo>
                      <a:pt x="400" y="623"/>
                    </a:lnTo>
                    <a:lnTo>
                      <a:pt x="452" y="742"/>
                    </a:lnTo>
                    <a:lnTo>
                      <a:pt x="479" y="860"/>
                    </a:lnTo>
                    <a:lnTo>
                      <a:pt x="472" y="964"/>
                    </a:lnTo>
                    <a:lnTo>
                      <a:pt x="472" y="1004"/>
                    </a:lnTo>
                    <a:lnTo>
                      <a:pt x="498" y="1043"/>
                    </a:lnTo>
                    <a:lnTo>
                      <a:pt x="504" y="1083"/>
                    </a:lnTo>
                    <a:lnTo>
                      <a:pt x="485" y="1102"/>
                    </a:lnTo>
                    <a:lnTo>
                      <a:pt x="432" y="1089"/>
                    </a:lnTo>
                    <a:lnTo>
                      <a:pt x="335" y="1076"/>
                    </a:lnTo>
                    <a:lnTo>
                      <a:pt x="216" y="1102"/>
                    </a:lnTo>
                    <a:lnTo>
                      <a:pt x="138" y="1148"/>
                    </a:lnTo>
                    <a:lnTo>
                      <a:pt x="98" y="1175"/>
                    </a:lnTo>
                    <a:lnTo>
                      <a:pt x="59" y="1175"/>
                    </a:lnTo>
                    <a:lnTo>
                      <a:pt x="0" y="1089"/>
                    </a:lnTo>
                    <a:lnTo>
                      <a:pt x="7" y="1076"/>
                    </a:lnTo>
                    <a:lnTo>
                      <a:pt x="125" y="1036"/>
                    </a:lnTo>
                    <a:lnTo>
                      <a:pt x="262" y="1017"/>
                    </a:lnTo>
                    <a:lnTo>
                      <a:pt x="360" y="1011"/>
                    </a:lnTo>
                    <a:lnTo>
                      <a:pt x="419" y="1011"/>
                    </a:lnTo>
                    <a:lnTo>
                      <a:pt x="432" y="971"/>
                    </a:lnTo>
                    <a:lnTo>
                      <a:pt x="413" y="860"/>
                    </a:lnTo>
                    <a:lnTo>
                      <a:pt x="367" y="742"/>
                    </a:lnTo>
                    <a:lnTo>
                      <a:pt x="295" y="591"/>
                    </a:lnTo>
                    <a:lnTo>
                      <a:pt x="235" y="459"/>
                    </a:lnTo>
                    <a:lnTo>
                      <a:pt x="210" y="341"/>
                    </a:lnTo>
                    <a:lnTo>
                      <a:pt x="203" y="210"/>
                    </a:lnTo>
                    <a:lnTo>
                      <a:pt x="203" y="86"/>
                    </a:lnTo>
                    <a:lnTo>
                      <a:pt x="230" y="34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016" name="Freeform 603"/>
              <p:cNvSpPr>
                <a:spLocks noChangeAspect="1"/>
              </p:cNvSpPr>
              <p:nvPr/>
            </p:nvSpPr>
            <p:spPr bwMode="auto">
              <a:xfrm>
                <a:off x="4570" y="3587"/>
                <a:ext cx="209" cy="488"/>
              </a:xfrm>
              <a:custGeom>
                <a:avLst/>
                <a:gdLst>
                  <a:gd name="T0" fmla="*/ 3 w 418"/>
                  <a:gd name="T1" fmla="*/ 0 h 977"/>
                  <a:gd name="T2" fmla="*/ 3 w 418"/>
                  <a:gd name="T3" fmla="*/ 0 h 977"/>
                  <a:gd name="T4" fmla="*/ 3 w 418"/>
                  <a:gd name="T5" fmla="*/ 0 h 977"/>
                  <a:gd name="T6" fmla="*/ 3 w 418"/>
                  <a:gd name="T7" fmla="*/ 0 h 977"/>
                  <a:gd name="T8" fmla="*/ 3 w 418"/>
                  <a:gd name="T9" fmla="*/ 1 h 977"/>
                  <a:gd name="T10" fmla="*/ 3 w 418"/>
                  <a:gd name="T11" fmla="*/ 3 h 977"/>
                  <a:gd name="T12" fmla="*/ 3 w 418"/>
                  <a:gd name="T13" fmla="*/ 3 h 977"/>
                  <a:gd name="T14" fmla="*/ 3 w 418"/>
                  <a:gd name="T15" fmla="*/ 4 h 977"/>
                  <a:gd name="T16" fmla="*/ 3 w 418"/>
                  <a:gd name="T17" fmla="*/ 5 h 977"/>
                  <a:gd name="T18" fmla="*/ 3 w 418"/>
                  <a:gd name="T19" fmla="*/ 6 h 977"/>
                  <a:gd name="T20" fmla="*/ 3 w 418"/>
                  <a:gd name="T21" fmla="*/ 6 h 977"/>
                  <a:gd name="T22" fmla="*/ 3 w 418"/>
                  <a:gd name="T23" fmla="*/ 6 h 977"/>
                  <a:gd name="T24" fmla="*/ 3 w 418"/>
                  <a:gd name="T25" fmla="*/ 6 h 977"/>
                  <a:gd name="T26" fmla="*/ 2 w 418"/>
                  <a:gd name="T27" fmla="*/ 7 h 977"/>
                  <a:gd name="T28" fmla="*/ 1 w 418"/>
                  <a:gd name="T29" fmla="*/ 7 h 977"/>
                  <a:gd name="T30" fmla="*/ 1 w 418"/>
                  <a:gd name="T31" fmla="*/ 7 h 977"/>
                  <a:gd name="T32" fmla="*/ 0 w 418"/>
                  <a:gd name="T33" fmla="*/ 7 h 977"/>
                  <a:gd name="T34" fmla="*/ 1 w 418"/>
                  <a:gd name="T35" fmla="*/ 6 h 977"/>
                  <a:gd name="T36" fmla="*/ 1 w 418"/>
                  <a:gd name="T37" fmla="*/ 6 h 977"/>
                  <a:gd name="T38" fmla="*/ 2 w 418"/>
                  <a:gd name="T39" fmla="*/ 6 h 977"/>
                  <a:gd name="T40" fmla="*/ 3 w 418"/>
                  <a:gd name="T41" fmla="*/ 6 h 977"/>
                  <a:gd name="T42" fmla="*/ 3 w 418"/>
                  <a:gd name="T43" fmla="*/ 5 h 977"/>
                  <a:gd name="T44" fmla="*/ 3 w 418"/>
                  <a:gd name="T45" fmla="*/ 5 h 977"/>
                  <a:gd name="T46" fmla="*/ 3 w 418"/>
                  <a:gd name="T47" fmla="*/ 3 h 977"/>
                  <a:gd name="T48" fmla="*/ 3 w 418"/>
                  <a:gd name="T49" fmla="*/ 3 h 977"/>
                  <a:gd name="T50" fmla="*/ 3 w 418"/>
                  <a:gd name="T51" fmla="*/ 2 h 977"/>
                  <a:gd name="T52" fmla="*/ 3 w 418"/>
                  <a:gd name="T53" fmla="*/ 0 h 977"/>
                  <a:gd name="T54" fmla="*/ 3 w 418"/>
                  <a:gd name="T55" fmla="*/ 0 h 977"/>
                  <a:gd name="T56" fmla="*/ 3 w 418"/>
                  <a:gd name="T57" fmla="*/ 0 h 97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18"/>
                  <a:gd name="T88" fmla="*/ 0 h 977"/>
                  <a:gd name="T89" fmla="*/ 418 w 418"/>
                  <a:gd name="T90" fmla="*/ 977 h 97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18" h="977">
                    <a:moveTo>
                      <a:pt x="314" y="0"/>
                    </a:moveTo>
                    <a:lnTo>
                      <a:pt x="372" y="0"/>
                    </a:lnTo>
                    <a:lnTo>
                      <a:pt x="392" y="39"/>
                    </a:lnTo>
                    <a:lnTo>
                      <a:pt x="405" y="125"/>
                    </a:lnTo>
                    <a:lnTo>
                      <a:pt x="392" y="216"/>
                    </a:lnTo>
                    <a:lnTo>
                      <a:pt x="360" y="399"/>
                    </a:lnTo>
                    <a:lnTo>
                      <a:pt x="365" y="478"/>
                    </a:lnTo>
                    <a:lnTo>
                      <a:pt x="405" y="636"/>
                    </a:lnTo>
                    <a:lnTo>
                      <a:pt x="418" y="747"/>
                    </a:lnTo>
                    <a:lnTo>
                      <a:pt x="418" y="833"/>
                    </a:lnTo>
                    <a:lnTo>
                      <a:pt x="399" y="852"/>
                    </a:lnTo>
                    <a:lnTo>
                      <a:pt x="339" y="865"/>
                    </a:lnTo>
                    <a:lnTo>
                      <a:pt x="261" y="884"/>
                    </a:lnTo>
                    <a:lnTo>
                      <a:pt x="183" y="924"/>
                    </a:lnTo>
                    <a:lnTo>
                      <a:pt x="104" y="977"/>
                    </a:lnTo>
                    <a:lnTo>
                      <a:pt x="72" y="977"/>
                    </a:lnTo>
                    <a:lnTo>
                      <a:pt x="0" y="918"/>
                    </a:lnTo>
                    <a:lnTo>
                      <a:pt x="6" y="891"/>
                    </a:lnTo>
                    <a:lnTo>
                      <a:pt x="97" y="852"/>
                    </a:lnTo>
                    <a:lnTo>
                      <a:pt x="255" y="812"/>
                    </a:lnTo>
                    <a:lnTo>
                      <a:pt x="327" y="786"/>
                    </a:lnTo>
                    <a:lnTo>
                      <a:pt x="339" y="761"/>
                    </a:lnTo>
                    <a:lnTo>
                      <a:pt x="339" y="649"/>
                    </a:lnTo>
                    <a:lnTo>
                      <a:pt x="314" y="505"/>
                    </a:lnTo>
                    <a:lnTo>
                      <a:pt x="300" y="413"/>
                    </a:lnTo>
                    <a:lnTo>
                      <a:pt x="288" y="269"/>
                    </a:lnTo>
                    <a:lnTo>
                      <a:pt x="281" y="111"/>
                    </a:lnTo>
                    <a:lnTo>
                      <a:pt x="288" y="39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017" name="Freeform 604"/>
              <p:cNvSpPr>
                <a:spLocks noChangeAspect="1"/>
              </p:cNvSpPr>
              <p:nvPr/>
            </p:nvSpPr>
            <p:spPr bwMode="auto">
              <a:xfrm>
                <a:off x="4563" y="2868"/>
                <a:ext cx="344" cy="435"/>
              </a:xfrm>
              <a:custGeom>
                <a:avLst/>
                <a:gdLst>
                  <a:gd name="T0" fmla="*/ 3 w 688"/>
                  <a:gd name="T1" fmla="*/ 6 h 871"/>
                  <a:gd name="T2" fmla="*/ 3 w 688"/>
                  <a:gd name="T3" fmla="*/ 6 h 871"/>
                  <a:gd name="T4" fmla="*/ 3 w 688"/>
                  <a:gd name="T5" fmla="*/ 6 h 871"/>
                  <a:gd name="T6" fmla="*/ 3 w 688"/>
                  <a:gd name="T7" fmla="*/ 5 h 871"/>
                  <a:gd name="T8" fmla="*/ 3 w 688"/>
                  <a:gd name="T9" fmla="*/ 4 h 871"/>
                  <a:gd name="T10" fmla="*/ 1 w 688"/>
                  <a:gd name="T11" fmla="*/ 4 h 871"/>
                  <a:gd name="T12" fmla="*/ 1 w 688"/>
                  <a:gd name="T13" fmla="*/ 3 h 871"/>
                  <a:gd name="T14" fmla="*/ 1 w 688"/>
                  <a:gd name="T15" fmla="*/ 2 h 871"/>
                  <a:gd name="T16" fmla="*/ 1 w 688"/>
                  <a:gd name="T17" fmla="*/ 1 h 871"/>
                  <a:gd name="T18" fmla="*/ 3 w 688"/>
                  <a:gd name="T19" fmla="*/ 1 h 871"/>
                  <a:gd name="T20" fmla="*/ 3 w 688"/>
                  <a:gd name="T21" fmla="*/ 1 h 871"/>
                  <a:gd name="T22" fmla="*/ 3 w 688"/>
                  <a:gd name="T23" fmla="*/ 1 h 871"/>
                  <a:gd name="T24" fmla="*/ 3 w 688"/>
                  <a:gd name="T25" fmla="*/ 1 h 871"/>
                  <a:gd name="T26" fmla="*/ 3 w 688"/>
                  <a:gd name="T27" fmla="*/ 1 h 871"/>
                  <a:gd name="T28" fmla="*/ 5 w 688"/>
                  <a:gd name="T29" fmla="*/ 0 h 871"/>
                  <a:gd name="T30" fmla="*/ 5 w 688"/>
                  <a:gd name="T31" fmla="*/ 0 h 871"/>
                  <a:gd name="T32" fmla="*/ 5 w 688"/>
                  <a:gd name="T33" fmla="*/ 0 h 871"/>
                  <a:gd name="T34" fmla="*/ 5 w 688"/>
                  <a:gd name="T35" fmla="*/ 0 h 871"/>
                  <a:gd name="T36" fmla="*/ 5 w 688"/>
                  <a:gd name="T37" fmla="*/ 0 h 871"/>
                  <a:gd name="T38" fmla="*/ 5 w 688"/>
                  <a:gd name="T39" fmla="*/ 0 h 871"/>
                  <a:gd name="T40" fmla="*/ 5 w 688"/>
                  <a:gd name="T41" fmla="*/ 0 h 871"/>
                  <a:gd name="T42" fmla="*/ 3 w 688"/>
                  <a:gd name="T43" fmla="*/ 0 h 871"/>
                  <a:gd name="T44" fmla="*/ 3 w 688"/>
                  <a:gd name="T45" fmla="*/ 0 h 871"/>
                  <a:gd name="T46" fmla="*/ 3 w 688"/>
                  <a:gd name="T47" fmla="*/ 1 h 871"/>
                  <a:gd name="T48" fmla="*/ 3 w 688"/>
                  <a:gd name="T49" fmla="*/ 1 h 871"/>
                  <a:gd name="T50" fmla="*/ 1 w 688"/>
                  <a:gd name="T51" fmla="*/ 1 h 871"/>
                  <a:gd name="T52" fmla="*/ 1 w 688"/>
                  <a:gd name="T53" fmla="*/ 1 h 871"/>
                  <a:gd name="T54" fmla="*/ 0 w 688"/>
                  <a:gd name="T55" fmla="*/ 2 h 871"/>
                  <a:gd name="T56" fmla="*/ 1 w 688"/>
                  <a:gd name="T57" fmla="*/ 2 h 871"/>
                  <a:gd name="T58" fmla="*/ 1 w 688"/>
                  <a:gd name="T59" fmla="*/ 3 h 871"/>
                  <a:gd name="T60" fmla="*/ 1 w 688"/>
                  <a:gd name="T61" fmla="*/ 4 h 871"/>
                  <a:gd name="T62" fmla="*/ 1 w 688"/>
                  <a:gd name="T63" fmla="*/ 5 h 871"/>
                  <a:gd name="T64" fmla="*/ 1 w 688"/>
                  <a:gd name="T65" fmla="*/ 6 h 871"/>
                  <a:gd name="T66" fmla="*/ 3 w 688"/>
                  <a:gd name="T67" fmla="*/ 6 h 871"/>
                  <a:gd name="T68" fmla="*/ 3 w 688"/>
                  <a:gd name="T69" fmla="*/ 6 h 8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88"/>
                  <a:gd name="T106" fmla="*/ 0 h 871"/>
                  <a:gd name="T107" fmla="*/ 688 w 688"/>
                  <a:gd name="T108" fmla="*/ 871 h 8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88" h="871">
                    <a:moveTo>
                      <a:pt x="366" y="871"/>
                    </a:moveTo>
                    <a:lnTo>
                      <a:pt x="398" y="831"/>
                    </a:lnTo>
                    <a:lnTo>
                      <a:pt x="386" y="773"/>
                    </a:lnTo>
                    <a:lnTo>
                      <a:pt x="360" y="694"/>
                    </a:lnTo>
                    <a:lnTo>
                      <a:pt x="261" y="602"/>
                    </a:lnTo>
                    <a:lnTo>
                      <a:pt x="163" y="517"/>
                    </a:lnTo>
                    <a:lnTo>
                      <a:pt x="117" y="425"/>
                    </a:lnTo>
                    <a:lnTo>
                      <a:pt x="98" y="281"/>
                    </a:lnTo>
                    <a:lnTo>
                      <a:pt x="209" y="242"/>
                    </a:lnTo>
                    <a:lnTo>
                      <a:pt x="386" y="222"/>
                    </a:lnTo>
                    <a:lnTo>
                      <a:pt x="458" y="229"/>
                    </a:lnTo>
                    <a:lnTo>
                      <a:pt x="477" y="248"/>
                    </a:lnTo>
                    <a:lnTo>
                      <a:pt x="510" y="216"/>
                    </a:lnTo>
                    <a:lnTo>
                      <a:pt x="497" y="183"/>
                    </a:lnTo>
                    <a:lnTo>
                      <a:pt x="517" y="125"/>
                    </a:lnTo>
                    <a:lnTo>
                      <a:pt x="569" y="72"/>
                    </a:lnTo>
                    <a:lnTo>
                      <a:pt x="609" y="58"/>
                    </a:lnTo>
                    <a:lnTo>
                      <a:pt x="661" y="91"/>
                    </a:lnTo>
                    <a:lnTo>
                      <a:pt x="688" y="58"/>
                    </a:lnTo>
                    <a:lnTo>
                      <a:pt x="642" y="0"/>
                    </a:lnTo>
                    <a:lnTo>
                      <a:pt x="582" y="0"/>
                    </a:lnTo>
                    <a:lnTo>
                      <a:pt x="510" y="32"/>
                    </a:lnTo>
                    <a:lnTo>
                      <a:pt x="465" y="118"/>
                    </a:lnTo>
                    <a:lnTo>
                      <a:pt x="405" y="157"/>
                    </a:lnTo>
                    <a:lnTo>
                      <a:pt x="314" y="170"/>
                    </a:lnTo>
                    <a:lnTo>
                      <a:pt x="150" y="190"/>
                    </a:lnTo>
                    <a:lnTo>
                      <a:pt x="19" y="229"/>
                    </a:lnTo>
                    <a:lnTo>
                      <a:pt x="0" y="262"/>
                    </a:lnTo>
                    <a:lnTo>
                      <a:pt x="12" y="367"/>
                    </a:lnTo>
                    <a:lnTo>
                      <a:pt x="59" y="511"/>
                    </a:lnTo>
                    <a:lnTo>
                      <a:pt x="124" y="629"/>
                    </a:lnTo>
                    <a:lnTo>
                      <a:pt x="189" y="733"/>
                    </a:lnTo>
                    <a:lnTo>
                      <a:pt x="249" y="805"/>
                    </a:lnTo>
                    <a:lnTo>
                      <a:pt x="307" y="857"/>
                    </a:lnTo>
                    <a:lnTo>
                      <a:pt x="366" y="87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" name="Group 605"/>
            <p:cNvGrpSpPr>
              <a:grpSpLocks noChangeAspect="1"/>
            </p:cNvGrpSpPr>
            <p:nvPr/>
          </p:nvGrpSpPr>
          <p:grpSpPr bwMode="auto">
            <a:xfrm>
              <a:off x="5018" y="2766"/>
              <a:ext cx="118" cy="149"/>
              <a:chOff x="5018" y="2766"/>
              <a:chExt cx="118" cy="149"/>
            </a:xfrm>
          </p:grpSpPr>
          <p:sp>
            <p:nvSpPr>
              <p:cNvPr id="40010" name="Freeform 606"/>
              <p:cNvSpPr>
                <a:spLocks noChangeAspect="1"/>
              </p:cNvSpPr>
              <p:nvPr/>
            </p:nvSpPr>
            <p:spPr bwMode="auto">
              <a:xfrm>
                <a:off x="5041" y="2766"/>
                <a:ext cx="95" cy="108"/>
              </a:xfrm>
              <a:custGeom>
                <a:avLst/>
                <a:gdLst>
                  <a:gd name="T0" fmla="*/ 1 w 190"/>
                  <a:gd name="T1" fmla="*/ 1 h 216"/>
                  <a:gd name="T2" fmla="*/ 1 w 190"/>
                  <a:gd name="T3" fmla="*/ 0 h 216"/>
                  <a:gd name="T4" fmla="*/ 1 w 190"/>
                  <a:gd name="T5" fmla="*/ 1 h 216"/>
                  <a:gd name="T6" fmla="*/ 1 w 190"/>
                  <a:gd name="T7" fmla="*/ 1 h 216"/>
                  <a:gd name="T8" fmla="*/ 1 w 190"/>
                  <a:gd name="T9" fmla="*/ 1 h 216"/>
                  <a:gd name="T10" fmla="*/ 1 w 190"/>
                  <a:gd name="T11" fmla="*/ 2 h 216"/>
                  <a:gd name="T12" fmla="*/ 1 w 190"/>
                  <a:gd name="T13" fmla="*/ 2 h 216"/>
                  <a:gd name="T14" fmla="*/ 1 w 190"/>
                  <a:gd name="T15" fmla="*/ 2 h 216"/>
                  <a:gd name="T16" fmla="*/ 1 w 190"/>
                  <a:gd name="T17" fmla="*/ 2 h 216"/>
                  <a:gd name="T18" fmla="*/ 1 w 190"/>
                  <a:gd name="T19" fmla="*/ 2 h 216"/>
                  <a:gd name="T20" fmla="*/ 1 w 190"/>
                  <a:gd name="T21" fmla="*/ 2 h 216"/>
                  <a:gd name="T22" fmla="*/ 0 w 190"/>
                  <a:gd name="T23" fmla="*/ 2 h 216"/>
                  <a:gd name="T24" fmla="*/ 1 w 190"/>
                  <a:gd name="T25" fmla="*/ 2 h 216"/>
                  <a:gd name="T26" fmla="*/ 1 w 190"/>
                  <a:gd name="T27" fmla="*/ 2 h 216"/>
                  <a:gd name="T28" fmla="*/ 1 w 190"/>
                  <a:gd name="T29" fmla="*/ 2 h 216"/>
                  <a:gd name="T30" fmla="*/ 1 w 190"/>
                  <a:gd name="T31" fmla="*/ 2 h 216"/>
                  <a:gd name="T32" fmla="*/ 1 w 190"/>
                  <a:gd name="T33" fmla="*/ 2 h 216"/>
                  <a:gd name="T34" fmla="*/ 1 w 190"/>
                  <a:gd name="T35" fmla="*/ 1 h 216"/>
                  <a:gd name="T36" fmla="*/ 1 w 190"/>
                  <a:gd name="T37" fmla="*/ 1 h 216"/>
                  <a:gd name="T38" fmla="*/ 1 w 190"/>
                  <a:gd name="T39" fmla="*/ 1 h 216"/>
                  <a:gd name="T40" fmla="*/ 1 w 190"/>
                  <a:gd name="T41" fmla="*/ 1 h 216"/>
                  <a:gd name="T42" fmla="*/ 1 w 190"/>
                  <a:gd name="T43" fmla="*/ 1 h 216"/>
                  <a:gd name="T44" fmla="*/ 1 w 190"/>
                  <a:gd name="T45" fmla="*/ 1 h 216"/>
                  <a:gd name="T46" fmla="*/ 1 w 190"/>
                  <a:gd name="T47" fmla="*/ 1 h 216"/>
                  <a:gd name="T48" fmla="*/ 1 w 190"/>
                  <a:gd name="T49" fmla="*/ 1 h 21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90"/>
                  <a:gd name="T76" fmla="*/ 0 h 216"/>
                  <a:gd name="T77" fmla="*/ 190 w 190"/>
                  <a:gd name="T78" fmla="*/ 216 h 21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90" h="216">
                    <a:moveTo>
                      <a:pt x="58" y="14"/>
                    </a:moveTo>
                    <a:lnTo>
                      <a:pt x="111" y="0"/>
                    </a:lnTo>
                    <a:lnTo>
                      <a:pt x="176" y="19"/>
                    </a:lnTo>
                    <a:lnTo>
                      <a:pt x="190" y="65"/>
                    </a:lnTo>
                    <a:lnTo>
                      <a:pt x="183" y="125"/>
                    </a:lnTo>
                    <a:lnTo>
                      <a:pt x="150" y="163"/>
                    </a:lnTo>
                    <a:lnTo>
                      <a:pt x="104" y="170"/>
                    </a:lnTo>
                    <a:lnTo>
                      <a:pt x="58" y="170"/>
                    </a:lnTo>
                    <a:lnTo>
                      <a:pt x="38" y="190"/>
                    </a:lnTo>
                    <a:lnTo>
                      <a:pt x="38" y="203"/>
                    </a:lnTo>
                    <a:lnTo>
                      <a:pt x="26" y="216"/>
                    </a:lnTo>
                    <a:lnTo>
                      <a:pt x="0" y="209"/>
                    </a:lnTo>
                    <a:lnTo>
                      <a:pt x="5" y="177"/>
                    </a:lnTo>
                    <a:lnTo>
                      <a:pt x="26" y="151"/>
                    </a:lnTo>
                    <a:lnTo>
                      <a:pt x="65" y="131"/>
                    </a:lnTo>
                    <a:lnTo>
                      <a:pt x="104" y="137"/>
                    </a:lnTo>
                    <a:lnTo>
                      <a:pt x="137" y="131"/>
                    </a:lnTo>
                    <a:lnTo>
                      <a:pt x="156" y="98"/>
                    </a:lnTo>
                    <a:lnTo>
                      <a:pt x="156" y="59"/>
                    </a:lnTo>
                    <a:lnTo>
                      <a:pt x="137" y="39"/>
                    </a:lnTo>
                    <a:lnTo>
                      <a:pt x="111" y="39"/>
                    </a:lnTo>
                    <a:lnTo>
                      <a:pt x="84" y="46"/>
                    </a:lnTo>
                    <a:lnTo>
                      <a:pt x="65" y="59"/>
                    </a:lnTo>
                    <a:lnTo>
                      <a:pt x="45" y="46"/>
                    </a:lnTo>
                    <a:lnTo>
                      <a:pt x="58" y="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011" name="Oval 607"/>
              <p:cNvSpPr>
                <a:spLocks noChangeAspect="1" noChangeArrowheads="1"/>
              </p:cNvSpPr>
              <p:nvPr/>
            </p:nvSpPr>
            <p:spPr bwMode="auto">
              <a:xfrm>
                <a:off x="5018" y="2888"/>
                <a:ext cx="28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43140" name="Text Box 132"/>
          <p:cNvSpPr txBox="1">
            <a:spLocks noChangeAspect="1" noChangeArrowheads="1"/>
          </p:cNvSpPr>
          <p:nvPr/>
        </p:nvSpPr>
        <p:spPr bwMode="auto">
          <a:xfrm>
            <a:off x="1488636" y="266649"/>
            <a:ext cx="545872" cy="272936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600" b="1" dirty="0">
                <a:solidFill>
                  <a:schemeClr val="tx1"/>
                </a:solidFill>
              </a:rPr>
              <a:t>24V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43142" name="Text Box 134"/>
          <p:cNvSpPr txBox="1">
            <a:spLocks noChangeAspect="1" noChangeArrowheads="1"/>
          </p:cNvSpPr>
          <p:nvPr/>
        </p:nvSpPr>
        <p:spPr bwMode="auto">
          <a:xfrm>
            <a:off x="1259450" y="646490"/>
            <a:ext cx="502024" cy="351599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600" b="1" dirty="0">
                <a:solidFill>
                  <a:schemeClr val="tx1"/>
                </a:solidFill>
              </a:rPr>
              <a:t>F1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43143" name="Text Box 135"/>
          <p:cNvSpPr txBox="1">
            <a:spLocks noChangeAspect="1" noChangeArrowheads="1"/>
          </p:cNvSpPr>
          <p:nvPr/>
        </p:nvSpPr>
        <p:spPr bwMode="auto">
          <a:xfrm>
            <a:off x="749038" y="2355870"/>
            <a:ext cx="824923" cy="39224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b="1" dirty="0" smtClean="0">
                <a:solidFill>
                  <a:schemeClr val="tx1"/>
                </a:solidFill>
              </a:rPr>
              <a:t>KM1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3144" name="Text Box 136"/>
          <p:cNvSpPr txBox="1">
            <a:spLocks noChangeAspect="1" noChangeArrowheads="1"/>
          </p:cNvSpPr>
          <p:nvPr/>
        </p:nvSpPr>
        <p:spPr bwMode="auto">
          <a:xfrm>
            <a:off x="974827" y="1665056"/>
            <a:ext cx="475528" cy="271529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b="1" dirty="0">
                <a:solidFill>
                  <a:schemeClr val="tx1"/>
                </a:solidFill>
              </a:rPr>
              <a:t>S2</a:t>
            </a:r>
          </a:p>
        </p:txBody>
      </p:sp>
      <p:sp>
        <p:nvSpPr>
          <p:cNvPr id="40039" name="Line 101"/>
          <p:cNvSpPr>
            <a:spLocks noChangeAspect="1" noChangeShapeType="1"/>
          </p:cNvSpPr>
          <p:nvPr/>
        </p:nvSpPr>
        <p:spPr bwMode="auto">
          <a:xfrm>
            <a:off x="2661948" y="2102628"/>
            <a:ext cx="0" cy="3481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0040" name="Arc 102"/>
          <p:cNvSpPr>
            <a:spLocks noChangeAspect="1"/>
          </p:cNvSpPr>
          <p:nvPr/>
        </p:nvSpPr>
        <p:spPr bwMode="auto">
          <a:xfrm rot="11280000">
            <a:off x="2614368" y="2276707"/>
            <a:ext cx="81856" cy="159521"/>
          </a:xfrm>
          <a:custGeom>
            <a:avLst/>
            <a:gdLst>
              <a:gd name="T0" fmla="*/ 0 w 21600"/>
              <a:gd name="T1" fmla="*/ 0 h 37504"/>
              <a:gd name="T2" fmla="*/ 0 w 21600"/>
              <a:gd name="T3" fmla="*/ 0 h 37504"/>
              <a:gd name="T4" fmla="*/ 0 w 21600"/>
              <a:gd name="T5" fmla="*/ 0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40041" name="Line 103"/>
          <p:cNvSpPr>
            <a:spLocks noChangeAspect="1" noChangeShapeType="1"/>
          </p:cNvSpPr>
          <p:nvPr/>
        </p:nvSpPr>
        <p:spPr bwMode="auto">
          <a:xfrm>
            <a:off x="2680381" y="2582383"/>
            <a:ext cx="0" cy="255232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0042" name="Line 104"/>
          <p:cNvSpPr>
            <a:spLocks noChangeAspect="1" noChangeShapeType="1"/>
          </p:cNvSpPr>
          <p:nvPr/>
        </p:nvSpPr>
        <p:spPr bwMode="auto">
          <a:xfrm rot="21000000" flipH="1" flipV="1">
            <a:off x="2545717" y="2384523"/>
            <a:ext cx="116219" cy="21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3123" name="Line 115"/>
          <p:cNvSpPr>
            <a:spLocks noChangeAspect="1" noChangeShapeType="1"/>
          </p:cNvSpPr>
          <p:nvPr/>
        </p:nvSpPr>
        <p:spPr bwMode="auto">
          <a:xfrm>
            <a:off x="1876499" y="2546202"/>
            <a:ext cx="11880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3127" name="Rectangle 119"/>
          <p:cNvSpPr>
            <a:spLocks noChangeArrowheads="1"/>
          </p:cNvSpPr>
          <p:nvPr/>
        </p:nvSpPr>
        <p:spPr bwMode="auto">
          <a:xfrm>
            <a:off x="1478873" y="2430200"/>
            <a:ext cx="478563" cy="212478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43128" name="Rectangle 120"/>
          <p:cNvSpPr>
            <a:spLocks noChangeArrowheads="1"/>
          </p:cNvSpPr>
          <p:nvPr/>
        </p:nvSpPr>
        <p:spPr bwMode="auto">
          <a:xfrm>
            <a:off x="1672658" y="680428"/>
            <a:ext cx="108000" cy="324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43129" name="Line 121"/>
          <p:cNvSpPr>
            <a:spLocks noChangeAspect="1" noChangeShapeType="1"/>
          </p:cNvSpPr>
          <p:nvPr/>
        </p:nvSpPr>
        <p:spPr bwMode="auto">
          <a:xfrm>
            <a:off x="1720570" y="564170"/>
            <a:ext cx="0" cy="1137782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3130" name="Line 122"/>
          <p:cNvSpPr>
            <a:spLocks noChangeAspect="1" noChangeShapeType="1"/>
          </p:cNvSpPr>
          <p:nvPr/>
        </p:nvSpPr>
        <p:spPr bwMode="auto">
          <a:xfrm>
            <a:off x="1474725" y="553889"/>
            <a:ext cx="51063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3131" name="Line 123"/>
          <p:cNvSpPr>
            <a:spLocks noChangeAspect="1" noChangeShapeType="1"/>
          </p:cNvSpPr>
          <p:nvPr/>
        </p:nvSpPr>
        <p:spPr bwMode="auto">
          <a:xfrm>
            <a:off x="1415562" y="2787412"/>
            <a:ext cx="556896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3133" name="Line 125"/>
          <p:cNvSpPr>
            <a:spLocks noChangeAspect="1" noChangeShapeType="1"/>
          </p:cNvSpPr>
          <p:nvPr/>
        </p:nvSpPr>
        <p:spPr bwMode="auto">
          <a:xfrm rot="3420000" flipH="1">
            <a:off x="1518850" y="1831815"/>
            <a:ext cx="255234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6" name="Groupe 121"/>
          <p:cNvGrpSpPr/>
          <p:nvPr/>
        </p:nvGrpSpPr>
        <p:grpSpPr>
          <a:xfrm>
            <a:off x="1446285" y="1745208"/>
            <a:ext cx="195520" cy="171412"/>
            <a:chOff x="1268719" y="1580326"/>
            <a:chExt cx="195520" cy="171412"/>
          </a:xfrm>
        </p:grpSpPr>
        <p:sp>
          <p:nvSpPr>
            <p:cNvPr id="40026" name="Line 127"/>
            <p:cNvSpPr>
              <a:spLocks noChangeAspect="1" noChangeShapeType="1"/>
            </p:cNvSpPr>
            <p:nvPr/>
          </p:nvSpPr>
          <p:spPr bwMode="auto">
            <a:xfrm flipH="1">
              <a:off x="1272410" y="1662986"/>
              <a:ext cx="191829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0028" name="Line 129"/>
            <p:cNvSpPr>
              <a:spLocks noChangeAspect="1" noChangeShapeType="1"/>
            </p:cNvSpPr>
            <p:nvPr/>
          </p:nvSpPr>
          <p:spPr bwMode="auto">
            <a:xfrm>
              <a:off x="1268719" y="1580326"/>
              <a:ext cx="0" cy="171412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0029" name="Line 130"/>
            <p:cNvSpPr>
              <a:spLocks noChangeAspect="1" noChangeShapeType="1"/>
            </p:cNvSpPr>
            <p:nvPr/>
          </p:nvSpPr>
          <p:spPr bwMode="auto">
            <a:xfrm>
              <a:off x="1278504" y="1590045"/>
              <a:ext cx="72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0030" name="Line 131"/>
            <p:cNvSpPr>
              <a:spLocks noChangeAspect="1" noChangeShapeType="1"/>
            </p:cNvSpPr>
            <p:nvPr/>
          </p:nvSpPr>
          <p:spPr bwMode="auto">
            <a:xfrm>
              <a:off x="1274740" y="1740453"/>
              <a:ext cx="72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cxnSp>
        <p:nvCxnSpPr>
          <p:cNvPr id="88" name="Connecteur droit 87"/>
          <p:cNvCxnSpPr/>
          <p:nvPr/>
        </p:nvCxnSpPr>
        <p:spPr bwMode="auto">
          <a:xfrm rot="10560000" flipV="1">
            <a:off x="1539978" y="2440177"/>
            <a:ext cx="319042" cy="18185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Line 101"/>
          <p:cNvSpPr>
            <a:spLocks noChangeAspect="1" noChangeShapeType="1"/>
          </p:cNvSpPr>
          <p:nvPr/>
        </p:nvSpPr>
        <p:spPr bwMode="auto">
          <a:xfrm>
            <a:off x="2876642" y="2096457"/>
            <a:ext cx="0" cy="3481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92" name="Arc 102"/>
          <p:cNvSpPr>
            <a:spLocks noChangeAspect="1"/>
          </p:cNvSpPr>
          <p:nvPr/>
        </p:nvSpPr>
        <p:spPr bwMode="auto">
          <a:xfrm rot="11280000">
            <a:off x="2829062" y="2270536"/>
            <a:ext cx="81856" cy="159521"/>
          </a:xfrm>
          <a:custGeom>
            <a:avLst/>
            <a:gdLst>
              <a:gd name="T0" fmla="*/ 0 w 21600"/>
              <a:gd name="T1" fmla="*/ 0 h 37504"/>
              <a:gd name="T2" fmla="*/ 0 w 21600"/>
              <a:gd name="T3" fmla="*/ 0 h 37504"/>
              <a:gd name="T4" fmla="*/ 0 w 21600"/>
              <a:gd name="T5" fmla="*/ 0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93" name="Line 103"/>
          <p:cNvSpPr>
            <a:spLocks noChangeAspect="1" noChangeShapeType="1"/>
          </p:cNvSpPr>
          <p:nvPr/>
        </p:nvSpPr>
        <p:spPr bwMode="auto">
          <a:xfrm>
            <a:off x="2893677" y="2581917"/>
            <a:ext cx="0" cy="159521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96" name="Line 101"/>
          <p:cNvSpPr>
            <a:spLocks noChangeAspect="1" noChangeShapeType="1"/>
          </p:cNvSpPr>
          <p:nvPr/>
        </p:nvSpPr>
        <p:spPr bwMode="auto">
          <a:xfrm>
            <a:off x="3095693" y="2105991"/>
            <a:ext cx="0" cy="3481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97" name="Arc 102"/>
          <p:cNvSpPr>
            <a:spLocks noChangeAspect="1"/>
          </p:cNvSpPr>
          <p:nvPr/>
        </p:nvSpPr>
        <p:spPr bwMode="auto">
          <a:xfrm rot="11280000">
            <a:off x="3048113" y="2280071"/>
            <a:ext cx="81856" cy="159521"/>
          </a:xfrm>
          <a:custGeom>
            <a:avLst/>
            <a:gdLst>
              <a:gd name="T0" fmla="*/ 0 w 21600"/>
              <a:gd name="T1" fmla="*/ 0 h 37504"/>
              <a:gd name="T2" fmla="*/ 0 w 21600"/>
              <a:gd name="T3" fmla="*/ 0 h 37504"/>
              <a:gd name="T4" fmla="*/ 0 w 21600"/>
              <a:gd name="T5" fmla="*/ 0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98" name="Line 103"/>
          <p:cNvSpPr>
            <a:spLocks noChangeAspect="1" noChangeShapeType="1"/>
          </p:cNvSpPr>
          <p:nvPr/>
        </p:nvSpPr>
        <p:spPr bwMode="auto">
          <a:xfrm>
            <a:off x="3112140" y="2591452"/>
            <a:ext cx="0" cy="255232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7" name="Groupe 132"/>
          <p:cNvGrpSpPr/>
          <p:nvPr/>
        </p:nvGrpSpPr>
        <p:grpSpPr>
          <a:xfrm>
            <a:off x="3714744" y="522048"/>
            <a:ext cx="1584000" cy="1435096"/>
            <a:chOff x="3901348" y="357166"/>
            <a:chExt cx="1584000" cy="1435096"/>
          </a:xfrm>
        </p:grpSpPr>
        <p:grpSp>
          <p:nvGrpSpPr>
            <p:cNvPr id="8" name="Groupe 238"/>
            <p:cNvGrpSpPr/>
            <p:nvPr/>
          </p:nvGrpSpPr>
          <p:grpSpPr>
            <a:xfrm>
              <a:off x="3901348" y="362708"/>
              <a:ext cx="1584000" cy="1429554"/>
              <a:chOff x="3071802" y="214290"/>
              <a:chExt cx="1584000" cy="1429554"/>
            </a:xfrm>
          </p:grpSpPr>
          <p:sp>
            <p:nvSpPr>
              <p:cNvPr id="229" name="Rectangle 228"/>
              <p:cNvSpPr/>
              <p:nvPr/>
            </p:nvSpPr>
            <p:spPr bwMode="auto">
              <a:xfrm>
                <a:off x="3071802" y="214290"/>
                <a:ext cx="1584000" cy="1428760"/>
              </a:xfrm>
              <a:prstGeom prst="rect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233" name="Connecteur droit 232"/>
              <p:cNvCxnSpPr/>
              <p:nvPr/>
            </p:nvCxnSpPr>
            <p:spPr bwMode="auto">
              <a:xfrm>
                <a:off x="3071802" y="588106"/>
                <a:ext cx="1584000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4" name="Connecteur droit 233"/>
              <p:cNvCxnSpPr/>
              <p:nvPr/>
            </p:nvCxnSpPr>
            <p:spPr bwMode="auto">
              <a:xfrm>
                <a:off x="3071802" y="939146"/>
                <a:ext cx="1584000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5" name="Connecteur droit 234"/>
              <p:cNvCxnSpPr/>
              <p:nvPr/>
            </p:nvCxnSpPr>
            <p:spPr bwMode="auto">
              <a:xfrm>
                <a:off x="3071802" y="1278122"/>
                <a:ext cx="1584000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7" name="Connecteur droit 236"/>
              <p:cNvCxnSpPr/>
              <p:nvPr/>
            </p:nvCxnSpPr>
            <p:spPr bwMode="auto">
              <a:xfrm rot="5400000">
                <a:off x="2856694" y="928670"/>
                <a:ext cx="1428760" cy="1588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8" name="Connecteur droit 237"/>
              <p:cNvCxnSpPr/>
              <p:nvPr/>
            </p:nvCxnSpPr>
            <p:spPr bwMode="auto">
              <a:xfrm rot="5400000">
                <a:off x="3422655" y="927876"/>
                <a:ext cx="1428760" cy="1588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1" name="Rectangle 240"/>
            <p:cNvSpPr/>
            <p:nvPr/>
          </p:nvSpPr>
          <p:spPr>
            <a:xfrm>
              <a:off x="3901348" y="362708"/>
              <a:ext cx="466794" cy="36933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342900" lvl="0" indent="-34290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b="1" dirty="0" smtClean="0">
                  <a:solidFill>
                    <a:schemeClr val="tx1"/>
                  </a:solidFill>
                  <a:latin typeface="Arial" charset="0"/>
                  <a:cs typeface="Arial" charset="0"/>
                </a:rPr>
                <a:t>S2</a:t>
              </a:r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4418095" y="362708"/>
              <a:ext cx="543739" cy="36933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342900" lvl="0" indent="-34290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b="1" dirty="0" smtClean="0">
                  <a:solidFill>
                    <a:schemeClr val="tx1"/>
                  </a:solidFill>
                  <a:latin typeface="Arial" charset="0"/>
                  <a:cs typeface="Arial" charset="0"/>
                </a:rPr>
                <a:t>KM</a:t>
              </a:r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5024520" y="357166"/>
              <a:ext cx="377026" cy="36933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342900" lvl="0" indent="-34290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b="1" dirty="0" smtClean="0">
                  <a:solidFill>
                    <a:srgbClr val="FF3300"/>
                  </a:solidFill>
                  <a:latin typeface="Arial" charset="0"/>
                  <a:cs typeface="Times New Roman" pitchFamily="18" charset="0"/>
                </a:rPr>
                <a:t>M</a:t>
              </a:r>
            </a:p>
          </p:txBody>
        </p:sp>
      </p:grpSp>
      <p:sp>
        <p:nvSpPr>
          <p:cNvPr id="244" name="ZoneTexte 243"/>
          <p:cNvSpPr txBox="1"/>
          <p:nvPr/>
        </p:nvSpPr>
        <p:spPr>
          <a:xfrm>
            <a:off x="3786182" y="88478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0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45" name="ZoneTexte 244"/>
          <p:cNvSpPr txBox="1"/>
          <p:nvPr/>
        </p:nvSpPr>
        <p:spPr>
          <a:xfrm>
            <a:off x="3780640" y="124197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DZ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46" name="ZoneTexte 245"/>
          <p:cNvSpPr txBox="1"/>
          <p:nvPr/>
        </p:nvSpPr>
        <p:spPr>
          <a:xfrm>
            <a:off x="3786182" y="159916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0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47" name="ZoneTexte 246"/>
          <p:cNvSpPr txBox="1"/>
          <p:nvPr/>
        </p:nvSpPr>
        <p:spPr>
          <a:xfrm>
            <a:off x="4335518" y="88478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0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48" name="ZoneTexte 247"/>
          <p:cNvSpPr txBox="1"/>
          <p:nvPr/>
        </p:nvSpPr>
        <p:spPr>
          <a:xfrm>
            <a:off x="4329976" y="124197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DZ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49" name="ZoneTexte 248"/>
          <p:cNvSpPr txBox="1"/>
          <p:nvPr/>
        </p:nvSpPr>
        <p:spPr>
          <a:xfrm>
            <a:off x="4335518" y="159916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0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50" name="ZoneTexte 249"/>
          <p:cNvSpPr txBox="1"/>
          <p:nvPr/>
        </p:nvSpPr>
        <p:spPr>
          <a:xfrm>
            <a:off x="4885462" y="88478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0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51" name="ZoneTexte 250"/>
          <p:cNvSpPr txBox="1"/>
          <p:nvPr/>
        </p:nvSpPr>
        <p:spPr>
          <a:xfrm>
            <a:off x="4879920" y="124197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DZ" b="1" dirty="0" smtClean="0">
                <a:solidFill>
                  <a:srgbClr val="FF0000"/>
                </a:solidFill>
              </a:rPr>
              <a:t>1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52" name="ZoneTexte 251"/>
          <p:cNvSpPr txBox="1"/>
          <p:nvPr/>
        </p:nvSpPr>
        <p:spPr>
          <a:xfrm>
            <a:off x="4885462" y="159916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0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3617" name="AutoShape 609"/>
          <p:cNvSpPr>
            <a:spLocks noChangeArrowheads="1"/>
          </p:cNvSpPr>
          <p:nvPr/>
        </p:nvSpPr>
        <p:spPr bwMode="auto">
          <a:xfrm>
            <a:off x="5599842" y="2022246"/>
            <a:ext cx="1944000" cy="612000"/>
          </a:xfrm>
          <a:prstGeom prst="wedgeRoundRectCallout">
            <a:avLst>
              <a:gd name="adj1" fmla="val -61967"/>
              <a:gd name="adj2" fmla="val -80345"/>
              <a:gd name="adj3" fmla="val 16667"/>
            </a:avLst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..المحرك يتوقف بمجرد رفع يدي عن الزر ... </a:t>
            </a:r>
            <a:endParaRPr lang="ar-DZ" sz="1400" b="1" dirty="0">
              <a:solidFill>
                <a:schemeClr val="tx1"/>
              </a:solidFill>
              <a:cs typeface="Arabic Transparent" pitchFamily="2" charset="-78"/>
            </a:endParaRPr>
          </a:p>
          <a:p>
            <a:pPr algn="r" rtl="1"/>
            <a:r>
              <a:rPr lang="ar-DZ" sz="14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endParaRPr lang="en-US" sz="14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274" name="ZoneTexte 273"/>
          <p:cNvSpPr txBox="1"/>
          <p:nvPr/>
        </p:nvSpPr>
        <p:spPr>
          <a:xfrm>
            <a:off x="2492992" y="1807932"/>
            <a:ext cx="936000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tx1"/>
                </a:solidFill>
              </a:rPr>
              <a:t>L1 L2 L3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25" name="Line 104"/>
          <p:cNvSpPr>
            <a:spLocks noChangeAspect="1" noChangeShapeType="1"/>
          </p:cNvSpPr>
          <p:nvPr/>
        </p:nvSpPr>
        <p:spPr bwMode="auto">
          <a:xfrm rot="21000000" flipH="1" flipV="1">
            <a:off x="2767174" y="2387887"/>
            <a:ext cx="116219" cy="21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128" name="Line 104"/>
          <p:cNvSpPr>
            <a:spLocks noChangeAspect="1" noChangeShapeType="1"/>
          </p:cNvSpPr>
          <p:nvPr/>
        </p:nvSpPr>
        <p:spPr bwMode="auto">
          <a:xfrm rot="21000000" flipH="1" flipV="1">
            <a:off x="2981486" y="2390267"/>
            <a:ext cx="116219" cy="21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10" name="Groupe 131"/>
          <p:cNvGrpSpPr/>
          <p:nvPr/>
        </p:nvGrpSpPr>
        <p:grpSpPr>
          <a:xfrm>
            <a:off x="2585521" y="2740510"/>
            <a:ext cx="601447" cy="601448"/>
            <a:chOff x="2407955" y="2575628"/>
            <a:chExt cx="601447" cy="601448"/>
          </a:xfrm>
        </p:grpSpPr>
        <p:sp>
          <p:nvSpPr>
            <p:cNvPr id="43124" name="AutoShape 116"/>
            <p:cNvSpPr>
              <a:spLocks noChangeAspect="1" noChangeArrowheads="1"/>
            </p:cNvSpPr>
            <p:nvPr/>
          </p:nvSpPr>
          <p:spPr bwMode="auto">
            <a:xfrm>
              <a:off x="2407955" y="2575628"/>
              <a:ext cx="601447" cy="601448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690" y="10800"/>
                  </a:moveTo>
                  <a:cubicBezTo>
                    <a:pt x="3690" y="14727"/>
                    <a:pt x="6873" y="17910"/>
                    <a:pt x="10800" y="17910"/>
                  </a:cubicBezTo>
                  <a:cubicBezTo>
                    <a:pt x="14727" y="17910"/>
                    <a:pt x="17910" y="14727"/>
                    <a:pt x="17910" y="10800"/>
                  </a:cubicBezTo>
                  <a:cubicBezTo>
                    <a:pt x="17910" y="6873"/>
                    <a:pt x="14727" y="3690"/>
                    <a:pt x="10800" y="3690"/>
                  </a:cubicBezTo>
                  <a:cubicBezTo>
                    <a:pt x="6873" y="3690"/>
                    <a:pt x="3690" y="6873"/>
                    <a:pt x="3690" y="1080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9" name="Ellipse 128"/>
            <p:cNvSpPr>
              <a:spLocks noChangeAspect="1"/>
            </p:cNvSpPr>
            <p:nvPr/>
          </p:nvSpPr>
          <p:spPr bwMode="auto">
            <a:xfrm>
              <a:off x="2931307" y="2857496"/>
              <a:ext cx="57600" cy="5760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78" name="AutoShape 608"/>
          <p:cNvSpPr>
            <a:spLocks noChangeArrowheads="1"/>
          </p:cNvSpPr>
          <p:nvPr/>
        </p:nvSpPr>
        <p:spPr bwMode="auto">
          <a:xfrm>
            <a:off x="4956900" y="2950940"/>
            <a:ext cx="2340000" cy="684000"/>
          </a:xfrm>
          <a:prstGeom prst="wedgeRoundRectCallout">
            <a:avLst>
              <a:gd name="adj1" fmla="val 59333"/>
              <a:gd name="adj2" fmla="val 77310"/>
              <a:gd name="adj3" fmla="val 16667"/>
            </a:avLst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>
                <a:solidFill>
                  <a:schemeClr val="tx1"/>
                </a:solidFill>
                <a:cs typeface="Arabic Transparent" pitchFamily="2" charset="-78"/>
              </a:rPr>
              <a:t>... كيف اجعله يستمر في الدوران رغم رفع يدي عن الزر</a:t>
            </a:r>
            <a:endParaRPr lang="en-US" sz="1600" b="1">
              <a:solidFill>
                <a:schemeClr val="tx1"/>
              </a:solidFill>
              <a:cs typeface="Arabic Transparent" pitchFamily="2" charset="-78"/>
            </a:endParaRPr>
          </a:p>
        </p:txBody>
      </p:sp>
      <p:grpSp>
        <p:nvGrpSpPr>
          <p:cNvPr id="179" name="Groupe 301"/>
          <p:cNvGrpSpPr>
            <a:grpSpLocks/>
          </p:cNvGrpSpPr>
          <p:nvPr/>
        </p:nvGrpSpPr>
        <p:grpSpPr>
          <a:xfrm>
            <a:off x="2615463" y="3757037"/>
            <a:ext cx="504000" cy="972000"/>
            <a:chOff x="-168682" y="843377"/>
            <a:chExt cx="498129" cy="1066287"/>
          </a:xfrm>
        </p:grpSpPr>
        <p:sp>
          <p:nvSpPr>
            <p:cNvPr id="180" name="AutoShape 610"/>
            <p:cNvSpPr>
              <a:spLocks noChangeAspect="1" noChangeArrowheads="1"/>
            </p:cNvSpPr>
            <p:nvPr/>
          </p:nvSpPr>
          <p:spPr bwMode="auto">
            <a:xfrm>
              <a:off x="-168682" y="843377"/>
              <a:ext cx="498129" cy="1066287"/>
            </a:xfrm>
            <a:prstGeom prst="downArrow">
              <a:avLst>
                <a:gd name="adj1" fmla="val 50000"/>
                <a:gd name="adj2" fmla="val 62474"/>
              </a:avLst>
            </a:prstGeom>
            <a:solidFill>
              <a:srgbClr val="00B050"/>
            </a:solidFill>
            <a:ln>
              <a:solidFill>
                <a:srgbClr val="FF0000"/>
              </a:solidFill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en-US" sz="2000" b="1">
                <a:solidFill>
                  <a:srgbClr val="0000FF"/>
                </a:solidFill>
              </a:endParaRPr>
            </a:p>
          </p:txBody>
        </p:sp>
        <p:sp>
          <p:nvSpPr>
            <p:cNvPr id="181" name="Text Box 611"/>
            <p:cNvSpPr txBox="1">
              <a:spLocks noChangeArrowheads="1"/>
            </p:cNvSpPr>
            <p:nvPr/>
          </p:nvSpPr>
          <p:spPr bwMode="auto">
            <a:xfrm>
              <a:off x="-140914" y="928670"/>
              <a:ext cx="456287" cy="928694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10800000" vert="eaVert"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ar-DZ" b="1" dirty="0" smtClean="0">
                  <a:solidFill>
                    <a:schemeClr val="tx1"/>
                  </a:solidFill>
                  <a:cs typeface="Arabic Transparent" pitchFamily="2" charset="-78"/>
                </a:rPr>
                <a:t>الحــل</a:t>
              </a:r>
              <a:endParaRPr lang="fr-FR" b="1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</p:grpSp>
      <p:sp>
        <p:nvSpPr>
          <p:cNvPr id="182" name="Text Box 236"/>
          <p:cNvSpPr txBox="1">
            <a:spLocks noChangeArrowheads="1"/>
          </p:cNvSpPr>
          <p:nvPr/>
        </p:nvSpPr>
        <p:spPr bwMode="auto">
          <a:xfrm>
            <a:off x="6561893" y="3849254"/>
            <a:ext cx="2324097" cy="3460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en-US" b="1" dirty="0">
                <a:solidFill>
                  <a:srgbClr val="FF0000"/>
                </a:solidFill>
                <a:cs typeface="Arabic Transparent" pitchFamily="2" charset="-78"/>
              </a:rPr>
              <a:t>2</a:t>
            </a:r>
            <a:r>
              <a:rPr lang="ar-SA" b="1" dirty="0">
                <a:solidFill>
                  <a:srgbClr val="FF0000"/>
                </a:solidFill>
                <a:cs typeface="Arabic Transparent" pitchFamily="2" charset="-78"/>
              </a:rPr>
              <a:t>ـ ماسة التغذية الذاتية</a:t>
            </a:r>
            <a:r>
              <a:rPr lang="fr-FR" b="1" dirty="0">
                <a:solidFill>
                  <a:srgbClr val="FF0000"/>
                </a:solidFill>
                <a:cs typeface="Arabic Transparent" pitchFamily="2" charset="-78"/>
              </a:rPr>
              <a:t>.</a:t>
            </a:r>
          </a:p>
        </p:txBody>
      </p:sp>
      <p:grpSp>
        <p:nvGrpSpPr>
          <p:cNvPr id="183" name="Groupe 282"/>
          <p:cNvGrpSpPr/>
          <p:nvPr/>
        </p:nvGrpSpPr>
        <p:grpSpPr>
          <a:xfrm>
            <a:off x="3857620" y="3970770"/>
            <a:ext cx="1584000" cy="1429554"/>
            <a:chOff x="3071802" y="214290"/>
            <a:chExt cx="1584000" cy="1429554"/>
          </a:xfrm>
        </p:grpSpPr>
        <p:sp>
          <p:nvSpPr>
            <p:cNvPr id="184" name="Rectangle 183"/>
            <p:cNvSpPr/>
            <p:nvPr/>
          </p:nvSpPr>
          <p:spPr bwMode="auto">
            <a:xfrm>
              <a:off x="3071802" y="214290"/>
              <a:ext cx="1584000" cy="1428760"/>
            </a:xfrm>
            <a:prstGeom prst="rect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85" name="Connecteur droit 184"/>
            <p:cNvCxnSpPr/>
            <p:nvPr/>
          </p:nvCxnSpPr>
          <p:spPr bwMode="auto">
            <a:xfrm>
              <a:off x="3071802" y="588106"/>
              <a:ext cx="1584000" cy="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6" name="Connecteur droit 185"/>
            <p:cNvCxnSpPr/>
            <p:nvPr/>
          </p:nvCxnSpPr>
          <p:spPr bwMode="auto">
            <a:xfrm>
              <a:off x="3071802" y="939146"/>
              <a:ext cx="1584000" cy="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 bwMode="auto">
            <a:xfrm>
              <a:off x="3071802" y="1278122"/>
              <a:ext cx="1584000" cy="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8" name="Connecteur droit 187"/>
            <p:cNvCxnSpPr/>
            <p:nvPr/>
          </p:nvCxnSpPr>
          <p:spPr bwMode="auto">
            <a:xfrm rot="5400000">
              <a:off x="2856694" y="928670"/>
              <a:ext cx="1428760" cy="1588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9" name="Connecteur droit 188"/>
            <p:cNvCxnSpPr/>
            <p:nvPr/>
          </p:nvCxnSpPr>
          <p:spPr bwMode="auto">
            <a:xfrm rot="5400000">
              <a:off x="3422655" y="927876"/>
              <a:ext cx="1428760" cy="1588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0" name="Rectangle 189"/>
          <p:cNvSpPr/>
          <p:nvPr/>
        </p:nvSpPr>
        <p:spPr>
          <a:xfrm>
            <a:off x="3857620" y="3970770"/>
            <a:ext cx="466794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S2</a:t>
            </a:r>
          </a:p>
        </p:txBody>
      </p:sp>
      <p:sp>
        <p:nvSpPr>
          <p:cNvPr id="191" name="Rectangle 190"/>
          <p:cNvSpPr/>
          <p:nvPr/>
        </p:nvSpPr>
        <p:spPr>
          <a:xfrm>
            <a:off x="4374367" y="3970770"/>
            <a:ext cx="543739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KM</a:t>
            </a:r>
          </a:p>
        </p:txBody>
      </p:sp>
      <p:sp>
        <p:nvSpPr>
          <p:cNvPr id="192" name="Rectangle 191"/>
          <p:cNvSpPr/>
          <p:nvPr/>
        </p:nvSpPr>
        <p:spPr>
          <a:xfrm>
            <a:off x="4980792" y="3965228"/>
            <a:ext cx="377026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srgbClr val="FF3300"/>
                </a:solidFill>
                <a:latin typeface="Arial" charset="0"/>
                <a:cs typeface="Times New Roman" pitchFamily="18" charset="0"/>
              </a:rPr>
              <a:t>M</a:t>
            </a:r>
          </a:p>
        </p:txBody>
      </p:sp>
      <p:sp>
        <p:nvSpPr>
          <p:cNvPr id="193" name="ZoneTexte 192"/>
          <p:cNvSpPr txBox="1"/>
          <p:nvPr/>
        </p:nvSpPr>
        <p:spPr>
          <a:xfrm>
            <a:off x="3929058" y="432796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0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4" name="ZoneTexte 193"/>
          <p:cNvSpPr txBox="1"/>
          <p:nvPr/>
        </p:nvSpPr>
        <p:spPr>
          <a:xfrm>
            <a:off x="3923516" y="468515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DZ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5" name="ZoneTexte 194"/>
          <p:cNvSpPr txBox="1"/>
          <p:nvPr/>
        </p:nvSpPr>
        <p:spPr>
          <a:xfrm>
            <a:off x="3929058" y="504234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0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6" name="ZoneTexte 195"/>
          <p:cNvSpPr txBox="1"/>
          <p:nvPr/>
        </p:nvSpPr>
        <p:spPr>
          <a:xfrm>
            <a:off x="4478394" y="432796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0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7" name="ZoneTexte 196"/>
          <p:cNvSpPr txBox="1"/>
          <p:nvPr/>
        </p:nvSpPr>
        <p:spPr>
          <a:xfrm>
            <a:off x="4472852" y="468515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DZ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0" name="ZoneTexte 229"/>
          <p:cNvSpPr txBox="1"/>
          <p:nvPr/>
        </p:nvSpPr>
        <p:spPr>
          <a:xfrm>
            <a:off x="4478394" y="504234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1" name="ZoneTexte 230"/>
          <p:cNvSpPr txBox="1"/>
          <p:nvPr/>
        </p:nvSpPr>
        <p:spPr>
          <a:xfrm>
            <a:off x="5028338" y="432796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0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32" name="ZoneTexte 231"/>
          <p:cNvSpPr txBox="1"/>
          <p:nvPr/>
        </p:nvSpPr>
        <p:spPr>
          <a:xfrm>
            <a:off x="5022796" y="468515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DZ" dirty="0" smtClean="0">
                <a:solidFill>
                  <a:srgbClr val="FF0000"/>
                </a:solidFill>
              </a:rPr>
              <a:t>1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36" name="ZoneTexte 235"/>
          <p:cNvSpPr txBox="1"/>
          <p:nvPr/>
        </p:nvSpPr>
        <p:spPr>
          <a:xfrm>
            <a:off x="5028338" y="504234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1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39" name="Line 124"/>
          <p:cNvSpPr>
            <a:spLocks noChangeAspect="1" noChangeShapeType="1"/>
          </p:cNvSpPr>
          <p:nvPr/>
        </p:nvSpPr>
        <p:spPr bwMode="auto">
          <a:xfrm>
            <a:off x="1267078" y="5121383"/>
            <a:ext cx="0" cy="1008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40" name="Text Box 133"/>
          <p:cNvSpPr txBox="1">
            <a:spLocks noChangeAspect="1" noChangeArrowheads="1"/>
          </p:cNvSpPr>
          <p:nvPr/>
        </p:nvSpPr>
        <p:spPr bwMode="auto">
          <a:xfrm>
            <a:off x="2582581" y="6241165"/>
            <a:ext cx="439737" cy="2635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6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54" name="Text Box 132"/>
          <p:cNvSpPr txBox="1">
            <a:spLocks noChangeAspect="1" noChangeArrowheads="1"/>
          </p:cNvSpPr>
          <p:nvPr/>
        </p:nvSpPr>
        <p:spPr bwMode="auto">
          <a:xfrm>
            <a:off x="1046222" y="3461592"/>
            <a:ext cx="545872" cy="272936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600" b="1" dirty="0">
                <a:solidFill>
                  <a:schemeClr val="tx1"/>
                </a:solidFill>
              </a:rPr>
              <a:t>24V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255" name="Text Box 134"/>
          <p:cNvSpPr txBox="1">
            <a:spLocks noChangeAspect="1" noChangeArrowheads="1"/>
          </p:cNvSpPr>
          <p:nvPr/>
        </p:nvSpPr>
        <p:spPr bwMode="auto">
          <a:xfrm>
            <a:off x="817036" y="3841433"/>
            <a:ext cx="502024" cy="351599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600" b="1" dirty="0">
                <a:solidFill>
                  <a:schemeClr val="tx1"/>
                </a:solidFill>
              </a:rPr>
              <a:t>F1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256" name="Text Box 135"/>
          <p:cNvSpPr txBox="1">
            <a:spLocks noChangeAspect="1" noChangeArrowheads="1"/>
          </p:cNvSpPr>
          <p:nvPr/>
        </p:nvSpPr>
        <p:spPr bwMode="auto">
          <a:xfrm>
            <a:off x="357158" y="5621163"/>
            <a:ext cx="774390" cy="36821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b="1" dirty="0" smtClean="0">
                <a:solidFill>
                  <a:schemeClr val="tx1"/>
                </a:solidFill>
              </a:rPr>
              <a:t>KM1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7" name="Text Box 136"/>
          <p:cNvSpPr txBox="1">
            <a:spLocks noChangeAspect="1" noChangeArrowheads="1"/>
          </p:cNvSpPr>
          <p:nvPr/>
        </p:nvSpPr>
        <p:spPr bwMode="auto">
          <a:xfrm>
            <a:off x="453133" y="4859999"/>
            <a:ext cx="475528" cy="271529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b="1" dirty="0">
                <a:solidFill>
                  <a:schemeClr val="tx1"/>
                </a:solidFill>
              </a:rPr>
              <a:t>S2</a:t>
            </a:r>
          </a:p>
        </p:txBody>
      </p:sp>
      <p:sp>
        <p:nvSpPr>
          <p:cNvPr id="258" name="Line 101"/>
          <p:cNvSpPr>
            <a:spLocks noChangeAspect="1" noChangeShapeType="1"/>
          </p:cNvSpPr>
          <p:nvPr/>
        </p:nvSpPr>
        <p:spPr bwMode="auto">
          <a:xfrm>
            <a:off x="2539977" y="5481941"/>
            <a:ext cx="0" cy="3481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59" name="Arc 102"/>
          <p:cNvSpPr>
            <a:spLocks noChangeAspect="1"/>
          </p:cNvSpPr>
          <p:nvPr/>
        </p:nvSpPr>
        <p:spPr bwMode="auto">
          <a:xfrm rot="11280000">
            <a:off x="2492397" y="5656020"/>
            <a:ext cx="81856" cy="159521"/>
          </a:xfrm>
          <a:custGeom>
            <a:avLst/>
            <a:gdLst>
              <a:gd name="T0" fmla="*/ 0 w 21600"/>
              <a:gd name="T1" fmla="*/ 0 h 37504"/>
              <a:gd name="T2" fmla="*/ 0 w 21600"/>
              <a:gd name="T3" fmla="*/ 0 h 37504"/>
              <a:gd name="T4" fmla="*/ 0 w 21600"/>
              <a:gd name="T5" fmla="*/ 0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260" name="Line 103"/>
          <p:cNvSpPr>
            <a:spLocks noChangeAspect="1" noChangeShapeType="1"/>
          </p:cNvSpPr>
          <p:nvPr/>
        </p:nvSpPr>
        <p:spPr bwMode="auto">
          <a:xfrm>
            <a:off x="2558410" y="5961696"/>
            <a:ext cx="0" cy="255232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61" name="Line 104"/>
          <p:cNvSpPr>
            <a:spLocks noChangeAspect="1" noChangeShapeType="1"/>
          </p:cNvSpPr>
          <p:nvPr/>
        </p:nvSpPr>
        <p:spPr bwMode="auto">
          <a:xfrm rot="21000000" flipH="1" flipV="1">
            <a:off x="2423746" y="5763836"/>
            <a:ext cx="116219" cy="21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62" name="Line 115"/>
          <p:cNvSpPr>
            <a:spLocks noChangeAspect="1" noChangeShapeType="1"/>
          </p:cNvSpPr>
          <p:nvPr/>
        </p:nvSpPr>
        <p:spPr bwMode="auto">
          <a:xfrm>
            <a:off x="1529194" y="5897901"/>
            <a:ext cx="13680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63" name="Rectangle 119"/>
          <p:cNvSpPr>
            <a:spLocks noChangeArrowheads="1"/>
          </p:cNvSpPr>
          <p:nvPr/>
        </p:nvSpPr>
        <p:spPr bwMode="auto">
          <a:xfrm>
            <a:off x="1036459" y="5773369"/>
            <a:ext cx="478563" cy="212478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264" name="Rectangle 120"/>
          <p:cNvSpPr>
            <a:spLocks noChangeArrowheads="1"/>
          </p:cNvSpPr>
          <p:nvPr/>
        </p:nvSpPr>
        <p:spPr bwMode="auto">
          <a:xfrm>
            <a:off x="1230244" y="3875371"/>
            <a:ext cx="108000" cy="324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265" name="Line 121"/>
          <p:cNvSpPr>
            <a:spLocks noChangeAspect="1" noChangeShapeType="1"/>
          </p:cNvSpPr>
          <p:nvPr/>
        </p:nvSpPr>
        <p:spPr bwMode="auto">
          <a:xfrm>
            <a:off x="1278156" y="3759113"/>
            <a:ext cx="0" cy="1137782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66" name="Line 122"/>
          <p:cNvSpPr>
            <a:spLocks noChangeAspect="1" noChangeShapeType="1"/>
          </p:cNvSpPr>
          <p:nvPr/>
        </p:nvSpPr>
        <p:spPr bwMode="auto">
          <a:xfrm>
            <a:off x="1032311" y="3748832"/>
            <a:ext cx="51063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67" name="Line 123"/>
          <p:cNvSpPr>
            <a:spLocks noChangeAspect="1" noChangeShapeType="1"/>
          </p:cNvSpPr>
          <p:nvPr/>
        </p:nvSpPr>
        <p:spPr bwMode="auto">
          <a:xfrm>
            <a:off x="973148" y="6130581"/>
            <a:ext cx="556896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68" name="Line 125"/>
          <p:cNvSpPr>
            <a:spLocks noChangeAspect="1" noChangeShapeType="1"/>
          </p:cNvSpPr>
          <p:nvPr/>
        </p:nvSpPr>
        <p:spPr bwMode="auto">
          <a:xfrm rot="3420000" flipH="1">
            <a:off x="1076436" y="5026758"/>
            <a:ext cx="255234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269" name="Groupe 121"/>
          <p:cNvGrpSpPr/>
          <p:nvPr/>
        </p:nvGrpSpPr>
        <p:grpSpPr>
          <a:xfrm>
            <a:off x="1003871" y="4940151"/>
            <a:ext cx="195520" cy="171412"/>
            <a:chOff x="1268719" y="1580326"/>
            <a:chExt cx="195520" cy="171412"/>
          </a:xfrm>
        </p:grpSpPr>
        <p:sp>
          <p:nvSpPr>
            <p:cNvPr id="270" name="Line 127"/>
            <p:cNvSpPr>
              <a:spLocks noChangeAspect="1" noChangeShapeType="1"/>
            </p:cNvSpPr>
            <p:nvPr/>
          </p:nvSpPr>
          <p:spPr bwMode="auto">
            <a:xfrm flipH="1">
              <a:off x="1272410" y="1662986"/>
              <a:ext cx="191829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71" name="Line 129"/>
            <p:cNvSpPr>
              <a:spLocks noChangeAspect="1" noChangeShapeType="1"/>
            </p:cNvSpPr>
            <p:nvPr/>
          </p:nvSpPr>
          <p:spPr bwMode="auto">
            <a:xfrm>
              <a:off x="1268719" y="1580326"/>
              <a:ext cx="0" cy="171412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72" name="Line 130"/>
            <p:cNvSpPr>
              <a:spLocks noChangeAspect="1" noChangeShapeType="1"/>
            </p:cNvSpPr>
            <p:nvPr/>
          </p:nvSpPr>
          <p:spPr bwMode="auto">
            <a:xfrm>
              <a:off x="1278504" y="1590045"/>
              <a:ext cx="72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73" name="Line 131"/>
            <p:cNvSpPr>
              <a:spLocks noChangeAspect="1" noChangeShapeType="1"/>
            </p:cNvSpPr>
            <p:nvPr/>
          </p:nvSpPr>
          <p:spPr bwMode="auto">
            <a:xfrm>
              <a:off x="1274740" y="1740453"/>
              <a:ext cx="72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cxnSp>
        <p:nvCxnSpPr>
          <p:cNvPr id="276" name="Connecteur droit 275"/>
          <p:cNvCxnSpPr/>
          <p:nvPr/>
        </p:nvCxnSpPr>
        <p:spPr bwMode="auto">
          <a:xfrm rot="10560000" flipV="1">
            <a:off x="1097564" y="5783346"/>
            <a:ext cx="319042" cy="18185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7" name="Line 101"/>
          <p:cNvSpPr>
            <a:spLocks noChangeAspect="1" noChangeShapeType="1"/>
          </p:cNvSpPr>
          <p:nvPr/>
        </p:nvSpPr>
        <p:spPr bwMode="auto">
          <a:xfrm>
            <a:off x="2754671" y="5475770"/>
            <a:ext cx="0" cy="3481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78" name="Arc 102"/>
          <p:cNvSpPr>
            <a:spLocks noChangeAspect="1"/>
          </p:cNvSpPr>
          <p:nvPr/>
        </p:nvSpPr>
        <p:spPr bwMode="auto">
          <a:xfrm rot="11280000">
            <a:off x="2707091" y="5649849"/>
            <a:ext cx="81856" cy="159521"/>
          </a:xfrm>
          <a:custGeom>
            <a:avLst/>
            <a:gdLst>
              <a:gd name="T0" fmla="*/ 0 w 21600"/>
              <a:gd name="T1" fmla="*/ 0 h 37504"/>
              <a:gd name="T2" fmla="*/ 0 w 21600"/>
              <a:gd name="T3" fmla="*/ 0 h 37504"/>
              <a:gd name="T4" fmla="*/ 0 w 21600"/>
              <a:gd name="T5" fmla="*/ 0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279" name="Line 103"/>
          <p:cNvSpPr>
            <a:spLocks noChangeAspect="1" noChangeShapeType="1"/>
          </p:cNvSpPr>
          <p:nvPr/>
        </p:nvSpPr>
        <p:spPr bwMode="auto">
          <a:xfrm>
            <a:off x="2771706" y="5961230"/>
            <a:ext cx="0" cy="159521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80" name="Line 101"/>
          <p:cNvSpPr>
            <a:spLocks noChangeAspect="1" noChangeShapeType="1"/>
          </p:cNvSpPr>
          <p:nvPr/>
        </p:nvSpPr>
        <p:spPr bwMode="auto">
          <a:xfrm>
            <a:off x="2973722" y="5485304"/>
            <a:ext cx="0" cy="3481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81" name="Arc 102"/>
          <p:cNvSpPr>
            <a:spLocks noChangeAspect="1"/>
          </p:cNvSpPr>
          <p:nvPr/>
        </p:nvSpPr>
        <p:spPr bwMode="auto">
          <a:xfrm rot="11280000">
            <a:off x="2926142" y="5659384"/>
            <a:ext cx="81856" cy="159521"/>
          </a:xfrm>
          <a:custGeom>
            <a:avLst/>
            <a:gdLst>
              <a:gd name="T0" fmla="*/ 0 w 21600"/>
              <a:gd name="T1" fmla="*/ 0 h 37504"/>
              <a:gd name="T2" fmla="*/ 0 w 21600"/>
              <a:gd name="T3" fmla="*/ 0 h 37504"/>
              <a:gd name="T4" fmla="*/ 0 w 21600"/>
              <a:gd name="T5" fmla="*/ 0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282" name="Line 103"/>
          <p:cNvSpPr>
            <a:spLocks noChangeAspect="1" noChangeShapeType="1"/>
          </p:cNvSpPr>
          <p:nvPr/>
        </p:nvSpPr>
        <p:spPr bwMode="auto">
          <a:xfrm>
            <a:off x="2990169" y="5970765"/>
            <a:ext cx="0" cy="255232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83" name="ZoneTexte 282"/>
          <p:cNvSpPr txBox="1"/>
          <p:nvPr/>
        </p:nvSpPr>
        <p:spPr>
          <a:xfrm>
            <a:off x="2371021" y="5187245"/>
            <a:ext cx="936000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tx1"/>
                </a:solidFill>
              </a:rPr>
              <a:t>L1 L2 L3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02" name="Line 104"/>
          <p:cNvSpPr>
            <a:spLocks noChangeAspect="1" noChangeShapeType="1"/>
          </p:cNvSpPr>
          <p:nvPr/>
        </p:nvSpPr>
        <p:spPr bwMode="auto">
          <a:xfrm rot="21000000" flipH="1" flipV="1">
            <a:off x="2645203" y="5767200"/>
            <a:ext cx="116219" cy="21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303" name="Line 104"/>
          <p:cNvSpPr>
            <a:spLocks noChangeAspect="1" noChangeShapeType="1"/>
          </p:cNvSpPr>
          <p:nvPr/>
        </p:nvSpPr>
        <p:spPr bwMode="auto">
          <a:xfrm rot="21000000" flipH="1" flipV="1">
            <a:off x="2859515" y="5769580"/>
            <a:ext cx="116219" cy="21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304" name="Groupe 131"/>
          <p:cNvGrpSpPr/>
          <p:nvPr/>
        </p:nvGrpSpPr>
        <p:grpSpPr>
          <a:xfrm>
            <a:off x="2463550" y="6119823"/>
            <a:ext cx="601447" cy="601448"/>
            <a:chOff x="2407955" y="2575628"/>
            <a:chExt cx="601447" cy="601448"/>
          </a:xfrm>
        </p:grpSpPr>
        <p:sp>
          <p:nvSpPr>
            <p:cNvPr id="305" name="AutoShape 116"/>
            <p:cNvSpPr>
              <a:spLocks noChangeAspect="1" noChangeArrowheads="1"/>
            </p:cNvSpPr>
            <p:nvPr/>
          </p:nvSpPr>
          <p:spPr bwMode="auto">
            <a:xfrm>
              <a:off x="2407955" y="2575628"/>
              <a:ext cx="601447" cy="601448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690" y="10800"/>
                  </a:moveTo>
                  <a:cubicBezTo>
                    <a:pt x="3690" y="14727"/>
                    <a:pt x="6873" y="17910"/>
                    <a:pt x="10800" y="17910"/>
                  </a:cubicBezTo>
                  <a:cubicBezTo>
                    <a:pt x="14727" y="17910"/>
                    <a:pt x="17910" y="14727"/>
                    <a:pt x="17910" y="10800"/>
                  </a:cubicBezTo>
                  <a:cubicBezTo>
                    <a:pt x="17910" y="6873"/>
                    <a:pt x="14727" y="3690"/>
                    <a:pt x="10800" y="3690"/>
                  </a:cubicBezTo>
                  <a:cubicBezTo>
                    <a:pt x="6873" y="3690"/>
                    <a:pt x="3690" y="6873"/>
                    <a:pt x="3690" y="1080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06" name="Ellipse 305"/>
            <p:cNvSpPr>
              <a:spLocks noChangeAspect="1"/>
            </p:cNvSpPr>
            <p:nvPr/>
          </p:nvSpPr>
          <p:spPr bwMode="auto">
            <a:xfrm>
              <a:off x="2931307" y="2857496"/>
              <a:ext cx="57600" cy="5760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cxnSp>
        <p:nvCxnSpPr>
          <p:cNvPr id="307" name="Connecteur droit 306"/>
          <p:cNvCxnSpPr/>
          <p:nvPr/>
        </p:nvCxnSpPr>
        <p:spPr bwMode="auto">
          <a:xfrm>
            <a:off x="1285851" y="4706719"/>
            <a:ext cx="428628" cy="158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8" name="Connecteur droit 307"/>
          <p:cNvCxnSpPr/>
          <p:nvPr/>
        </p:nvCxnSpPr>
        <p:spPr bwMode="auto">
          <a:xfrm>
            <a:off x="1276326" y="5344899"/>
            <a:ext cx="428628" cy="158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9" name="Connecteur droit 308"/>
          <p:cNvCxnSpPr/>
          <p:nvPr/>
        </p:nvCxnSpPr>
        <p:spPr bwMode="auto">
          <a:xfrm rot="5400000">
            <a:off x="1578954" y="4827163"/>
            <a:ext cx="252000" cy="158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0" name="Connecteur droit 309"/>
          <p:cNvCxnSpPr/>
          <p:nvPr/>
        </p:nvCxnSpPr>
        <p:spPr bwMode="auto">
          <a:xfrm rot="5400000">
            <a:off x="1607273" y="5252078"/>
            <a:ext cx="216000" cy="158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1" name="Connecteur droit 310"/>
          <p:cNvCxnSpPr/>
          <p:nvPr/>
        </p:nvCxnSpPr>
        <p:spPr bwMode="auto">
          <a:xfrm rot="16200000" flipV="1">
            <a:off x="1535884" y="4971040"/>
            <a:ext cx="214314" cy="142876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4" name="ZoneTexte 133"/>
          <p:cNvSpPr txBox="1"/>
          <p:nvPr/>
        </p:nvSpPr>
        <p:spPr>
          <a:xfrm>
            <a:off x="1676107" y="4883886"/>
            <a:ext cx="785818" cy="338554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tx1"/>
                </a:solidFill>
              </a:rPr>
              <a:t>KM11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35" name="Rectangle 134"/>
          <p:cNvSpPr/>
          <p:nvPr/>
        </p:nvSpPr>
        <p:spPr bwMode="auto">
          <a:xfrm>
            <a:off x="37071" y="37071"/>
            <a:ext cx="1188000" cy="360000"/>
          </a:xfrm>
          <a:prstGeom prst="rect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1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abic Transparent" pitchFamily="2" charset="-78"/>
              </a:rPr>
              <a:t>اضغط</a:t>
            </a:r>
            <a:r>
              <a:rPr kumimoji="0" lang="ar-DZ" sz="18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abic Transparent" pitchFamily="2" charset="-78"/>
              </a:rPr>
              <a:t> وانتظر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abic Transparent" pitchFamily="2" charset="-78"/>
            </a:endParaRPr>
          </a:p>
        </p:txBody>
      </p:sp>
      <p:sp>
        <p:nvSpPr>
          <p:cNvPr id="136" name="ZoneTexte 135"/>
          <p:cNvSpPr txBox="1"/>
          <p:nvPr/>
        </p:nvSpPr>
        <p:spPr>
          <a:xfrm>
            <a:off x="2472402" y="1550077"/>
            <a:ext cx="1000132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tx1"/>
                </a:solidFill>
              </a:rPr>
              <a:t>3x380V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138" name="ZoneTexte 137"/>
          <p:cNvSpPr txBox="1"/>
          <p:nvPr/>
        </p:nvSpPr>
        <p:spPr>
          <a:xfrm>
            <a:off x="2342908" y="4971608"/>
            <a:ext cx="1000132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tx1"/>
                </a:solidFill>
              </a:rPr>
              <a:t>3x380V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139" name="Text Box 355"/>
          <p:cNvSpPr txBox="1">
            <a:spLocks noChangeAspect="1" noChangeArrowheads="1"/>
          </p:cNvSpPr>
          <p:nvPr/>
        </p:nvSpPr>
        <p:spPr bwMode="auto">
          <a:xfrm>
            <a:off x="5500694" y="-24"/>
            <a:ext cx="3475029" cy="59529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ar-DZ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5ـ </a:t>
            </a:r>
            <a:r>
              <a:rPr lang="ar-DZ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التحكم في محرك ذو تيار متناوب  ~ 3</a:t>
            </a:r>
            <a:endParaRPr lang="fr-FR" b="1" dirty="0">
              <a:solidFill>
                <a:srgbClr val="FF0000"/>
              </a:solidFill>
              <a:latin typeface="Times New Roman" pitchFamily="18" charset="0"/>
              <a:cs typeface="Arabic Transparent" pitchFamily="2" charset="-78"/>
            </a:endParaRPr>
          </a:p>
          <a:p>
            <a:pPr algn="r"/>
            <a:r>
              <a:rPr lang="ar-DZ" b="1" u="sng" dirty="0">
                <a:solidFill>
                  <a:srgbClr val="0000FF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b="1" u="sng" dirty="0" smtClean="0">
                <a:solidFill>
                  <a:srgbClr val="0000FF"/>
                </a:solidFill>
                <a:latin typeface="Times New Roman" pitchFamily="18" charset="0"/>
                <a:cs typeface="Arabic Transparent" pitchFamily="2" charset="-78"/>
              </a:rPr>
              <a:t>ـ اتجاه  </a:t>
            </a:r>
            <a:r>
              <a:rPr lang="ar-DZ" b="1" u="sng" dirty="0">
                <a:solidFill>
                  <a:srgbClr val="0000FF"/>
                </a:solidFill>
                <a:latin typeface="Times New Roman" pitchFamily="18" charset="0"/>
                <a:cs typeface="Arabic Transparent" pitchFamily="2" charset="-78"/>
              </a:rPr>
              <a:t>واحد للدوران.</a:t>
            </a:r>
            <a:endParaRPr lang="fr-FR" b="1" u="sng" dirty="0">
              <a:solidFill>
                <a:srgbClr val="0000FF"/>
              </a:solidFill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4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4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4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4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4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4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4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4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4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4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43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40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40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40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40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500"/>
                                        <p:tgtEl>
                                          <p:spTgt spid="4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5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0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00278 L 0.00781 -0.00278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43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040000">
                                      <p:cBhvr>
                                        <p:cTn id="151" dur="2000" fill="hold"/>
                                        <p:tgtEl>
                                          <p:spTgt spid="43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2.84193E-6 L 0.00798 2.84193E-6 " pathEditMode="relative" ptsTypes="AA">
                                      <p:cBhvr>
                                        <p:cTn id="1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57" dur="1000" fill="hold"/>
                                        <p:tgtEl>
                                          <p:spTgt spid="43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43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431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1.85185E-6 C 0.0033 0.00023 0.00173 0.00023 0.00399 0.00023 " pathEditMode="relative" rAng="0" ptsTypes="fA">
                                      <p:cBhvr>
                                        <p:cTn id="163" dur="2000" fill="hold"/>
                                        <p:tgtEl>
                                          <p:spTgt spid="40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0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65" dur="2000" fill="hold"/>
                                        <p:tgtEl>
                                          <p:spTgt spid="40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-0.00092 C 0.00052 -0.00092 0.00278 -0.00092 0.00365 -0.00092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0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69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2.22222E-6 C 0.00208 2.22222E-6 0.0033 2.22222E-6 0.00468 2.22222E-6 " pathEditMode="relative" rAng="0" ptsTypes="fA">
                                      <p:cBhvr>
                                        <p:cTn id="171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0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73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7.40741E-6 L -6.66667E-6 7.40741E-6 " pathEditMode="relative" ptsTypes="AA">
                                      <p:cBhvr>
                                        <p:cTn id="181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4.44444E-6 L 0.00087 4.44444E-6 " pathEditMode="relative" rAng="0" ptsTypes="AA">
                                      <p:cBhvr>
                                        <p:cTn id="183" dur="100" fill="hold"/>
                                        <p:tgtEl>
                                          <p:spTgt spid="43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0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980000">
                                      <p:cBhvr>
                                        <p:cTn id="185" dur="100" fill="hold"/>
                                        <p:tgtEl>
                                          <p:spTgt spid="43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87" dur="2000" fill="hold"/>
                                        <p:tgtEl>
                                          <p:spTgt spid="43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8" dur="2000" fill="hold"/>
                                        <p:tgtEl>
                                          <p:spTgt spid="43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0" fill="hold"/>
                                        <p:tgtEl>
                                          <p:spTgt spid="431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5 -1.85185E-6 C 0.00243 0.0007 0.00399 0.00046 0.00069 0.00046 " pathEditMode="relative" rAng="0" ptsTypes="fA">
                                      <p:cBhvr>
                                        <p:cTn id="191" dur="2000" fill="hold"/>
                                        <p:tgtEl>
                                          <p:spTgt spid="40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0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8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320000">
                                      <p:cBhvr>
                                        <p:cTn id="193" dur="2000" fill="hold"/>
                                        <p:tgtEl>
                                          <p:spTgt spid="40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4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-4.81481E-6 C 0.00226 0.00116 0.00399 0.00047 -0.00104 0.00047 " pathEditMode="relative" rAng="0" ptsTypes="fA">
                                      <p:cBhvr>
                                        <p:cTn id="195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0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8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320000">
                                      <p:cBhvr>
                                        <p:cTn id="19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8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9.71997E-7 C 0.00278 -0.00023 -0.00087 -0.00046 -0.00087 -0.00023 " pathEditMode="relative" rAng="0" ptsTypes="fA">
                                      <p:cBhvr>
                                        <p:cTn id="199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0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8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320000">
                                      <p:cBhvr>
                                        <p:cTn id="201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1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6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6" dur="500"/>
                                        <p:tgtEl>
                                          <p:spTgt spid="43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8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8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3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3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3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2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3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6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9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0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3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6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00278 L 0.00781 -0.00278 " pathEditMode="relative" rAng="0" ptsTypes="AA">
                                      <p:cBhvr>
                                        <p:cTn id="373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0"/>
                                    </p:animMotion>
                                  </p:childTnLst>
                                </p:cTn>
                              </p:par>
                              <p:par>
                                <p:cTn id="3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040000">
                                      <p:cBhvr>
                                        <p:cTn id="375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2.84193E-6 L 0.00798 2.84193E-6 " pathEditMode="relative" ptsTypes="AA">
                                      <p:cBhvr>
                                        <p:cTn id="377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81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82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3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4.98496E-6 L 0.00712 4.98496E-6 " pathEditMode="relative" rAng="0" ptsTypes="AA">
                                      <p:cBhvr>
                                        <p:cTn id="387" dur="2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0"/>
                                    </p:animMotion>
                                  </p:childTnLst>
                                </p:cTn>
                              </p:par>
                              <p:par>
                                <p:cTn id="3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89" dur="2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1.11111E-6 C 0.00365 0.00023 0.00208 0.00023 0.00434 0.00023 " pathEditMode="relative" rAng="0" ptsTypes="fA">
                                      <p:cBhvr>
                                        <p:cTn id="393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0"/>
                                    </p:animMotion>
                                  </p:childTnLst>
                                </p:cTn>
                              </p:par>
                              <p:par>
                                <p:cTn id="394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395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092 C 0.00086 -0.00092 0.00312 -0.00092 0.00399 -0.00092 " pathEditMode="relative" rAng="0" ptsTypes="aA">
                                      <p:cBhvr>
                                        <p:cTn id="397" dur="2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0"/>
                                    </p:animMotion>
                                  </p:childTnLst>
                                </p:cTn>
                              </p:par>
                              <p:par>
                                <p:cTn id="398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399" dur="2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333E-6 C 0.00243 -3.33333E-6 0.00365 -3.33333E-6 0.00504 -3.33333E-6 " pathEditMode="relative" rAng="0" ptsTypes="fA">
                                      <p:cBhvr>
                                        <p:cTn id="401" dur="2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0"/>
                                    </p:animMotion>
                                  </p:childTnLst>
                                </p:cTn>
                              </p:par>
                              <p:par>
                                <p:cTn id="40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403" dur="2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7" dur="2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7.40741E-6 L -6.66667E-6 7.40741E-6 " pathEditMode="relative" ptsTypes="AA">
                                      <p:cBhvr>
                                        <p:cTn id="411" dur="30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4.44444E-6 L 0.00087 4.44444E-6 " pathEditMode="relative" rAng="0" ptsTypes="AA">
                                      <p:cBhvr>
                                        <p:cTn id="413" dur="1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0"/>
                                    </p:animMotion>
                                  </p:childTnLst>
                                </p:cTn>
                              </p:par>
                              <p:par>
                                <p:cTn id="414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980000">
                                      <p:cBhvr>
                                        <p:cTn id="415" dur="1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32" grpId="0" animBg="1"/>
      <p:bldP spid="43082" grpId="0"/>
      <p:bldP spid="43141" grpId="0"/>
      <p:bldP spid="43140" grpId="0"/>
      <p:bldP spid="43142" grpId="0"/>
      <p:bldP spid="43143" grpId="0"/>
      <p:bldP spid="43144" grpId="0"/>
      <p:bldP spid="40039" grpId="0" animBg="1"/>
      <p:bldP spid="40040" grpId="0" animBg="1"/>
      <p:bldP spid="40041" grpId="0" animBg="1"/>
      <p:bldP spid="40042" grpId="0" animBg="1"/>
      <p:bldP spid="40042" grpId="1" animBg="1"/>
      <p:bldP spid="40042" grpId="2" animBg="1"/>
      <p:bldP spid="40042" grpId="3" animBg="1"/>
      <p:bldP spid="40042" grpId="4" animBg="1"/>
      <p:bldP spid="43123" grpId="0" animBg="1"/>
      <p:bldP spid="43127" grpId="0" animBg="1"/>
      <p:bldP spid="43128" grpId="0" animBg="1"/>
      <p:bldP spid="43129" grpId="0" animBg="1"/>
      <p:bldP spid="43130" grpId="0" animBg="1"/>
      <p:bldP spid="43131" grpId="0" animBg="1"/>
      <p:bldP spid="43133" grpId="0" animBg="1"/>
      <p:bldP spid="43133" grpId="1" animBg="1"/>
      <p:bldP spid="43133" grpId="2" animBg="1"/>
      <p:bldP spid="43133" grpId="3" animBg="1"/>
      <p:bldP spid="91" grpId="0" animBg="1"/>
      <p:bldP spid="92" grpId="0" animBg="1"/>
      <p:bldP spid="93" grpId="0" animBg="1"/>
      <p:bldP spid="96" grpId="0" animBg="1"/>
      <p:bldP spid="97" grpId="0" animBg="1"/>
      <p:bldP spid="98" grpId="0" animBg="1"/>
      <p:bldP spid="244" grpId="0"/>
      <p:bldP spid="245" grpId="0"/>
      <p:bldP spid="246" grpId="0"/>
      <p:bldP spid="247" grpId="0"/>
      <p:bldP spid="249" grpId="0"/>
      <p:bldP spid="250" grpId="0"/>
      <p:bldP spid="251" grpId="0"/>
      <p:bldP spid="252" grpId="0"/>
      <p:bldP spid="43617" grpId="0" animBg="1"/>
      <p:bldP spid="274" grpId="0"/>
      <p:bldP spid="125" grpId="0" animBg="1"/>
      <p:bldP spid="125" grpId="1" animBg="1"/>
      <p:bldP spid="125" grpId="2" animBg="1"/>
      <p:bldP spid="125" grpId="3" animBg="1"/>
      <p:bldP spid="125" grpId="4" animBg="1"/>
      <p:bldP spid="128" grpId="0" animBg="1"/>
      <p:bldP spid="128" grpId="1" animBg="1"/>
      <p:bldP spid="128" grpId="2" animBg="1"/>
      <p:bldP spid="128" grpId="3" animBg="1"/>
      <p:bldP spid="128" grpId="4" animBg="1"/>
      <p:bldP spid="178" grpId="0" animBg="1"/>
      <p:bldP spid="182" grpId="0"/>
      <p:bldP spid="190" grpId="0"/>
      <p:bldP spid="191" grpId="0"/>
      <p:bldP spid="192" grpId="0"/>
      <p:bldP spid="193" grpId="0"/>
      <p:bldP spid="194" grpId="0"/>
      <p:bldP spid="195" grpId="0"/>
      <p:bldP spid="196" grpId="0"/>
      <p:bldP spid="197" grpId="0"/>
      <p:bldP spid="230" grpId="0"/>
      <p:bldP spid="231" grpId="0"/>
      <p:bldP spid="232" grpId="0"/>
      <p:bldP spid="236" grpId="0"/>
      <p:bldP spid="239" grpId="0" animBg="1"/>
      <p:bldP spid="240" grpId="0"/>
      <p:bldP spid="254" grpId="0"/>
      <p:bldP spid="255" grpId="0"/>
      <p:bldP spid="256" grpId="0"/>
      <p:bldP spid="257" grpId="0"/>
      <p:bldP spid="258" grpId="0" animBg="1"/>
      <p:bldP spid="259" grpId="0" animBg="1"/>
      <p:bldP spid="260" grpId="0" animBg="1"/>
      <p:bldP spid="261" grpId="0" animBg="1"/>
      <p:bldP spid="261" grpId="1" animBg="1"/>
      <p:bldP spid="261" grpId="2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8" grpId="1" animBg="1"/>
      <p:bldP spid="268" grpId="2" animBg="1"/>
      <p:bldP spid="268" grpId="3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/>
      <p:bldP spid="302" grpId="0" animBg="1"/>
      <p:bldP spid="302" grpId="1" animBg="1"/>
      <p:bldP spid="302" grpId="2" animBg="1"/>
      <p:bldP spid="303" grpId="0" animBg="1"/>
      <p:bldP spid="303" grpId="1" animBg="1"/>
      <p:bldP spid="303" grpId="2" animBg="1"/>
      <p:bldP spid="134" grpId="0"/>
      <p:bldP spid="136" grpId="0"/>
      <p:bldP spid="138" grpId="0"/>
      <p:bldP spid="1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e 105"/>
          <p:cNvGrpSpPr/>
          <p:nvPr/>
        </p:nvGrpSpPr>
        <p:grpSpPr>
          <a:xfrm>
            <a:off x="2593746" y="500042"/>
            <a:ext cx="1599346" cy="1446444"/>
            <a:chOff x="1054857" y="494500"/>
            <a:chExt cx="1599346" cy="1446444"/>
          </a:xfrm>
        </p:grpSpPr>
        <p:grpSp>
          <p:nvGrpSpPr>
            <p:cNvPr id="87" name="Groupe 282"/>
            <p:cNvGrpSpPr/>
            <p:nvPr/>
          </p:nvGrpSpPr>
          <p:grpSpPr>
            <a:xfrm>
              <a:off x="1054857" y="500042"/>
              <a:ext cx="1584000" cy="1429554"/>
              <a:chOff x="3071802" y="214290"/>
              <a:chExt cx="1584000" cy="1429554"/>
            </a:xfrm>
          </p:grpSpPr>
          <p:sp>
            <p:nvSpPr>
              <p:cNvPr id="88" name="Rectangle 87"/>
              <p:cNvSpPr/>
              <p:nvPr/>
            </p:nvSpPr>
            <p:spPr bwMode="auto">
              <a:xfrm>
                <a:off x="3071802" y="214290"/>
                <a:ext cx="1584000" cy="1428760"/>
              </a:xfrm>
              <a:prstGeom prst="rect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89" name="Connecteur droit 88"/>
              <p:cNvCxnSpPr/>
              <p:nvPr/>
            </p:nvCxnSpPr>
            <p:spPr bwMode="auto">
              <a:xfrm>
                <a:off x="3071802" y="588106"/>
                <a:ext cx="1584000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89"/>
              <p:cNvCxnSpPr/>
              <p:nvPr/>
            </p:nvCxnSpPr>
            <p:spPr bwMode="auto">
              <a:xfrm>
                <a:off x="3071802" y="939146"/>
                <a:ext cx="1584000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90"/>
              <p:cNvCxnSpPr/>
              <p:nvPr/>
            </p:nvCxnSpPr>
            <p:spPr bwMode="auto">
              <a:xfrm>
                <a:off x="3071802" y="1278122"/>
                <a:ext cx="1584000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91"/>
              <p:cNvCxnSpPr/>
              <p:nvPr/>
            </p:nvCxnSpPr>
            <p:spPr bwMode="auto">
              <a:xfrm rot="5400000">
                <a:off x="2856694" y="928670"/>
                <a:ext cx="1428760" cy="1588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Connecteur droit 92"/>
              <p:cNvCxnSpPr/>
              <p:nvPr/>
            </p:nvCxnSpPr>
            <p:spPr bwMode="auto">
              <a:xfrm rot="5400000">
                <a:off x="3422655" y="927876"/>
                <a:ext cx="1428760" cy="1588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4" name="Rectangle 93"/>
            <p:cNvSpPr/>
            <p:nvPr/>
          </p:nvSpPr>
          <p:spPr>
            <a:xfrm>
              <a:off x="1054857" y="500042"/>
              <a:ext cx="466794" cy="36933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342900" lvl="0" indent="-34290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b="1" dirty="0" smtClean="0">
                  <a:solidFill>
                    <a:schemeClr val="tx1"/>
                  </a:solidFill>
                  <a:latin typeface="Arial" charset="0"/>
                  <a:cs typeface="Arial" charset="0"/>
                </a:rPr>
                <a:t>S2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571604" y="500042"/>
              <a:ext cx="543739" cy="36933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342900" lvl="0" indent="-34290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b="1" dirty="0" smtClean="0">
                  <a:solidFill>
                    <a:schemeClr val="tx1"/>
                  </a:solidFill>
                  <a:latin typeface="Arial" charset="0"/>
                  <a:cs typeface="Arial" charset="0"/>
                </a:rPr>
                <a:t>KM</a:t>
              </a: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178029" y="494500"/>
              <a:ext cx="377026" cy="36933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342900" lvl="0" indent="-34290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b="1" dirty="0" smtClean="0">
                  <a:solidFill>
                    <a:srgbClr val="FF3300"/>
                  </a:solidFill>
                  <a:latin typeface="Arial" charset="0"/>
                  <a:cs typeface="Times New Roman" pitchFamily="18" charset="0"/>
                </a:rPr>
                <a:t>M</a:t>
              </a:r>
            </a:p>
          </p:txBody>
        </p:sp>
        <p:sp>
          <p:nvSpPr>
            <p:cNvPr id="97" name="ZoneTexte 96"/>
            <p:cNvSpPr txBox="1"/>
            <p:nvPr/>
          </p:nvSpPr>
          <p:spPr>
            <a:xfrm>
              <a:off x="1126295" y="857232"/>
              <a:ext cx="428628" cy="36933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tx1"/>
                  </a:solidFill>
                </a:rPr>
                <a:t>0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98" name="ZoneTexte 97"/>
            <p:cNvSpPr txBox="1"/>
            <p:nvPr/>
          </p:nvSpPr>
          <p:spPr>
            <a:xfrm>
              <a:off x="1120753" y="1214422"/>
              <a:ext cx="428628" cy="36933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ar-DZ" dirty="0" smtClean="0">
                  <a:solidFill>
                    <a:schemeClr val="tx1"/>
                  </a:solidFill>
                </a:rPr>
                <a:t>1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99" name="ZoneTexte 98"/>
            <p:cNvSpPr txBox="1"/>
            <p:nvPr/>
          </p:nvSpPr>
          <p:spPr>
            <a:xfrm>
              <a:off x="1126295" y="1571612"/>
              <a:ext cx="428628" cy="36933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tx1"/>
                  </a:solidFill>
                </a:rPr>
                <a:t>0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00" name="ZoneTexte 99"/>
            <p:cNvSpPr txBox="1"/>
            <p:nvPr/>
          </p:nvSpPr>
          <p:spPr>
            <a:xfrm>
              <a:off x="1675631" y="857232"/>
              <a:ext cx="428628" cy="36933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tx1"/>
                  </a:solidFill>
                </a:rPr>
                <a:t>0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01" name="ZoneTexte 100"/>
            <p:cNvSpPr txBox="1"/>
            <p:nvPr/>
          </p:nvSpPr>
          <p:spPr>
            <a:xfrm>
              <a:off x="1670089" y="1214422"/>
              <a:ext cx="428628" cy="36933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ar-DZ" dirty="0" smtClean="0">
                  <a:solidFill>
                    <a:schemeClr val="tx1"/>
                  </a:solidFill>
                </a:rPr>
                <a:t>1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02" name="ZoneTexte 101"/>
            <p:cNvSpPr txBox="1"/>
            <p:nvPr/>
          </p:nvSpPr>
          <p:spPr>
            <a:xfrm>
              <a:off x="1675631" y="1571612"/>
              <a:ext cx="428628" cy="36933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tx1"/>
                  </a:solidFill>
                </a:rPr>
                <a:t>1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03" name="ZoneTexte 102"/>
            <p:cNvSpPr txBox="1"/>
            <p:nvPr/>
          </p:nvSpPr>
          <p:spPr>
            <a:xfrm>
              <a:off x="2225575" y="857232"/>
              <a:ext cx="428628" cy="36933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0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104" name="ZoneTexte 103"/>
            <p:cNvSpPr txBox="1"/>
            <p:nvPr/>
          </p:nvSpPr>
          <p:spPr>
            <a:xfrm>
              <a:off x="2220033" y="1214422"/>
              <a:ext cx="428628" cy="36933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ar-DZ" dirty="0" smtClean="0">
                  <a:solidFill>
                    <a:srgbClr val="FF0000"/>
                  </a:solidFill>
                </a:rPr>
                <a:t>1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105" name="ZoneTexte 104"/>
            <p:cNvSpPr txBox="1"/>
            <p:nvPr/>
          </p:nvSpPr>
          <p:spPr>
            <a:xfrm>
              <a:off x="2225575" y="1571612"/>
              <a:ext cx="428628" cy="36933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1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7" name="Group 328"/>
          <p:cNvGrpSpPr>
            <a:grpSpLocks noChangeAspect="1"/>
          </p:cNvGrpSpPr>
          <p:nvPr/>
        </p:nvGrpSpPr>
        <p:grpSpPr bwMode="auto">
          <a:xfrm>
            <a:off x="6643702" y="442902"/>
            <a:ext cx="642942" cy="1285898"/>
            <a:chOff x="4563" y="2766"/>
            <a:chExt cx="573" cy="1391"/>
          </a:xfrm>
        </p:grpSpPr>
        <p:grpSp>
          <p:nvGrpSpPr>
            <p:cNvPr id="108" name="Group 329"/>
            <p:cNvGrpSpPr>
              <a:grpSpLocks noChangeAspect="1"/>
            </p:cNvGrpSpPr>
            <p:nvPr/>
          </p:nvGrpSpPr>
          <p:grpSpPr bwMode="auto">
            <a:xfrm>
              <a:off x="4563" y="2868"/>
              <a:ext cx="514" cy="1289"/>
              <a:chOff x="4563" y="2868"/>
              <a:chExt cx="514" cy="1289"/>
            </a:xfrm>
          </p:grpSpPr>
          <p:sp>
            <p:nvSpPr>
              <p:cNvPr id="112" name="Freeform 330"/>
              <p:cNvSpPr>
                <a:spLocks noChangeAspect="1"/>
              </p:cNvSpPr>
              <p:nvPr/>
            </p:nvSpPr>
            <p:spPr bwMode="auto">
              <a:xfrm>
                <a:off x="4694" y="2918"/>
                <a:ext cx="302" cy="295"/>
              </a:xfrm>
              <a:custGeom>
                <a:avLst/>
                <a:gdLst>
                  <a:gd name="T0" fmla="*/ 1 w 604"/>
                  <a:gd name="T1" fmla="*/ 1 h 590"/>
                  <a:gd name="T2" fmla="*/ 1 w 604"/>
                  <a:gd name="T3" fmla="*/ 1 h 590"/>
                  <a:gd name="T4" fmla="*/ 2 w 604"/>
                  <a:gd name="T5" fmla="*/ 1 h 590"/>
                  <a:gd name="T6" fmla="*/ 2 w 604"/>
                  <a:gd name="T7" fmla="*/ 1 h 590"/>
                  <a:gd name="T8" fmla="*/ 3 w 604"/>
                  <a:gd name="T9" fmla="*/ 1 h 590"/>
                  <a:gd name="T10" fmla="*/ 3 w 604"/>
                  <a:gd name="T11" fmla="*/ 0 h 590"/>
                  <a:gd name="T12" fmla="*/ 5 w 604"/>
                  <a:gd name="T13" fmla="*/ 1 h 590"/>
                  <a:gd name="T14" fmla="*/ 5 w 604"/>
                  <a:gd name="T15" fmla="*/ 1 h 590"/>
                  <a:gd name="T16" fmla="*/ 5 w 604"/>
                  <a:gd name="T17" fmla="*/ 1 h 590"/>
                  <a:gd name="T18" fmla="*/ 5 w 604"/>
                  <a:gd name="T19" fmla="*/ 1 h 590"/>
                  <a:gd name="T20" fmla="*/ 5 w 604"/>
                  <a:gd name="T21" fmla="*/ 2 h 590"/>
                  <a:gd name="T22" fmla="*/ 3 w 604"/>
                  <a:gd name="T23" fmla="*/ 3 h 590"/>
                  <a:gd name="T24" fmla="*/ 3 w 604"/>
                  <a:gd name="T25" fmla="*/ 3 h 590"/>
                  <a:gd name="T26" fmla="*/ 2 w 604"/>
                  <a:gd name="T27" fmla="*/ 5 h 590"/>
                  <a:gd name="T28" fmla="*/ 2 w 604"/>
                  <a:gd name="T29" fmla="*/ 5 h 590"/>
                  <a:gd name="T30" fmla="*/ 1 w 604"/>
                  <a:gd name="T31" fmla="*/ 5 h 590"/>
                  <a:gd name="T32" fmla="*/ 1 w 604"/>
                  <a:gd name="T33" fmla="*/ 5 h 590"/>
                  <a:gd name="T34" fmla="*/ 1 w 604"/>
                  <a:gd name="T35" fmla="*/ 3 h 590"/>
                  <a:gd name="T36" fmla="*/ 1 w 604"/>
                  <a:gd name="T37" fmla="*/ 3 h 590"/>
                  <a:gd name="T38" fmla="*/ 1 w 604"/>
                  <a:gd name="T39" fmla="*/ 3 h 590"/>
                  <a:gd name="T40" fmla="*/ 0 w 604"/>
                  <a:gd name="T41" fmla="*/ 2 h 590"/>
                  <a:gd name="T42" fmla="*/ 1 w 604"/>
                  <a:gd name="T43" fmla="*/ 2 h 590"/>
                  <a:gd name="T44" fmla="*/ 1 w 604"/>
                  <a:gd name="T45" fmla="*/ 2 h 590"/>
                  <a:gd name="T46" fmla="*/ 1 w 604"/>
                  <a:gd name="T47" fmla="*/ 1 h 5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4"/>
                  <a:gd name="T73" fmla="*/ 0 h 590"/>
                  <a:gd name="T74" fmla="*/ 604 w 604"/>
                  <a:gd name="T75" fmla="*/ 590 h 59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4" h="590">
                    <a:moveTo>
                      <a:pt x="184" y="249"/>
                    </a:moveTo>
                    <a:lnTo>
                      <a:pt x="237" y="170"/>
                    </a:lnTo>
                    <a:lnTo>
                      <a:pt x="295" y="111"/>
                    </a:lnTo>
                    <a:lnTo>
                      <a:pt x="355" y="39"/>
                    </a:lnTo>
                    <a:lnTo>
                      <a:pt x="427" y="7"/>
                    </a:lnTo>
                    <a:lnTo>
                      <a:pt x="485" y="0"/>
                    </a:lnTo>
                    <a:lnTo>
                      <a:pt x="545" y="19"/>
                    </a:lnTo>
                    <a:lnTo>
                      <a:pt x="578" y="65"/>
                    </a:lnTo>
                    <a:lnTo>
                      <a:pt x="604" y="151"/>
                    </a:lnTo>
                    <a:lnTo>
                      <a:pt x="597" y="242"/>
                    </a:lnTo>
                    <a:lnTo>
                      <a:pt x="571" y="321"/>
                    </a:lnTo>
                    <a:lnTo>
                      <a:pt x="506" y="413"/>
                    </a:lnTo>
                    <a:lnTo>
                      <a:pt x="434" y="478"/>
                    </a:lnTo>
                    <a:lnTo>
                      <a:pt x="355" y="537"/>
                    </a:lnTo>
                    <a:lnTo>
                      <a:pt x="269" y="576"/>
                    </a:lnTo>
                    <a:lnTo>
                      <a:pt x="197" y="590"/>
                    </a:lnTo>
                    <a:lnTo>
                      <a:pt x="165" y="570"/>
                    </a:lnTo>
                    <a:lnTo>
                      <a:pt x="138" y="492"/>
                    </a:lnTo>
                    <a:lnTo>
                      <a:pt x="144" y="387"/>
                    </a:lnTo>
                    <a:lnTo>
                      <a:pt x="19" y="393"/>
                    </a:lnTo>
                    <a:lnTo>
                      <a:pt x="0" y="374"/>
                    </a:lnTo>
                    <a:lnTo>
                      <a:pt x="19" y="334"/>
                    </a:lnTo>
                    <a:lnTo>
                      <a:pt x="151" y="327"/>
                    </a:lnTo>
                    <a:lnTo>
                      <a:pt x="184" y="24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" name="Freeform 331"/>
              <p:cNvSpPr>
                <a:spLocks noChangeAspect="1"/>
              </p:cNvSpPr>
              <p:nvPr/>
            </p:nvSpPr>
            <p:spPr bwMode="auto">
              <a:xfrm>
                <a:off x="4678" y="3229"/>
                <a:ext cx="209" cy="433"/>
              </a:xfrm>
              <a:custGeom>
                <a:avLst/>
                <a:gdLst>
                  <a:gd name="T0" fmla="*/ 1 w 418"/>
                  <a:gd name="T1" fmla="*/ 0 h 867"/>
                  <a:gd name="T2" fmla="*/ 2 w 418"/>
                  <a:gd name="T3" fmla="*/ 0 h 867"/>
                  <a:gd name="T4" fmla="*/ 3 w 418"/>
                  <a:gd name="T5" fmla="*/ 0 h 867"/>
                  <a:gd name="T6" fmla="*/ 3 w 418"/>
                  <a:gd name="T7" fmla="*/ 0 h 867"/>
                  <a:gd name="T8" fmla="*/ 3 w 418"/>
                  <a:gd name="T9" fmla="*/ 0 h 867"/>
                  <a:gd name="T10" fmla="*/ 3 w 418"/>
                  <a:gd name="T11" fmla="*/ 0 h 867"/>
                  <a:gd name="T12" fmla="*/ 3 w 418"/>
                  <a:gd name="T13" fmla="*/ 1 h 867"/>
                  <a:gd name="T14" fmla="*/ 3 w 418"/>
                  <a:gd name="T15" fmla="*/ 1 h 867"/>
                  <a:gd name="T16" fmla="*/ 3 w 418"/>
                  <a:gd name="T17" fmla="*/ 2 h 867"/>
                  <a:gd name="T18" fmla="*/ 3 w 418"/>
                  <a:gd name="T19" fmla="*/ 2 h 867"/>
                  <a:gd name="T20" fmla="*/ 3 w 418"/>
                  <a:gd name="T21" fmla="*/ 3 h 867"/>
                  <a:gd name="T22" fmla="*/ 3 w 418"/>
                  <a:gd name="T23" fmla="*/ 4 h 867"/>
                  <a:gd name="T24" fmla="*/ 3 w 418"/>
                  <a:gd name="T25" fmla="*/ 4 h 867"/>
                  <a:gd name="T26" fmla="*/ 3 w 418"/>
                  <a:gd name="T27" fmla="*/ 5 h 867"/>
                  <a:gd name="T28" fmla="*/ 3 w 418"/>
                  <a:gd name="T29" fmla="*/ 6 h 867"/>
                  <a:gd name="T30" fmla="*/ 3 w 418"/>
                  <a:gd name="T31" fmla="*/ 6 h 867"/>
                  <a:gd name="T32" fmla="*/ 3 w 418"/>
                  <a:gd name="T33" fmla="*/ 6 h 867"/>
                  <a:gd name="T34" fmla="*/ 2 w 418"/>
                  <a:gd name="T35" fmla="*/ 6 h 867"/>
                  <a:gd name="T36" fmla="*/ 2 w 418"/>
                  <a:gd name="T37" fmla="*/ 6 h 867"/>
                  <a:gd name="T38" fmla="*/ 1 w 418"/>
                  <a:gd name="T39" fmla="*/ 6 h 867"/>
                  <a:gd name="T40" fmla="*/ 1 w 418"/>
                  <a:gd name="T41" fmla="*/ 5 h 867"/>
                  <a:gd name="T42" fmla="*/ 1 w 418"/>
                  <a:gd name="T43" fmla="*/ 5 h 867"/>
                  <a:gd name="T44" fmla="*/ 0 w 418"/>
                  <a:gd name="T45" fmla="*/ 4 h 867"/>
                  <a:gd name="T46" fmla="*/ 1 w 418"/>
                  <a:gd name="T47" fmla="*/ 3 h 867"/>
                  <a:gd name="T48" fmla="*/ 1 w 418"/>
                  <a:gd name="T49" fmla="*/ 2 h 867"/>
                  <a:gd name="T50" fmla="*/ 1 w 418"/>
                  <a:gd name="T51" fmla="*/ 1 h 867"/>
                  <a:gd name="T52" fmla="*/ 1 w 418"/>
                  <a:gd name="T53" fmla="*/ 0 h 86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18"/>
                  <a:gd name="T82" fmla="*/ 0 h 867"/>
                  <a:gd name="T83" fmla="*/ 418 w 418"/>
                  <a:gd name="T84" fmla="*/ 867 h 86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18" h="867">
                    <a:moveTo>
                      <a:pt x="118" y="73"/>
                    </a:moveTo>
                    <a:lnTo>
                      <a:pt x="176" y="20"/>
                    </a:lnTo>
                    <a:lnTo>
                      <a:pt x="267" y="0"/>
                    </a:lnTo>
                    <a:lnTo>
                      <a:pt x="346" y="14"/>
                    </a:lnTo>
                    <a:lnTo>
                      <a:pt x="405" y="67"/>
                    </a:lnTo>
                    <a:lnTo>
                      <a:pt x="418" y="106"/>
                    </a:lnTo>
                    <a:lnTo>
                      <a:pt x="418" y="158"/>
                    </a:lnTo>
                    <a:lnTo>
                      <a:pt x="392" y="204"/>
                    </a:lnTo>
                    <a:lnTo>
                      <a:pt x="346" y="283"/>
                    </a:lnTo>
                    <a:lnTo>
                      <a:pt x="327" y="375"/>
                    </a:lnTo>
                    <a:lnTo>
                      <a:pt x="320" y="452"/>
                    </a:lnTo>
                    <a:lnTo>
                      <a:pt x="339" y="538"/>
                    </a:lnTo>
                    <a:lnTo>
                      <a:pt x="392" y="617"/>
                    </a:lnTo>
                    <a:lnTo>
                      <a:pt x="412" y="696"/>
                    </a:lnTo>
                    <a:lnTo>
                      <a:pt x="405" y="768"/>
                    </a:lnTo>
                    <a:lnTo>
                      <a:pt x="367" y="827"/>
                    </a:lnTo>
                    <a:lnTo>
                      <a:pt x="314" y="860"/>
                    </a:lnTo>
                    <a:lnTo>
                      <a:pt x="248" y="867"/>
                    </a:lnTo>
                    <a:lnTo>
                      <a:pt x="170" y="867"/>
                    </a:lnTo>
                    <a:lnTo>
                      <a:pt x="111" y="833"/>
                    </a:lnTo>
                    <a:lnTo>
                      <a:pt x="51" y="735"/>
                    </a:lnTo>
                    <a:lnTo>
                      <a:pt x="13" y="649"/>
                    </a:lnTo>
                    <a:lnTo>
                      <a:pt x="0" y="519"/>
                    </a:lnTo>
                    <a:lnTo>
                      <a:pt x="13" y="401"/>
                    </a:lnTo>
                    <a:lnTo>
                      <a:pt x="39" y="276"/>
                    </a:lnTo>
                    <a:lnTo>
                      <a:pt x="78" y="151"/>
                    </a:lnTo>
                    <a:lnTo>
                      <a:pt x="118" y="7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" name="Freeform 332"/>
              <p:cNvSpPr>
                <a:spLocks noChangeAspect="1"/>
              </p:cNvSpPr>
              <p:nvPr/>
            </p:nvSpPr>
            <p:spPr bwMode="auto">
              <a:xfrm>
                <a:off x="4845" y="3243"/>
                <a:ext cx="232" cy="390"/>
              </a:xfrm>
              <a:custGeom>
                <a:avLst/>
                <a:gdLst>
                  <a:gd name="T0" fmla="*/ 0 w 465"/>
                  <a:gd name="T1" fmla="*/ 1 h 780"/>
                  <a:gd name="T2" fmla="*/ 0 w 465"/>
                  <a:gd name="T3" fmla="*/ 1 h 780"/>
                  <a:gd name="T4" fmla="*/ 0 w 465"/>
                  <a:gd name="T5" fmla="*/ 0 h 780"/>
                  <a:gd name="T6" fmla="*/ 0 w 465"/>
                  <a:gd name="T7" fmla="*/ 1 h 780"/>
                  <a:gd name="T8" fmla="*/ 1 w 465"/>
                  <a:gd name="T9" fmla="*/ 1 h 780"/>
                  <a:gd name="T10" fmla="*/ 1 w 465"/>
                  <a:gd name="T11" fmla="*/ 2 h 780"/>
                  <a:gd name="T12" fmla="*/ 2 w 465"/>
                  <a:gd name="T13" fmla="*/ 3 h 780"/>
                  <a:gd name="T14" fmla="*/ 3 w 465"/>
                  <a:gd name="T15" fmla="*/ 3 h 780"/>
                  <a:gd name="T16" fmla="*/ 3 w 465"/>
                  <a:gd name="T17" fmla="*/ 3 h 780"/>
                  <a:gd name="T18" fmla="*/ 3 w 465"/>
                  <a:gd name="T19" fmla="*/ 3 h 780"/>
                  <a:gd name="T20" fmla="*/ 2 w 465"/>
                  <a:gd name="T21" fmla="*/ 5 h 780"/>
                  <a:gd name="T22" fmla="*/ 2 w 465"/>
                  <a:gd name="T23" fmla="*/ 5 h 780"/>
                  <a:gd name="T24" fmla="*/ 1 w 465"/>
                  <a:gd name="T25" fmla="*/ 5 h 780"/>
                  <a:gd name="T26" fmla="*/ 1 w 465"/>
                  <a:gd name="T27" fmla="*/ 5 h 780"/>
                  <a:gd name="T28" fmla="*/ 0 w 465"/>
                  <a:gd name="T29" fmla="*/ 5 h 780"/>
                  <a:gd name="T30" fmla="*/ 1 w 465"/>
                  <a:gd name="T31" fmla="*/ 5 h 780"/>
                  <a:gd name="T32" fmla="*/ 1 w 465"/>
                  <a:gd name="T33" fmla="*/ 6 h 780"/>
                  <a:gd name="T34" fmla="*/ 2 w 465"/>
                  <a:gd name="T35" fmla="*/ 6 h 780"/>
                  <a:gd name="T36" fmla="*/ 2 w 465"/>
                  <a:gd name="T37" fmla="*/ 6 h 780"/>
                  <a:gd name="T38" fmla="*/ 2 w 465"/>
                  <a:gd name="T39" fmla="*/ 6 h 780"/>
                  <a:gd name="T40" fmla="*/ 1 w 465"/>
                  <a:gd name="T41" fmla="*/ 6 h 780"/>
                  <a:gd name="T42" fmla="*/ 1 w 465"/>
                  <a:gd name="T43" fmla="*/ 6 h 780"/>
                  <a:gd name="T44" fmla="*/ 0 w 465"/>
                  <a:gd name="T45" fmla="*/ 6 h 780"/>
                  <a:gd name="T46" fmla="*/ 0 w 465"/>
                  <a:gd name="T47" fmla="*/ 5 h 780"/>
                  <a:gd name="T48" fmla="*/ 0 w 465"/>
                  <a:gd name="T49" fmla="*/ 5 h 780"/>
                  <a:gd name="T50" fmla="*/ 0 w 465"/>
                  <a:gd name="T51" fmla="*/ 5 h 780"/>
                  <a:gd name="T52" fmla="*/ 0 w 465"/>
                  <a:gd name="T53" fmla="*/ 5 h 780"/>
                  <a:gd name="T54" fmla="*/ 1 w 465"/>
                  <a:gd name="T55" fmla="*/ 3 h 780"/>
                  <a:gd name="T56" fmla="*/ 1 w 465"/>
                  <a:gd name="T57" fmla="*/ 3 h 780"/>
                  <a:gd name="T58" fmla="*/ 2 w 465"/>
                  <a:gd name="T59" fmla="*/ 3 h 780"/>
                  <a:gd name="T60" fmla="*/ 2 w 465"/>
                  <a:gd name="T61" fmla="*/ 3 h 780"/>
                  <a:gd name="T62" fmla="*/ 2 w 465"/>
                  <a:gd name="T63" fmla="*/ 3 h 780"/>
                  <a:gd name="T64" fmla="*/ 2 w 465"/>
                  <a:gd name="T65" fmla="*/ 3 h 780"/>
                  <a:gd name="T66" fmla="*/ 2 w 465"/>
                  <a:gd name="T67" fmla="*/ 3 h 780"/>
                  <a:gd name="T68" fmla="*/ 1 w 465"/>
                  <a:gd name="T69" fmla="*/ 3 h 780"/>
                  <a:gd name="T70" fmla="*/ 1 w 465"/>
                  <a:gd name="T71" fmla="*/ 2 h 780"/>
                  <a:gd name="T72" fmla="*/ 0 w 465"/>
                  <a:gd name="T73" fmla="*/ 2 h 780"/>
                  <a:gd name="T74" fmla="*/ 0 w 465"/>
                  <a:gd name="T75" fmla="*/ 1 h 780"/>
                  <a:gd name="T76" fmla="*/ 0 w 465"/>
                  <a:gd name="T77" fmla="*/ 1 h 78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65"/>
                  <a:gd name="T118" fmla="*/ 0 h 780"/>
                  <a:gd name="T119" fmla="*/ 465 w 465"/>
                  <a:gd name="T120" fmla="*/ 780 h 78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65" h="780">
                    <a:moveTo>
                      <a:pt x="0" y="39"/>
                    </a:moveTo>
                    <a:lnTo>
                      <a:pt x="5" y="6"/>
                    </a:lnTo>
                    <a:lnTo>
                      <a:pt x="78" y="0"/>
                    </a:lnTo>
                    <a:lnTo>
                      <a:pt x="117" y="33"/>
                    </a:lnTo>
                    <a:lnTo>
                      <a:pt x="177" y="117"/>
                    </a:lnTo>
                    <a:lnTo>
                      <a:pt x="254" y="229"/>
                    </a:lnTo>
                    <a:lnTo>
                      <a:pt x="326" y="307"/>
                    </a:lnTo>
                    <a:lnTo>
                      <a:pt x="458" y="452"/>
                    </a:lnTo>
                    <a:lnTo>
                      <a:pt x="465" y="484"/>
                    </a:lnTo>
                    <a:lnTo>
                      <a:pt x="438" y="504"/>
                    </a:lnTo>
                    <a:lnTo>
                      <a:pt x="372" y="530"/>
                    </a:lnTo>
                    <a:lnTo>
                      <a:pt x="281" y="551"/>
                    </a:lnTo>
                    <a:lnTo>
                      <a:pt x="170" y="557"/>
                    </a:lnTo>
                    <a:lnTo>
                      <a:pt x="130" y="563"/>
                    </a:lnTo>
                    <a:lnTo>
                      <a:pt x="117" y="590"/>
                    </a:lnTo>
                    <a:lnTo>
                      <a:pt x="143" y="635"/>
                    </a:lnTo>
                    <a:lnTo>
                      <a:pt x="235" y="714"/>
                    </a:lnTo>
                    <a:lnTo>
                      <a:pt x="300" y="734"/>
                    </a:lnTo>
                    <a:lnTo>
                      <a:pt x="314" y="760"/>
                    </a:lnTo>
                    <a:lnTo>
                      <a:pt x="287" y="780"/>
                    </a:lnTo>
                    <a:lnTo>
                      <a:pt x="228" y="780"/>
                    </a:lnTo>
                    <a:lnTo>
                      <a:pt x="150" y="734"/>
                    </a:lnTo>
                    <a:lnTo>
                      <a:pt x="84" y="669"/>
                    </a:lnTo>
                    <a:lnTo>
                      <a:pt x="45" y="609"/>
                    </a:lnTo>
                    <a:lnTo>
                      <a:pt x="45" y="563"/>
                    </a:lnTo>
                    <a:lnTo>
                      <a:pt x="71" y="530"/>
                    </a:lnTo>
                    <a:lnTo>
                      <a:pt x="110" y="518"/>
                    </a:lnTo>
                    <a:lnTo>
                      <a:pt x="170" y="511"/>
                    </a:lnTo>
                    <a:lnTo>
                      <a:pt x="235" y="511"/>
                    </a:lnTo>
                    <a:lnTo>
                      <a:pt x="314" y="498"/>
                    </a:lnTo>
                    <a:lnTo>
                      <a:pt x="353" y="484"/>
                    </a:lnTo>
                    <a:lnTo>
                      <a:pt x="372" y="465"/>
                    </a:lnTo>
                    <a:lnTo>
                      <a:pt x="366" y="446"/>
                    </a:lnTo>
                    <a:lnTo>
                      <a:pt x="307" y="393"/>
                    </a:lnTo>
                    <a:lnTo>
                      <a:pt x="215" y="301"/>
                    </a:lnTo>
                    <a:lnTo>
                      <a:pt x="130" y="223"/>
                    </a:lnTo>
                    <a:lnTo>
                      <a:pt x="38" y="138"/>
                    </a:lnTo>
                    <a:lnTo>
                      <a:pt x="5" y="78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" name="Freeform 333"/>
              <p:cNvSpPr>
                <a:spLocks noChangeAspect="1"/>
              </p:cNvSpPr>
              <p:nvPr/>
            </p:nvSpPr>
            <p:spPr bwMode="auto">
              <a:xfrm>
                <a:off x="4694" y="3570"/>
                <a:ext cx="252" cy="587"/>
              </a:xfrm>
              <a:custGeom>
                <a:avLst/>
                <a:gdLst>
                  <a:gd name="T0" fmla="*/ 2 w 504"/>
                  <a:gd name="T1" fmla="*/ 0 h 1175"/>
                  <a:gd name="T2" fmla="*/ 3 w 504"/>
                  <a:gd name="T3" fmla="*/ 0 h 1175"/>
                  <a:gd name="T4" fmla="*/ 3 w 504"/>
                  <a:gd name="T5" fmla="*/ 0 h 1175"/>
                  <a:gd name="T6" fmla="*/ 3 w 504"/>
                  <a:gd name="T7" fmla="*/ 1 h 1175"/>
                  <a:gd name="T8" fmla="*/ 3 w 504"/>
                  <a:gd name="T9" fmla="*/ 2 h 1175"/>
                  <a:gd name="T10" fmla="*/ 3 w 504"/>
                  <a:gd name="T11" fmla="*/ 3 h 1175"/>
                  <a:gd name="T12" fmla="*/ 4 w 504"/>
                  <a:gd name="T13" fmla="*/ 4 h 1175"/>
                  <a:gd name="T14" fmla="*/ 4 w 504"/>
                  <a:gd name="T15" fmla="*/ 5 h 1175"/>
                  <a:gd name="T16" fmla="*/ 4 w 504"/>
                  <a:gd name="T17" fmla="*/ 6 h 1175"/>
                  <a:gd name="T18" fmla="*/ 4 w 504"/>
                  <a:gd name="T19" fmla="*/ 7 h 1175"/>
                  <a:gd name="T20" fmla="*/ 4 w 504"/>
                  <a:gd name="T21" fmla="*/ 7 h 1175"/>
                  <a:gd name="T22" fmla="*/ 4 w 504"/>
                  <a:gd name="T23" fmla="*/ 8 h 1175"/>
                  <a:gd name="T24" fmla="*/ 4 w 504"/>
                  <a:gd name="T25" fmla="*/ 8 h 1175"/>
                  <a:gd name="T26" fmla="*/ 4 w 504"/>
                  <a:gd name="T27" fmla="*/ 8 h 1175"/>
                  <a:gd name="T28" fmla="*/ 4 w 504"/>
                  <a:gd name="T29" fmla="*/ 8 h 1175"/>
                  <a:gd name="T30" fmla="*/ 3 w 504"/>
                  <a:gd name="T31" fmla="*/ 8 h 1175"/>
                  <a:gd name="T32" fmla="*/ 2 w 504"/>
                  <a:gd name="T33" fmla="*/ 8 h 1175"/>
                  <a:gd name="T34" fmla="*/ 2 w 504"/>
                  <a:gd name="T35" fmla="*/ 8 h 1175"/>
                  <a:gd name="T36" fmla="*/ 1 w 504"/>
                  <a:gd name="T37" fmla="*/ 9 h 1175"/>
                  <a:gd name="T38" fmla="*/ 1 w 504"/>
                  <a:gd name="T39" fmla="*/ 9 h 1175"/>
                  <a:gd name="T40" fmla="*/ 0 w 504"/>
                  <a:gd name="T41" fmla="*/ 8 h 1175"/>
                  <a:gd name="T42" fmla="*/ 1 w 504"/>
                  <a:gd name="T43" fmla="*/ 8 h 1175"/>
                  <a:gd name="T44" fmla="*/ 1 w 504"/>
                  <a:gd name="T45" fmla="*/ 8 h 1175"/>
                  <a:gd name="T46" fmla="*/ 3 w 504"/>
                  <a:gd name="T47" fmla="*/ 7 h 1175"/>
                  <a:gd name="T48" fmla="*/ 3 w 504"/>
                  <a:gd name="T49" fmla="*/ 7 h 1175"/>
                  <a:gd name="T50" fmla="*/ 4 w 504"/>
                  <a:gd name="T51" fmla="*/ 7 h 1175"/>
                  <a:gd name="T52" fmla="*/ 4 w 504"/>
                  <a:gd name="T53" fmla="*/ 7 h 1175"/>
                  <a:gd name="T54" fmla="*/ 4 w 504"/>
                  <a:gd name="T55" fmla="*/ 6 h 1175"/>
                  <a:gd name="T56" fmla="*/ 3 w 504"/>
                  <a:gd name="T57" fmla="*/ 5 h 1175"/>
                  <a:gd name="T58" fmla="*/ 3 w 504"/>
                  <a:gd name="T59" fmla="*/ 4 h 1175"/>
                  <a:gd name="T60" fmla="*/ 2 w 504"/>
                  <a:gd name="T61" fmla="*/ 3 h 1175"/>
                  <a:gd name="T62" fmla="*/ 2 w 504"/>
                  <a:gd name="T63" fmla="*/ 2 h 1175"/>
                  <a:gd name="T64" fmla="*/ 2 w 504"/>
                  <a:gd name="T65" fmla="*/ 1 h 1175"/>
                  <a:gd name="T66" fmla="*/ 2 w 504"/>
                  <a:gd name="T67" fmla="*/ 0 h 1175"/>
                  <a:gd name="T68" fmla="*/ 2 w 504"/>
                  <a:gd name="T69" fmla="*/ 0 h 1175"/>
                  <a:gd name="T70" fmla="*/ 2 w 504"/>
                  <a:gd name="T71" fmla="*/ 0 h 117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04"/>
                  <a:gd name="T109" fmla="*/ 0 h 1175"/>
                  <a:gd name="T110" fmla="*/ 504 w 504"/>
                  <a:gd name="T111" fmla="*/ 1175 h 117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04" h="1175">
                    <a:moveTo>
                      <a:pt x="249" y="0"/>
                    </a:moveTo>
                    <a:lnTo>
                      <a:pt x="321" y="14"/>
                    </a:lnTo>
                    <a:lnTo>
                      <a:pt x="354" y="66"/>
                    </a:lnTo>
                    <a:lnTo>
                      <a:pt x="347" y="190"/>
                    </a:lnTo>
                    <a:lnTo>
                      <a:pt x="335" y="322"/>
                    </a:lnTo>
                    <a:lnTo>
                      <a:pt x="335" y="459"/>
                    </a:lnTo>
                    <a:lnTo>
                      <a:pt x="400" y="623"/>
                    </a:lnTo>
                    <a:lnTo>
                      <a:pt x="452" y="742"/>
                    </a:lnTo>
                    <a:lnTo>
                      <a:pt x="479" y="860"/>
                    </a:lnTo>
                    <a:lnTo>
                      <a:pt x="472" y="964"/>
                    </a:lnTo>
                    <a:lnTo>
                      <a:pt x="472" y="1004"/>
                    </a:lnTo>
                    <a:lnTo>
                      <a:pt x="498" y="1043"/>
                    </a:lnTo>
                    <a:lnTo>
                      <a:pt x="504" y="1083"/>
                    </a:lnTo>
                    <a:lnTo>
                      <a:pt x="485" y="1102"/>
                    </a:lnTo>
                    <a:lnTo>
                      <a:pt x="432" y="1089"/>
                    </a:lnTo>
                    <a:lnTo>
                      <a:pt x="335" y="1076"/>
                    </a:lnTo>
                    <a:lnTo>
                      <a:pt x="216" y="1102"/>
                    </a:lnTo>
                    <a:lnTo>
                      <a:pt x="138" y="1148"/>
                    </a:lnTo>
                    <a:lnTo>
                      <a:pt x="98" y="1175"/>
                    </a:lnTo>
                    <a:lnTo>
                      <a:pt x="59" y="1175"/>
                    </a:lnTo>
                    <a:lnTo>
                      <a:pt x="0" y="1089"/>
                    </a:lnTo>
                    <a:lnTo>
                      <a:pt x="7" y="1076"/>
                    </a:lnTo>
                    <a:lnTo>
                      <a:pt x="125" y="1036"/>
                    </a:lnTo>
                    <a:lnTo>
                      <a:pt x="262" y="1017"/>
                    </a:lnTo>
                    <a:lnTo>
                      <a:pt x="360" y="1011"/>
                    </a:lnTo>
                    <a:lnTo>
                      <a:pt x="419" y="1011"/>
                    </a:lnTo>
                    <a:lnTo>
                      <a:pt x="432" y="971"/>
                    </a:lnTo>
                    <a:lnTo>
                      <a:pt x="413" y="860"/>
                    </a:lnTo>
                    <a:lnTo>
                      <a:pt x="367" y="742"/>
                    </a:lnTo>
                    <a:lnTo>
                      <a:pt x="295" y="591"/>
                    </a:lnTo>
                    <a:lnTo>
                      <a:pt x="235" y="459"/>
                    </a:lnTo>
                    <a:lnTo>
                      <a:pt x="210" y="341"/>
                    </a:lnTo>
                    <a:lnTo>
                      <a:pt x="203" y="210"/>
                    </a:lnTo>
                    <a:lnTo>
                      <a:pt x="203" y="86"/>
                    </a:lnTo>
                    <a:lnTo>
                      <a:pt x="230" y="34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" name="Freeform 334"/>
              <p:cNvSpPr>
                <a:spLocks noChangeAspect="1"/>
              </p:cNvSpPr>
              <p:nvPr/>
            </p:nvSpPr>
            <p:spPr bwMode="auto">
              <a:xfrm>
                <a:off x="4570" y="3587"/>
                <a:ext cx="209" cy="488"/>
              </a:xfrm>
              <a:custGeom>
                <a:avLst/>
                <a:gdLst>
                  <a:gd name="T0" fmla="*/ 3 w 418"/>
                  <a:gd name="T1" fmla="*/ 0 h 977"/>
                  <a:gd name="T2" fmla="*/ 3 w 418"/>
                  <a:gd name="T3" fmla="*/ 0 h 977"/>
                  <a:gd name="T4" fmla="*/ 3 w 418"/>
                  <a:gd name="T5" fmla="*/ 0 h 977"/>
                  <a:gd name="T6" fmla="*/ 3 w 418"/>
                  <a:gd name="T7" fmla="*/ 0 h 977"/>
                  <a:gd name="T8" fmla="*/ 3 w 418"/>
                  <a:gd name="T9" fmla="*/ 1 h 977"/>
                  <a:gd name="T10" fmla="*/ 3 w 418"/>
                  <a:gd name="T11" fmla="*/ 3 h 977"/>
                  <a:gd name="T12" fmla="*/ 3 w 418"/>
                  <a:gd name="T13" fmla="*/ 3 h 977"/>
                  <a:gd name="T14" fmla="*/ 3 w 418"/>
                  <a:gd name="T15" fmla="*/ 4 h 977"/>
                  <a:gd name="T16" fmla="*/ 3 w 418"/>
                  <a:gd name="T17" fmla="*/ 5 h 977"/>
                  <a:gd name="T18" fmla="*/ 3 w 418"/>
                  <a:gd name="T19" fmla="*/ 6 h 977"/>
                  <a:gd name="T20" fmla="*/ 3 w 418"/>
                  <a:gd name="T21" fmla="*/ 6 h 977"/>
                  <a:gd name="T22" fmla="*/ 3 w 418"/>
                  <a:gd name="T23" fmla="*/ 6 h 977"/>
                  <a:gd name="T24" fmla="*/ 3 w 418"/>
                  <a:gd name="T25" fmla="*/ 6 h 977"/>
                  <a:gd name="T26" fmla="*/ 2 w 418"/>
                  <a:gd name="T27" fmla="*/ 7 h 977"/>
                  <a:gd name="T28" fmla="*/ 1 w 418"/>
                  <a:gd name="T29" fmla="*/ 7 h 977"/>
                  <a:gd name="T30" fmla="*/ 1 w 418"/>
                  <a:gd name="T31" fmla="*/ 7 h 977"/>
                  <a:gd name="T32" fmla="*/ 0 w 418"/>
                  <a:gd name="T33" fmla="*/ 7 h 977"/>
                  <a:gd name="T34" fmla="*/ 1 w 418"/>
                  <a:gd name="T35" fmla="*/ 6 h 977"/>
                  <a:gd name="T36" fmla="*/ 1 w 418"/>
                  <a:gd name="T37" fmla="*/ 6 h 977"/>
                  <a:gd name="T38" fmla="*/ 2 w 418"/>
                  <a:gd name="T39" fmla="*/ 6 h 977"/>
                  <a:gd name="T40" fmla="*/ 3 w 418"/>
                  <a:gd name="T41" fmla="*/ 6 h 977"/>
                  <a:gd name="T42" fmla="*/ 3 w 418"/>
                  <a:gd name="T43" fmla="*/ 5 h 977"/>
                  <a:gd name="T44" fmla="*/ 3 w 418"/>
                  <a:gd name="T45" fmla="*/ 5 h 977"/>
                  <a:gd name="T46" fmla="*/ 3 w 418"/>
                  <a:gd name="T47" fmla="*/ 3 h 977"/>
                  <a:gd name="T48" fmla="*/ 3 w 418"/>
                  <a:gd name="T49" fmla="*/ 3 h 977"/>
                  <a:gd name="T50" fmla="*/ 3 w 418"/>
                  <a:gd name="T51" fmla="*/ 2 h 977"/>
                  <a:gd name="T52" fmla="*/ 3 w 418"/>
                  <a:gd name="T53" fmla="*/ 0 h 977"/>
                  <a:gd name="T54" fmla="*/ 3 w 418"/>
                  <a:gd name="T55" fmla="*/ 0 h 977"/>
                  <a:gd name="T56" fmla="*/ 3 w 418"/>
                  <a:gd name="T57" fmla="*/ 0 h 97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18"/>
                  <a:gd name="T88" fmla="*/ 0 h 977"/>
                  <a:gd name="T89" fmla="*/ 418 w 418"/>
                  <a:gd name="T90" fmla="*/ 977 h 97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18" h="977">
                    <a:moveTo>
                      <a:pt x="314" y="0"/>
                    </a:moveTo>
                    <a:lnTo>
                      <a:pt x="372" y="0"/>
                    </a:lnTo>
                    <a:lnTo>
                      <a:pt x="392" y="39"/>
                    </a:lnTo>
                    <a:lnTo>
                      <a:pt x="405" y="125"/>
                    </a:lnTo>
                    <a:lnTo>
                      <a:pt x="392" y="216"/>
                    </a:lnTo>
                    <a:lnTo>
                      <a:pt x="360" y="399"/>
                    </a:lnTo>
                    <a:lnTo>
                      <a:pt x="365" y="478"/>
                    </a:lnTo>
                    <a:lnTo>
                      <a:pt x="405" y="636"/>
                    </a:lnTo>
                    <a:lnTo>
                      <a:pt x="418" y="747"/>
                    </a:lnTo>
                    <a:lnTo>
                      <a:pt x="418" y="833"/>
                    </a:lnTo>
                    <a:lnTo>
                      <a:pt x="399" y="852"/>
                    </a:lnTo>
                    <a:lnTo>
                      <a:pt x="339" y="865"/>
                    </a:lnTo>
                    <a:lnTo>
                      <a:pt x="261" y="884"/>
                    </a:lnTo>
                    <a:lnTo>
                      <a:pt x="183" y="924"/>
                    </a:lnTo>
                    <a:lnTo>
                      <a:pt x="104" y="977"/>
                    </a:lnTo>
                    <a:lnTo>
                      <a:pt x="72" y="977"/>
                    </a:lnTo>
                    <a:lnTo>
                      <a:pt x="0" y="918"/>
                    </a:lnTo>
                    <a:lnTo>
                      <a:pt x="6" y="891"/>
                    </a:lnTo>
                    <a:lnTo>
                      <a:pt x="97" y="852"/>
                    </a:lnTo>
                    <a:lnTo>
                      <a:pt x="255" y="812"/>
                    </a:lnTo>
                    <a:lnTo>
                      <a:pt x="327" y="786"/>
                    </a:lnTo>
                    <a:lnTo>
                      <a:pt x="339" y="761"/>
                    </a:lnTo>
                    <a:lnTo>
                      <a:pt x="339" y="649"/>
                    </a:lnTo>
                    <a:lnTo>
                      <a:pt x="314" y="505"/>
                    </a:lnTo>
                    <a:lnTo>
                      <a:pt x="300" y="413"/>
                    </a:lnTo>
                    <a:lnTo>
                      <a:pt x="288" y="269"/>
                    </a:lnTo>
                    <a:lnTo>
                      <a:pt x="281" y="111"/>
                    </a:lnTo>
                    <a:lnTo>
                      <a:pt x="288" y="39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" name="Freeform 335"/>
              <p:cNvSpPr>
                <a:spLocks noChangeAspect="1"/>
              </p:cNvSpPr>
              <p:nvPr/>
            </p:nvSpPr>
            <p:spPr bwMode="auto">
              <a:xfrm>
                <a:off x="4563" y="2868"/>
                <a:ext cx="344" cy="435"/>
              </a:xfrm>
              <a:custGeom>
                <a:avLst/>
                <a:gdLst>
                  <a:gd name="T0" fmla="*/ 3 w 688"/>
                  <a:gd name="T1" fmla="*/ 6 h 871"/>
                  <a:gd name="T2" fmla="*/ 3 w 688"/>
                  <a:gd name="T3" fmla="*/ 6 h 871"/>
                  <a:gd name="T4" fmla="*/ 3 w 688"/>
                  <a:gd name="T5" fmla="*/ 6 h 871"/>
                  <a:gd name="T6" fmla="*/ 3 w 688"/>
                  <a:gd name="T7" fmla="*/ 5 h 871"/>
                  <a:gd name="T8" fmla="*/ 3 w 688"/>
                  <a:gd name="T9" fmla="*/ 4 h 871"/>
                  <a:gd name="T10" fmla="*/ 1 w 688"/>
                  <a:gd name="T11" fmla="*/ 4 h 871"/>
                  <a:gd name="T12" fmla="*/ 1 w 688"/>
                  <a:gd name="T13" fmla="*/ 3 h 871"/>
                  <a:gd name="T14" fmla="*/ 1 w 688"/>
                  <a:gd name="T15" fmla="*/ 2 h 871"/>
                  <a:gd name="T16" fmla="*/ 1 w 688"/>
                  <a:gd name="T17" fmla="*/ 1 h 871"/>
                  <a:gd name="T18" fmla="*/ 3 w 688"/>
                  <a:gd name="T19" fmla="*/ 1 h 871"/>
                  <a:gd name="T20" fmla="*/ 3 w 688"/>
                  <a:gd name="T21" fmla="*/ 1 h 871"/>
                  <a:gd name="T22" fmla="*/ 3 w 688"/>
                  <a:gd name="T23" fmla="*/ 1 h 871"/>
                  <a:gd name="T24" fmla="*/ 3 w 688"/>
                  <a:gd name="T25" fmla="*/ 1 h 871"/>
                  <a:gd name="T26" fmla="*/ 3 w 688"/>
                  <a:gd name="T27" fmla="*/ 1 h 871"/>
                  <a:gd name="T28" fmla="*/ 5 w 688"/>
                  <a:gd name="T29" fmla="*/ 0 h 871"/>
                  <a:gd name="T30" fmla="*/ 5 w 688"/>
                  <a:gd name="T31" fmla="*/ 0 h 871"/>
                  <a:gd name="T32" fmla="*/ 5 w 688"/>
                  <a:gd name="T33" fmla="*/ 0 h 871"/>
                  <a:gd name="T34" fmla="*/ 5 w 688"/>
                  <a:gd name="T35" fmla="*/ 0 h 871"/>
                  <a:gd name="T36" fmla="*/ 5 w 688"/>
                  <a:gd name="T37" fmla="*/ 0 h 871"/>
                  <a:gd name="T38" fmla="*/ 5 w 688"/>
                  <a:gd name="T39" fmla="*/ 0 h 871"/>
                  <a:gd name="T40" fmla="*/ 5 w 688"/>
                  <a:gd name="T41" fmla="*/ 0 h 871"/>
                  <a:gd name="T42" fmla="*/ 3 w 688"/>
                  <a:gd name="T43" fmla="*/ 0 h 871"/>
                  <a:gd name="T44" fmla="*/ 3 w 688"/>
                  <a:gd name="T45" fmla="*/ 0 h 871"/>
                  <a:gd name="T46" fmla="*/ 3 w 688"/>
                  <a:gd name="T47" fmla="*/ 1 h 871"/>
                  <a:gd name="T48" fmla="*/ 3 w 688"/>
                  <a:gd name="T49" fmla="*/ 1 h 871"/>
                  <a:gd name="T50" fmla="*/ 1 w 688"/>
                  <a:gd name="T51" fmla="*/ 1 h 871"/>
                  <a:gd name="T52" fmla="*/ 1 w 688"/>
                  <a:gd name="T53" fmla="*/ 1 h 871"/>
                  <a:gd name="T54" fmla="*/ 0 w 688"/>
                  <a:gd name="T55" fmla="*/ 2 h 871"/>
                  <a:gd name="T56" fmla="*/ 1 w 688"/>
                  <a:gd name="T57" fmla="*/ 2 h 871"/>
                  <a:gd name="T58" fmla="*/ 1 w 688"/>
                  <a:gd name="T59" fmla="*/ 3 h 871"/>
                  <a:gd name="T60" fmla="*/ 1 w 688"/>
                  <a:gd name="T61" fmla="*/ 4 h 871"/>
                  <a:gd name="T62" fmla="*/ 1 w 688"/>
                  <a:gd name="T63" fmla="*/ 5 h 871"/>
                  <a:gd name="T64" fmla="*/ 1 w 688"/>
                  <a:gd name="T65" fmla="*/ 6 h 871"/>
                  <a:gd name="T66" fmla="*/ 3 w 688"/>
                  <a:gd name="T67" fmla="*/ 6 h 871"/>
                  <a:gd name="T68" fmla="*/ 3 w 688"/>
                  <a:gd name="T69" fmla="*/ 6 h 8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88"/>
                  <a:gd name="T106" fmla="*/ 0 h 871"/>
                  <a:gd name="T107" fmla="*/ 688 w 688"/>
                  <a:gd name="T108" fmla="*/ 871 h 8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88" h="871">
                    <a:moveTo>
                      <a:pt x="366" y="871"/>
                    </a:moveTo>
                    <a:lnTo>
                      <a:pt x="398" y="831"/>
                    </a:lnTo>
                    <a:lnTo>
                      <a:pt x="386" y="773"/>
                    </a:lnTo>
                    <a:lnTo>
                      <a:pt x="360" y="694"/>
                    </a:lnTo>
                    <a:lnTo>
                      <a:pt x="261" y="602"/>
                    </a:lnTo>
                    <a:lnTo>
                      <a:pt x="163" y="517"/>
                    </a:lnTo>
                    <a:lnTo>
                      <a:pt x="117" y="425"/>
                    </a:lnTo>
                    <a:lnTo>
                      <a:pt x="98" y="281"/>
                    </a:lnTo>
                    <a:lnTo>
                      <a:pt x="209" y="242"/>
                    </a:lnTo>
                    <a:lnTo>
                      <a:pt x="386" y="222"/>
                    </a:lnTo>
                    <a:lnTo>
                      <a:pt x="458" y="229"/>
                    </a:lnTo>
                    <a:lnTo>
                      <a:pt x="477" y="248"/>
                    </a:lnTo>
                    <a:lnTo>
                      <a:pt x="510" y="216"/>
                    </a:lnTo>
                    <a:lnTo>
                      <a:pt x="497" y="183"/>
                    </a:lnTo>
                    <a:lnTo>
                      <a:pt x="517" y="125"/>
                    </a:lnTo>
                    <a:lnTo>
                      <a:pt x="569" y="72"/>
                    </a:lnTo>
                    <a:lnTo>
                      <a:pt x="609" y="58"/>
                    </a:lnTo>
                    <a:lnTo>
                      <a:pt x="661" y="91"/>
                    </a:lnTo>
                    <a:lnTo>
                      <a:pt x="688" y="58"/>
                    </a:lnTo>
                    <a:lnTo>
                      <a:pt x="642" y="0"/>
                    </a:lnTo>
                    <a:lnTo>
                      <a:pt x="582" y="0"/>
                    </a:lnTo>
                    <a:lnTo>
                      <a:pt x="510" y="32"/>
                    </a:lnTo>
                    <a:lnTo>
                      <a:pt x="465" y="118"/>
                    </a:lnTo>
                    <a:lnTo>
                      <a:pt x="405" y="157"/>
                    </a:lnTo>
                    <a:lnTo>
                      <a:pt x="314" y="170"/>
                    </a:lnTo>
                    <a:lnTo>
                      <a:pt x="150" y="190"/>
                    </a:lnTo>
                    <a:lnTo>
                      <a:pt x="19" y="229"/>
                    </a:lnTo>
                    <a:lnTo>
                      <a:pt x="0" y="262"/>
                    </a:lnTo>
                    <a:lnTo>
                      <a:pt x="12" y="367"/>
                    </a:lnTo>
                    <a:lnTo>
                      <a:pt x="59" y="511"/>
                    </a:lnTo>
                    <a:lnTo>
                      <a:pt x="124" y="629"/>
                    </a:lnTo>
                    <a:lnTo>
                      <a:pt x="189" y="733"/>
                    </a:lnTo>
                    <a:lnTo>
                      <a:pt x="249" y="805"/>
                    </a:lnTo>
                    <a:lnTo>
                      <a:pt x="307" y="857"/>
                    </a:lnTo>
                    <a:lnTo>
                      <a:pt x="366" y="87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09" name="Group 336"/>
            <p:cNvGrpSpPr>
              <a:grpSpLocks noChangeAspect="1"/>
            </p:cNvGrpSpPr>
            <p:nvPr/>
          </p:nvGrpSpPr>
          <p:grpSpPr bwMode="auto">
            <a:xfrm>
              <a:off x="5018" y="2766"/>
              <a:ext cx="118" cy="149"/>
              <a:chOff x="5018" y="2766"/>
              <a:chExt cx="118" cy="149"/>
            </a:xfrm>
          </p:grpSpPr>
          <p:sp>
            <p:nvSpPr>
              <p:cNvPr id="110" name="Freeform 337"/>
              <p:cNvSpPr>
                <a:spLocks noChangeAspect="1"/>
              </p:cNvSpPr>
              <p:nvPr/>
            </p:nvSpPr>
            <p:spPr bwMode="auto">
              <a:xfrm>
                <a:off x="5041" y="2766"/>
                <a:ext cx="95" cy="108"/>
              </a:xfrm>
              <a:custGeom>
                <a:avLst/>
                <a:gdLst>
                  <a:gd name="T0" fmla="*/ 1 w 190"/>
                  <a:gd name="T1" fmla="*/ 1 h 216"/>
                  <a:gd name="T2" fmla="*/ 1 w 190"/>
                  <a:gd name="T3" fmla="*/ 0 h 216"/>
                  <a:gd name="T4" fmla="*/ 1 w 190"/>
                  <a:gd name="T5" fmla="*/ 1 h 216"/>
                  <a:gd name="T6" fmla="*/ 1 w 190"/>
                  <a:gd name="T7" fmla="*/ 1 h 216"/>
                  <a:gd name="T8" fmla="*/ 1 w 190"/>
                  <a:gd name="T9" fmla="*/ 1 h 216"/>
                  <a:gd name="T10" fmla="*/ 1 w 190"/>
                  <a:gd name="T11" fmla="*/ 2 h 216"/>
                  <a:gd name="T12" fmla="*/ 1 w 190"/>
                  <a:gd name="T13" fmla="*/ 2 h 216"/>
                  <a:gd name="T14" fmla="*/ 1 w 190"/>
                  <a:gd name="T15" fmla="*/ 2 h 216"/>
                  <a:gd name="T16" fmla="*/ 1 w 190"/>
                  <a:gd name="T17" fmla="*/ 2 h 216"/>
                  <a:gd name="T18" fmla="*/ 1 w 190"/>
                  <a:gd name="T19" fmla="*/ 2 h 216"/>
                  <a:gd name="T20" fmla="*/ 1 w 190"/>
                  <a:gd name="T21" fmla="*/ 2 h 216"/>
                  <a:gd name="T22" fmla="*/ 0 w 190"/>
                  <a:gd name="T23" fmla="*/ 2 h 216"/>
                  <a:gd name="T24" fmla="*/ 1 w 190"/>
                  <a:gd name="T25" fmla="*/ 2 h 216"/>
                  <a:gd name="T26" fmla="*/ 1 w 190"/>
                  <a:gd name="T27" fmla="*/ 2 h 216"/>
                  <a:gd name="T28" fmla="*/ 1 w 190"/>
                  <a:gd name="T29" fmla="*/ 2 h 216"/>
                  <a:gd name="T30" fmla="*/ 1 w 190"/>
                  <a:gd name="T31" fmla="*/ 2 h 216"/>
                  <a:gd name="T32" fmla="*/ 1 w 190"/>
                  <a:gd name="T33" fmla="*/ 2 h 216"/>
                  <a:gd name="T34" fmla="*/ 1 w 190"/>
                  <a:gd name="T35" fmla="*/ 1 h 216"/>
                  <a:gd name="T36" fmla="*/ 1 w 190"/>
                  <a:gd name="T37" fmla="*/ 1 h 216"/>
                  <a:gd name="T38" fmla="*/ 1 w 190"/>
                  <a:gd name="T39" fmla="*/ 1 h 216"/>
                  <a:gd name="T40" fmla="*/ 1 w 190"/>
                  <a:gd name="T41" fmla="*/ 1 h 216"/>
                  <a:gd name="T42" fmla="*/ 1 w 190"/>
                  <a:gd name="T43" fmla="*/ 1 h 216"/>
                  <a:gd name="T44" fmla="*/ 1 w 190"/>
                  <a:gd name="T45" fmla="*/ 1 h 216"/>
                  <a:gd name="T46" fmla="*/ 1 w 190"/>
                  <a:gd name="T47" fmla="*/ 1 h 216"/>
                  <a:gd name="T48" fmla="*/ 1 w 190"/>
                  <a:gd name="T49" fmla="*/ 1 h 21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90"/>
                  <a:gd name="T76" fmla="*/ 0 h 216"/>
                  <a:gd name="T77" fmla="*/ 190 w 190"/>
                  <a:gd name="T78" fmla="*/ 216 h 21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90" h="216">
                    <a:moveTo>
                      <a:pt x="58" y="14"/>
                    </a:moveTo>
                    <a:lnTo>
                      <a:pt x="111" y="0"/>
                    </a:lnTo>
                    <a:lnTo>
                      <a:pt x="176" y="19"/>
                    </a:lnTo>
                    <a:lnTo>
                      <a:pt x="190" y="65"/>
                    </a:lnTo>
                    <a:lnTo>
                      <a:pt x="183" y="125"/>
                    </a:lnTo>
                    <a:lnTo>
                      <a:pt x="150" y="163"/>
                    </a:lnTo>
                    <a:lnTo>
                      <a:pt x="104" y="170"/>
                    </a:lnTo>
                    <a:lnTo>
                      <a:pt x="58" y="170"/>
                    </a:lnTo>
                    <a:lnTo>
                      <a:pt x="38" y="190"/>
                    </a:lnTo>
                    <a:lnTo>
                      <a:pt x="38" y="203"/>
                    </a:lnTo>
                    <a:lnTo>
                      <a:pt x="26" y="216"/>
                    </a:lnTo>
                    <a:lnTo>
                      <a:pt x="0" y="209"/>
                    </a:lnTo>
                    <a:lnTo>
                      <a:pt x="5" y="177"/>
                    </a:lnTo>
                    <a:lnTo>
                      <a:pt x="26" y="151"/>
                    </a:lnTo>
                    <a:lnTo>
                      <a:pt x="65" y="131"/>
                    </a:lnTo>
                    <a:lnTo>
                      <a:pt x="104" y="137"/>
                    </a:lnTo>
                    <a:lnTo>
                      <a:pt x="137" y="131"/>
                    </a:lnTo>
                    <a:lnTo>
                      <a:pt x="156" y="98"/>
                    </a:lnTo>
                    <a:lnTo>
                      <a:pt x="156" y="59"/>
                    </a:lnTo>
                    <a:lnTo>
                      <a:pt x="137" y="39"/>
                    </a:lnTo>
                    <a:lnTo>
                      <a:pt x="111" y="39"/>
                    </a:lnTo>
                    <a:lnTo>
                      <a:pt x="84" y="46"/>
                    </a:lnTo>
                    <a:lnTo>
                      <a:pt x="65" y="59"/>
                    </a:lnTo>
                    <a:lnTo>
                      <a:pt x="45" y="46"/>
                    </a:lnTo>
                    <a:lnTo>
                      <a:pt x="58" y="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" name="Oval 338"/>
              <p:cNvSpPr>
                <a:spLocks noChangeAspect="1" noChangeArrowheads="1"/>
              </p:cNvSpPr>
              <p:nvPr/>
            </p:nvSpPr>
            <p:spPr bwMode="auto">
              <a:xfrm>
                <a:off x="5018" y="2888"/>
                <a:ext cx="28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118" name="AutoShape 339"/>
          <p:cNvSpPr>
            <a:spLocks noChangeArrowheads="1"/>
          </p:cNvSpPr>
          <p:nvPr/>
        </p:nvSpPr>
        <p:spPr bwMode="auto">
          <a:xfrm>
            <a:off x="5000628" y="1943100"/>
            <a:ext cx="2340000" cy="684000"/>
          </a:xfrm>
          <a:prstGeom prst="wedgeRoundRectCallout">
            <a:avLst>
              <a:gd name="adj1" fmla="val 60639"/>
              <a:gd name="adj2" fmla="val 76053"/>
              <a:gd name="adj3" fmla="val 16667"/>
            </a:avLst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... كيف اجعله يتوقف عن الدوران رغم رفع يدي عن الزر</a:t>
            </a:r>
            <a:endParaRPr lang="en-US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19" name="AutoShape 340"/>
          <p:cNvSpPr>
            <a:spLocks noChangeArrowheads="1"/>
          </p:cNvSpPr>
          <p:nvPr/>
        </p:nvSpPr>
        <p:spPr bwMode="auto">
          <a:xfrm>
            <a:off x="4500562" y="871530"/>
            <a:ext cx="1836000" cy="648000"/>
          </a:xfrm>
          <a:prstGeom prst="wedgeRoundRectCallout">
            <a:avLst>
              <a:gd name="adj1" fmla="val -62851"/>
              <a:gd name="adj2" fmla="val 75069"/>
              <a:gd name="adj3" fmla="val 16667"/>
            </a:avLst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..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المحرك لا يتوقف ويستمر في الدوران....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endParaRPr lang="ar-DZ" sz="1600" b="1" dirty="0">
              <a:solidFill>
                <a:schemeClr val="tx1"/>
              </a:solidFill>
              <a:cs typeface="Arabic Transparent" pitchFamily="2" charset="-78"/>
            </a:endParaRPr>
          </a:p>
          <a:p>
            <a:pPr algn="r" rtl="1"/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endParaRPr lang="en-US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20" name="Text Box 54"/>
          <p:cNvSpPr txBox="1">
            <a:spLocks noChangeArrowheads="1"/>
          </p:cNvSpPr>
          <p:nvPr/>
        </p:nvSpPr>
        <p:spPr bwMode="auto">
          <a:xfrm>
            <a:off x="7256494" y="2725735"/>
            <a:ext cx="1744662" cy="3460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3 </a:t>
            </a:r>
            <a:r>
              <a:rPr lang="ar-SA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ـ </a:t>
            </a:r>
            <a:r>
              <a:rPr lang="ar-DZ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زر </a:t>
            </a:r>
            <a:r>
              <a:rPr lang="ar-DZ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الإيقاف</a:t>
            </a:r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.</a:t>
            </a:r>
            <a:endParaRPr lang="fr-FR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149" name="Groupe 301"/>
          <p:cNvGrpSpPr>
            <a:grpSpLocks/>
          </p:cNvGrpSpPr>
          <p:nvPr/>
        </p:nvGrpSpPr>
        <p:grpSpPr>
          <a:xfrm>
            <a:off x="2437897" y="3581569"/>
            <a:ext cx="504000" cy="972000"/>
            <a:chOff x="-168682" y="843377"/>
            <a:chExt cx="498129" cy="1066287"/>
          </a:xfrm>
        </p:grpSpPr>
        <p:sp>
          <p:nvSpPr>
            <p:cNvPr id="150" name="AutoShape 610"/>
            <p:cNvSpPr>
              <a:spLocks noChangeAspect="1" noChangeArrowheads="1"/>
            </p:cNvSpPr>
            <p:nvPr/>
          </p:nvSpPr>
          <p:spPr bwMode="auto">
            <a:xfrm>
              <a:off x="-168682" y="843377"/>
              <a:ext cx="498129" cy="1066287"/>
            </a:xfrm>
            <a:prstGeom prst="downArrow">
              <a:avLst>
                <a:gd name="adj1" fmla="val 50000"/>
                <a:gd name="adj2" fmla="val 62474"/>
              </a:avLst>
            </a:prstGeom>
            <a:solidFill>
              <a:srgbClr val="00B050"/>
            </a:solidFill>
            <a:ln>
              <a:solidFill>
                <a:srgbClr val="FF0000"/>
              </a:solidFill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en-US" sz="2000" b="1">
                <a:solidFill>
                  <a:srgbClr val="0000FF"/>
                </a:solidFill>
              </a:endParaRPr>
            </a:p>
          </p:txBody>
        </p:sp>
        <p:sp>
          <p:nvSpPr>
            <p:cNvPr id="151" name="Text Box 611"/>
            <p:cNvSpPr txBox="1">
              <a:spLocks noChangeArrowheads="1"/>
            </p:cNvSpPr>
            <p:nvPr/>
          </p:nvSpPr>
          <p:spPr bwMode="auto">
            <a:xfrm>
              <a:off x="-140914" y="928670"/>
              <a:ext cx="456287" cy="928694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10800000" vert="eaVert"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ar-DZ" b="1" dirty="0" smtClean="0">
                  <a:solidFill>
                    <a:schemeClr val="tx1"/>
                  </a:solidFill>
                  <a:cs typeface="Arabic Transparent" pitchFamily="2" charset="-78"/>
                </a:rPr>
                <a:t>الحــل</a:t>
              </a:r>
              <a:endParaRPr lang="fr-FR" b="1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</p:grpSp>
      <p:grpSp>
        <p:nvGrpSpPr>
          <p:cNvPr id="152" name="Groupe 282"/>
          <p:cNvGrpSpPr/>
          <p:nvPr/>
        </p:nvGrpSpPr>
        <p:grpSpPr>
          <a:xfrm>
            <a:off x="4044224" y="3970770"/>
            <a:ext cx="1584000" cy="1429554"/>
            <a:chOff x="3071802" y="214290"/>
            <a:chExt cx="1584000" cy="1429554"/>
          </a:xfrm>
        </p:grpSpPr>
        <p:sp>
          <p:nvSpPr>
            <p:cNvPr id="153" name="Rectangle 152"/>
            <p:cNvSpPr/>
            <p:nvPr/>
          </p:nvSpPr>
          <p:spPr bwMode="auto">
            <a:xfrm>
              <a:off x="3071802" y="214290"/>
              <a:ext cx="1584000" cy="1428760"/>
            </a:xfrm>
            <a:prstGeom prst="rect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54" name="Connecteur droit 153"/>
            <p:cNvCxnSpPr/>
            <p:nvPr/>
          </p:nvCxnSpPr>
          <p:spPr bwMode="auto">
            <a:xfrm>
              <a:off x="3071802" y="588106"/>
              <a:ext cx="1584000" cy="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Connecteur droit 154"/>
            <p:cNvCxnSpPr/>
            <p:nvPr/>
          </p:nvCxnSpPr>
          <p:spPr bwMode="auto">
            <a:xfrm>
              <a:off x="3071802" y="939146"/>
              <a:ext cx="1584000" cy="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Connecteur droit 155"/>
            <p:cNvCxnSpPr/>
            <p:nvPr/>
          </p:nvCxnSpPr>
          <p:spPr bwMode="auto">
            <a:xfrm>
              <a:off x="3071802" y="1278122"/>
              <a:ext cx="1584000" cy="0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7" name="Connecteur droit 156"/>
            <p:cNvCxnSpPr/>
            <p:nvPr/>
          </p:nvCxnSpPr>
          <p:spPr bwMode="auto">
            <a:xfrm rot="5400000">
              <a:off x="2856694" y="928670"/>
              <a:ext cx="1428760" cy="1588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8" name="Connecteur droit 157"/>
            <p:cNvCxnSpPr/>
            <p:nvPr/>
          </p:nvCxnSpPr>
          <p:spPr bwMode="auto">
            <a:xfrm rot="5400000">
              <a:off x="3422655" y="927876"/>
              <a:ext cx="1428760" cy="1588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9" name="Rectangle 158"/>
          <p:cNvSpPr/>
          <p:nvPr/>
        </p:nvSpPr>
        <p:spPr>
          <a:xfrm>
            <a:off x="4044224" y="3970770"/>
            <a:ext cx="466794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S2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4488205" y="3970770"/>
            <a:ext cx="671979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KM1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5167396" y="3965228"/>
            <a:ext cx="377026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srgbClr val="FF3300"/>
                </a:solidFill>
                <a:latin typeface="Arial" charset="0"/>
                <a:cs typeface="Times New Roman" pitchFamily="18" charset="0"/>
              </a:rPr>
              <a:t>M</a:t>
            </a:r>
          </a:p>
        </p:txBody>
      </p:sp>
      <p:sp>
        <p:nvSpPr>
          <p:cNvPr id="162" name="ZoneTexte 161"/>
          <p:cNvSpPr txBox="1"/>
          <p:nvPr/>
        </p:nvSpPr>
        <p:spPr>
          <a:xfrm>
            <a:off x="4115662" y="432796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0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3" name="ZoneTexte 162"/>
          <p:cNvSpPr txBox="1"/>
          <p:nvPr/>
        </p:nvSpPr>
        <p:spPr>
          <a:xfrm>
            <a:off x="4110120" y="468515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DZ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4" name="ZoneTexte 163"/>
          <p:cNvSpPr txBox="1"/>
          <p:nvPr/>
        </p:nvSpPr>
        <p:spPr>
          <a:xfrm>
            <a:off x="4115662" y="504234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0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5" name="ZoneTexte 164"/>
          <p:cNvSpPr txBox="1"/>
          <p:nvPr/>
        </p:nvSpPr>
        <p:spPr>
          <a:xfrm>
            <a:off x="4664998" y="432796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0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6" name="ZoneTexte 165"/>
          <p:cNvSpPr txBox="1"/>
          <p:nvPr/>
        </p:nvSpPr>
        <p:spPr>
          <a:xfrm>
            <a:off x="4659456" y="468515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DZ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7" name="ZoneTexte 166"/>
          <p:cNvSpPr txBox="1"/>
          <p:nvPr/>
        </p:nvSpPr>
        <p:spPr>
          <a:xfrm>
            <a:off x="4664998" y="504234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8" name="ZoneTexte 167"/>
          <p:cNvSpPr txBox="1"/>
          <p:nvPr/>
        </p:nvSpPr>
        <p:spPr>
          <a:xfrm>
            <a:off x="5214942" y="432796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0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69" name="ZoneTexte 168"/>
          <p:cNvSpPr txBox="1"/>
          <p:nvPr/>
        </p:nvSpPr>
        <p:spPr>
          <a:xfrm>
            <a:off x="5209400" y="468515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DZ" dirty="0" smtClean="0">
                <a:solidFill>
                  <a:srgbClr val="FF0000"/>
                </a:solidFill>
              </a:rPr>
              <a:t>1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70" name="ZoneTexte 169"/>
          <p:cNvSpPr txBox="1"/>
          <p:nvPr/>
        </p:nvSpPr>
        <p:spPr>
          <a:xfrm>
            <a:off x="5214942" y="5042340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1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71" name="Line 124"/>
          <p:cNvSpPr>
            <a:spLocks noChangeAspect="1" noChangeShapeType="1"/>
          </p:cNvSpPr>
          <p:nvPr/>
        </p:nvSpPr>
        <p:spPr bwMode="auto">
          <a:xfrm>
            <a:off x="1409955" y="4945915"/>
            <a:ext cx="0" cy="111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172" name="Text Box 133"/>
          <p:cNvSpPr txBox="1">
            <a:spLocks noChangeAspect="1" noChangeArrowheads="1"/>
          </p:cNvSpPr>
          <p:nvPr/>
        </p:nvSpPr>
        <p:spPr bwMode="auto">
          <a:xfrm>
            <a:off x="2405015" y="6157138"/>
            <a:ext cx="439737" cy="2635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6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73" name="Text Box 132"/>
          <p:cNvSpPr txBox="1">
            <a:spLocks noChangeAspect="1" noChangeArrowheads="1"/>
          </p:cNvSpPr>
          <p:nvPr/>
        </p:nvSpPr>
        <p:spPr bwMode="auto">
          <a:xfrm>
            <a:off x="1189099" y="3070993"/>
            <a:ext cx="545872" cy="272936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600" b="1" dirty="0">
                <a:solidFill>
                  <a:schemeClr val="tx1"/>
                </a:solidFill>
              </a:rPr>
              <a:t>24V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174" name="Text Box 134"/>
          <p:cNvSpPr txBox="1">
            <a:spLocks noChangeAspect="1" noChangeArrowheads="1"/>
          </p:cNvSpPr>
          <p:nvPr/>
        </p:nvSpPr>
        <p:spPr bwMode="auto">
          <a:xfrm>
            <a:off x="959913" y="3450834"/>
            <a:ext cx="502024" cy="351599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600" b="1" dirty="0">
                <a:solidFill>
                  <a:schemeClr val="tx1"/>
                </a:solidFill>
              </a:rPr>
              <a:t>F1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175" name="Text Box 135"/>
          <p:cNvSpPr txBox="1">
            <a:spLocks noChangeAspect="1" noChangeArrowheads="1"/>
          </p:cNvSpPr>
          <p:nvPr/>
        </p:nvSpPr>
        <p:spPr bwMode="auto">
          <a:xfrm>
            <a:off x="663815" y="5621135"/>
            <a:ext cx="610609" cy="290339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b="1" dirty="0" smtClean="0">
                <a:solidFill>
                  <a:schemeClr val="tx1"/>
                </a:solidFill>
              </a:rPr>
              <a:t>KM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6" name="Text Box 136"/>
          <p:cNvSpPr txBox="1">
            <a:spLocks noChangeAspect="1" noChangeArrowheads="1"/>
          </p:cNvSpPr>
          <p:nvPr/>
        </p:nvSpPr>
        <p:spPr bwMode="auto">
          <a:xfrm>
            <a:off x="596010" y="4684531"/>
            <a:ext cx="475528" cy="271529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b="1" dirty="0">
                <a:solidFill>
                  <a:schemeClr val="tx1"/>
                </a:solidFill>
              </a:rPr>
              <a:t>S2</a:t>
            </a:r>
          </a:p>
        </p:txBody>
      </p:sp>
      <p:sp>
        <p:nvSpPr>
          <p:cNvPr id="177" name="Line 101"/>
          <p:cNvSpPr>
            <a:spLocks noChangeAspect="1" noChangeShapeType="1"/>
          </p:cNvSpPr>
          <p:nvPr/>
        </p:nvSpPr>
        <p:spPr bwMode="auto">
          <a:xfrm>
            <a:off x="2362411" y="5397914"/>
            <a:ext cx="0" cy="3481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178" name="Arc 102"/>
          <p:cNvSpPr>
            <a:spLocks noChangeAspect="1"/>
          </p:cNvSpPr>
          <p:nvPr/>
        </p:nvSpPr>
        <p:spPr bwMode="auto">
          <a:xfrm rot="11280000">
            <a:off x="2314831" y="5571993"/>
            <a:ext cx="81856" cy="159521"/>
          </a:xfrm>
          <a:custGeom>
            <a:avLst/>
            <a:gdLst>
              <a:gd name="T0" fmla="*/ 0 w 21600"/>
              <a:gd name="T1" fmla="*/ 0 h 37504"/>
              <a:gd name="T2" fmla="*/ 0 w 21600"/>
              <a:gd name="T3" fmla="*/ 0 h 37504"/>
              <a:gd name="T4" fmla="*/ 0 w 21600"/>
              <a:gd name="T5" fmla="*/ 0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179" name="Line 103"/>
          <p:cNvSpPr>
            <a:spLocks noChangeAspect="1" noChangeShapeType="1"/>
          </p:cNvSpPr>
          <p:nvPr/>
        </p:nvSpPr>
        <p:spPr bwMode="auto">
          <a:xfrm>
            <a:off x="2380844" y="5877669"/>
            <a:ext cx="0" cy="255232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182" name="Line 104"/>
          <p:cNvSpPr>
            <a:spLocks noChangeAspect="1" noChangeShapeType="1"/>
          </p:cNvSpPr>
          <p:nvPr/>
        </p:nvSpPr>
        <p:spPr bwMode="auto">
          <a:xfrm rot="21000000" flipH="1" flipV="1">
            <a:off x="2246180" y="5679809"/>
            <a:ext cx="116219" cy="21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183" name="Line 115"/>
          <p:cNvSpPr>
            <a:spLocks noChangeAspect="1" noChangeShapeType="1"/>
          </p:cNvSpPr>
          <p:nvPr/>
        </p:nvSpPr>
        <p:spPr bwMode="auto">
          <a:xfrm>
            <a:off x="1571604" y="5805297"/>
            <a:ext cx="11880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8" name="Rectangle 119"/>
          <p:cNvSpPr>
            <a:spLocks noChangeArrowheads="1"/>
          </p:cNvSpPr>
          <p:nvPr/>
        </p:nvSpPr>
        <p:spPr bwMode="auto">
          <a:xfrm>
            <a:off x="1179336" y="5695465"/>
            <a:ext cx="478563" cy="212478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199" name="Rectangle 120"/>
          <p:cNvSpPr>
            <a:spLocks noChangeArrowheads="1"/>
          </p:cNvSpPr>
          <p:nvPr/>
        </p:nvSpPr>
        <p:spPr bwMode="auto">
          <a:xfrm>
            <a:off x="1373121" y="3484772"/>
            <a:ext cx="108000" cy="324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200" name="Line 121"/>
          <p:cNvSpPr>
            <a:spLocks noChangeAspect="1" noChangeShapeType="1"/>
          </p:cNvSpPr>
          <p:nvPr/>
        </p:nvSpPr>
        <p:spPr bwMode="auto">
          <a:xfrm>
            <a:off x="1421033" y="3357562"/>
            <a:ext cx="0" cy="1368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01" name="Line 122"/>
          <p:cNvSpPr>
            <a:spLocks noChangeAspect="1" noChangeShapeType="1"/>
          </p:cNvSpPr>
          <p:nvPr/>
        </p:nvSpPr>
        <p:spPr bwMode="auto">
          <a:xfrm>
            <a:off x="1175188" y="3358233"/>
            <a:ext cx="51063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02" name="Line 123"/>
          <p:cNvSpPr>
            <a:spLocks noChangeAspect="1" noChangeShapeType="1"/>
          </p:cNvSpPr>
          <p:nvPr/>
        </p:nvSpPr>
        <p:spPr bwMode="auto">
          <a:xfrm>
            <a:off x="1116025" y="6052677"/>
            <a:ext cx="556896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03" name="Line 125"/>
          <p:cNvSpPr>
            <a:spLocks noChangeAspect="1" noChangeShapeType="1"/>
          </p:cNvSpPr>
          <p:nvPr/>
        </p:nvSpPr>
        <p:spPr bwMode="auto">
          <a:xfrm rot="3420000" flipH="1">
            <a:off x="1219313" y="4851290"/>
            <a:ext cx="255234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204" name="Groupe 121"/>
          <p:cNvGrpSpPr/>
          <p:nvPr/>
        </p:nvGrpSpPr>
        <p:grpSpPr>
          <a:xfrm>
            <a:off x="1146748" y="4764683"/>
            <a:ext cx="195520" cy="171412"/>
            <a:chOff x="1268719" y="1580326"/>
            <a:chExt cx="195520" cy="171412"/>
          </a:xfrm>
        </p:grpSpPr>
        <p:sp>
          <p:nvSpPr>
            <p:cNvPr id="205" name="Line 127"/>
            <p:cNvSpPr>
              <a:spLocks noChangeAspect="1" noChangeShapeType="1"/>
            </p:cNvSpPr>
            <p:nvPr/>
          </p:nvSpPr>
          <p:spPr bwMode="auto">
            <a:xfrm flipH="1">
              <a:off x="1272410" y="1662986"/>
              <a:ext cx="191829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06" name="Line 129"/>
            <p:cNvSpPr>
              <a:spLocks noChangeAspect="1" noChangeShapeType="1"/>
            </p:cNvSpPr>
            <p:nvPr/>
          </p:nvSpPr>
          <p:spPr bwMode="auto">
            <a:xfrm>
              <a:off x="1268719" y="1580326"/>
              <a:ext cx="0" cy="171412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07" name="Line 130"/>
            <p:cNvSpPr>
              <a:spLocks noChangeAspect="1" noChangeShapeType="1"/>
            </p:cNvSpPr>
            <p:nvPr/>
          </p:nvSpPr>
          <p:spPr bwMode="auto">
            <a:xfrm>
              <a:off x="1278504" y="1590045"/>
              <a:ext cx="72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08" name="Line 131"/>
            <p:cNvSpPr>
              <a:spLocks noChangeAspect="1" noChangeShapeType="1"/>
            </p:cNvSpPr>
            <p:nvPr/>
          </p:nvSpPr>
          <p:spPr bwMode="auto">
            <a:xfrm>
              <a:off x="1274740" y="1740453"/>
              <a:ext cx="72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cxnSp>
        <p:nvCxnSpPr>
          <p:cNvPr id="209" name="Connecteur droit 208"/>
          <p:cNvCxnSpPr/>
          <p:nvPr/>
        </p:nvCxnSpPr>
        <p:spPr bwMode="auto">
          <a:xfrm rot="10560000" flipV="1">
            <a:off x="1240441" y="5705442"/>
            <a:ext cx="319042" cy="18185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0" name="Line 101"/>
          <p:cNvSpPr>
            <a:spLocks noChangeAspect="1" noChangeShapeType="1"/>
          </p:cNvSpPr>
          <p:nvPr/>
        </p:nvSpPr>
        <p:spPr bwMode="auto">
          <a:xfrm>
            <a:off x="2577105" y="5391743"/>
            <a:ext cx="0" cy="3481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11" name="Arc 102"/>
          <p:cNvSpPr>
            <a:spLocks noChangeAspect="1"/>
          </p:cNvSpPr>
          <p:nvPr/>
        </p:nvSpPr>
        <p:spPr bwMode="auto">
          <a:xfrm rot="11280000">
            <a:off x="2529525" y="5565822"/>
            <a:ext cx="81856" cy="159521"/>
          </a:xfrm>
          <a:custGeom>
            <a:avLst/>
            <a:gdLst>
              <a:gd name="T0" fmla="*/ 0 w 21600"/>
              <a:gd name="T1" fmla="*/ 0 h 37504"/>
              <a:gd name="T2" fmla="*/ 0 w 21600"/>
              <a:gd name="T3" fmla="*/ 0 h 37504"/>
              <a:gd name="T4" fmla="*/ 0 w 21600"/>
              <a:gd name="T5" fmla="*/ 0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212" name="Line 103"/>
          <p:cNvSpPr>
            <a:spLocks noChangeAspect="1" noChangeShapeType="1"/>
          </p:cNvSpPr>
          <p:nvPr/>
        </p:nvSpPr>
        <p:spPr bwMode="auto">
          <a:xfrm>
            <a:off x="2594140" y="5877203"/>
            <a:ext cx="0" cy="159521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13" name="Line 101"/>
          <p:cNvSpPr>
            <a:spLocks noChangeAspect="1" noChangeShapeType="1"/>
          </p:cNvSpPr>
          <p:nvPr/>
        </p:nvSpPr>
        <p:spPr bwMode="auto">
          <a:xfrm>
            <a:off x="2796156" y="5401277"/>
            <a:ext cx="0" cy="3481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14" name="Arc 102"/>
          <p:cNvSpPr>
            <a:spLocks noChangeAspect="1"/>
          </p:cNvSpPr>
          <p:nvPr/>
        </p:nvSpPr>
        <p:spPr bwMode="auto">
          <a:xfrm rot="11280000">
            <a:off x="2748576" y="5575357"/>
            <a:ext cx="81856" cy="159521"/>
          </a:xfrm>
          <a:custGeom>
            <a:avLst/>
            <a:gdLst>
              <a:gd name="T0" fmla="*/ 0 w 21600"/>
              <a:gd name="T1" fmla="*/ 0 h 37504"/>
              <a:gd name="T2" fmla="*/ 0 w 21600"/>
              <a:gd name="T3" fmla="*/ 0 h 37504"/>
              <a:gd name="T4" fmla="*/ 0 w 21600"/>
              <a:gd name="T5" fmla="*/ 0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215" name="Line 103"/>
          <p:cNvSpPr>
            <a:spLocks noChangeAspect="1" noChangeShapeType="1"/>
          </p:cNvSpPr>
          <p:nvPr/>
        </p:nvSpPr>
        <p:spPr bwMode="auto">
          <a:xfrm>
            <a:off x="2812603" y="5886738"/>
            <a:ext cx="0" cy="255232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16" name="ZoneTexte 215"/>
          <p:cNvSpPr txBox="1"/>
          <p:nvPr/>
        </p:nvSpPr>
        <p:spPr>
          <a:xfrm>
            <a:off x="2193455" y="5100913"/>
            <a:ext cx="936000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tx1"/>
                </a:solidFill>
              </a:rPr>
              <a:t>L1 L2 L3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17" name="Line 104"/>
          <p:cNvSpPr>
            <a:spLocks noChangeAspect="1" noChangeShapeType="1"/>
          </p:cNvSpPr>
          <p:nvPr/>
        </p:nvSpPr>
        <p:spPr bwMode="auto">
          <a:xfrm rot="21000000" flipH="1" flipV="1">
            <a:off x="2467637" y="5683173"/>
            <a:ext cx="116219" cy="21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18" name="Line 104"/>
          <p:cNvSpPr>
            <a:spLocks noChangeAspect="1" noChangeShapeType="1"/>
          </p:cNvSpPr>
          <p:nvPr/>
        </p:nvSpPr>
        <p:spPr bwMode="auto">
          <a:xfrm rot="21000000" flipH="1" flipV="1">
            <a:off x="2681949" y="5685553"/>
            <a:ext cx="116219" cy="21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219" name="Groupe 131"/>
          <p:cNvGrpSpPr/>
          <p:nvPr/>
        </p:nvGrpSpPr>
        <p:grpSpPr>
          <a:xfrm>
            <a:off x="2285984" y="6026602"/>
            <a:ext cx="601447" cy="601448"/>
            <a:chOff x="2407955" y="2575628"/>
            <a:chExt cx="601447" cy="601448"/>
          </a:xfrm>
        </p:grpSpPr>
        <p:sp>
          <p:nvSpPr>
            <p:cNvPr id="220" name="AutoShape 116"/>
            <p:cNvSpPr>
              <a:spLocks noChangeAspect="1" noChangeArrowheads="1"/>
            </p:cNvSpPr>
            <p:nvPr/>
          </p:nvSpPr>
          <p:spPr bwMode="auto">
            <a:xfrm>
              <a:off x="2407955" y="2575628"/>
              <a:ext cx="601447" cy="601448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690" y="10800"/>
                  </a:moveTo>
                  <a:cubicBezTo>
                    <a:pt x="3690" y="14727"/>
                    <a:pt x="6873" y="17910"/>
                    <a:pt x="10800" y="17910"/>
                  </a:cubicBezTo>
                  <a:cubicBezTo>
                    <a:pt x="14727" y="17910"/>
                    <a:pt x="17910" y="14727"/>
                    <a:pt x="17910" y="10800"/>
                  </a:cubicBezTo>
                  <a:cubicBezTo>
                    <a:pt x="17910" y="6873"/>
                    <a:pt x="14727" y="3690"/>
                    <a:pt x="10800" y="3690"/>
                  </a:cubicBezTo>
                  <a:cubicBezTo>
                    <a:pt x="6873" y="3690"/>
                    <a:pt x="3690" y="6873"/>
                    <a:pt x="3690" y="1080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21" name="Ellipse 220"/>
            <p:cNvSpPr>
              <a:spLocks noChangeAspect="1"/>
            </p:cNvSpPr>
            <p:nvPr/>
          </p:nvSpPr>
          <p:spPr bwMode="auto">
            <a:xfrm>
              <a:off x="2931307" y="2857496"/>
              <a:ext cx="57600" cy="5760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cxnSp>
        <p:nvCxnSpPr>
          <p:cNvPr id="222" name="Connecteur droit 221"/>
          <p:cNvCxnSpPr/>
          <p:nvPr/>
        </p:nvCxnSpPr>
        <p:spPr bwMode="auto">
          <a:xfrm>
            <a:off x="1428728" y="4531251"/>
            <a:ext cx="428628" cy="158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3" name="Connecteur droit 222"/>
          <p:cNvCxnSpPr/>
          <p:nvPr/>
        </p:nvCxnSpPr>
        <p:spPr bwMode="auto">
          <a:xfrm>
            <a:off x="1419203" y="5169431"/>
            <a:ext cx="428628" cy="158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4" name="Connecteur droit 223"/>
          <p:cNvCxnSpPr/>
          <p:nvPr/>
        </p:nvCxnSpPr>
        <p:spPr bwMode="auto">
          <a:xfrm rot="5400000">
            <a:off x="1721831" y="4651695"/>
            <a:ext cx="252000" cy="158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5" name="Connecteur droit 224"/>
          <p:cNvCxnSpPr/>
          <p:nvPr/>
        </p:nvCxnSpPr>
        <p:spPr bwMode="auto">
          <a:xfrm rot="5400000">
            <a:off x="1750150" y="5076610"/>
            <a:ext cx="216000" cy="158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6" name="Connecteur droit 225"/>
          <p:cNvCxnSpPr/>
          <p:nvPr/>
        </p:nvCxnSpPr>
        <p:spPr bwMode="auto">
          <a:xfrm rot="16200000" flipV="1">
            <a:off x="1678761" y="4795572"/>
            <a:ext cx="214314" cy="142876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7" name="Rectangle 226"/>
          <p:cNvSpPr/>
          <p:nvPr/>
        </p:nvSpPr>
        <p:spPr bwMode="auto">
          <a:xfrm>
            <a:off x="1226714" y="3941229"/>
            <a:ext cx="393604" cy="19680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8" name="Line 125"/>
          <p:cNvSpPr>
            <a:spLocks noChangeAspect="1" noChangeShapeType="1"/>
          </p:cNvSpPr>
          <p:nvPr/>
        </p:nvSpPr>
        <p:spPr bwMode="auto">
          <a:xfrm rot="3420000" flipH="1" flipV="1">
            <a:off x="1476523" y="3911023"/>
            <a:ext cx="93758" cy="295203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229" name="Groupe 121"/>
          <p:cNvGrpSpPr/>
          <p:nvPr/>
        </p:nvGrpSpPr>
        <p:grpSpPr>
          <a:xfrm>
            <a:off x="1194398" y="3936461"/>
            <a:ext cx="360000" cy="156178"/>
            <a:chOff x="1268719" y="1580326"/>
            <a:chExt cx="291690" cy="171412"/>
          </a:xfrm>
        </p:grpSpPr>
        <p:sp>
          <p:nvSpPr>
            <p:cNvPr id="233" name="Line 127"/>
            <p:cNvSpPr>
              <a:spLocks noChangeAspect="1" noChangeShapeType="1"/>
            </p:cNvSpPr>
            <p:nvPr/>
          </p:nvSpPr>
          <p:spPr bwMode="auto">
            <a:xfrm flipH="1">
              <a:off x="1272409" y="1662986"/>
              <a:ext cx="288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34" name="Line 129"/>
            <p:cNvSpPr>
              <a:spLocks noChangeAspect="1" noChangeShapeType="1"/>
            </p:cNvSpPr>
            <p:nvPr/>
          </p:nvSpPr>
          <p:spPr bwMode="auto">
            <a:xfrm>
              <a:off x="1268719" y="1580326"/>
              <a:ext cx="0" cy="171412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35" name="Line 130"/>
            <p:cNvSpPr>
              <a:spLocks noChangeAspect="1" noChangeShapeType="1"/>
            </p:cNvSpPr>
            <p:nvPr/>
          </p:nvSpPr>
          <p:spPr bwMode="auto">
            <a:xfrm>
              <a:off x="1278504" y="1590045"/>
              <a:ext cx="72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37" name="Line 131"/>
            <p:cNvSpPr>
              <a:spLocks noChangeAspect="1" noChangeShapeType="1"/>
            </p:cNvSpPr>
            <p:nvPr/>
          </p:nvSpPr>
          <p:spPr bwMode="auto">
            <a:xfrm>
              <a:off x="1274740" y="1740453"/>
              <a:ext cx="72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cxnSp>
        <p:nvCxnSpPr>
          <p:cNvPr id="238" name="Connecteur droit 237"/>
          <p:cNvCxnSpPr/>
          <p:nvPr/>
        </p:nvCxnSpPr>
        <p:spPr bwMode="auto">
          <a:xfrm rot="10800000">
            <a:off x="1410370" y="3941853"/>
            <a:ext cx="195266" cy="144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41" name="Groupe 131"/>
          <p:cNvGrpSpPr/>
          <p:nvPr/>
        </p:nvGrpSpPr>
        <p:grpSpPr>
          <a:xfrm>
            <a:off x="2285984" y="6025482"/>
            <a:ext cx="601447" cy="601448"/>
            <a:chOff x="2407955" y="2575628"/>
            <a:chExt cx="601447" cy="601448"/>
          </a:xfrm>
        </p:grpSpPr>
        <p:sp>
          <p:nvSpPr>
            <p:cNvPr id="242" name="AutoShape 116"/>
            <p:cNvSpPr>
              <a:spLocks noChangeAspect="1" noChangeArrowheads="1"/>
            </p:cNvSpPr>
            <p:nvPr/>
          </p:nvSpPr>
          <p:spPr bwMode="auto">
            <a:xfrm>
              <a:off x="2407955" y="2575628"/>
              <a:ext cx="601447" cy="601448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690" y="10800"/>
                  </a:moveTo>
                  <a:cubicBezTo>
                    <a:pt x="3690" y="14727"/>
                    <a:pt x="6873" y="17910"/>
                    <a:pt x="10800" y="17910"/>
                  </a:cubicBezTo>
                  <a:cubicBezTo>
                    <a:pt x="14727" y="17910"/>
                    <a:pt x="17910" y="14727"/>
                    <a:pt x="17910" y="10800"/>
                  </a:cubicBezTo>
                  <a:cubicBezTo>
                    <a:pt x="17910" y="6873"/>
                    <a:pt x="14727" y="3690"/>
                    <a:pt x="10800" y="3690"/>
                  </a:cubicBezTo>
                  <a:cubicBezTo>
                    <a:pt x="6873" y="3690"/>
                    <a:pt x="3690" y="6873"/>
                    <a:pt x="3690" y="1080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43" name="Ellipse 242"/>
            <p:cNvSpPr>
              <a:spLocks noChangeAspect="1"/>
            </p:cNvSpPr>
            <p:nvPr/>
          </p:nvSpPr>
          <p:spPr bwMode="auto">
            <a:xfrm>
              <a:off x="2931307" y="2857496"/>
              <a:ext cx="57600" cy="5760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44" name="Rectangle 243"/>
          <p:cNvSpPr/>
          <p:nvPr/>
        </p:nvSpPr>
        <p:spPr bwMode="auto">
          <a:xfrm>
            <a:off x="4034863" y="5489101"/>
            <a:ext cx="1584000" cy="720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5" name="ZoneTexte 244"/>
          <p:cNvSpPr txBox="1"/>
          <p:nvPr/>
        </p:nvSpPr>
        <p:spPr>
          <a:xfrm>
            <a:off x="4084133" y="5848454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46" name="ZoneTexte 245"/>
          <p:cNvSpPr txBox="1"/>
          <p:nvPr/>
        </p:nvSpPr>
        <p:spPr>
          <a:xfrm>
            <a:off x="4633469" y="5848454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0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47" name="ZoneTexte 246"/>
          <p:cNvSpPr txBox="1"/>
          <p:nvPr/>
        </p:nvSpPr>
        <p:spPr>
          <a:xfrm>
            <a:off x="5183413" y="5848454"/>
            <a:ext cx="428628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0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248" name="Connecteur droit 247"/>
          <p:cNvCxnSpPr/>
          <p:nvPr/>
        </p:nvCxnSpPr>
        <p:spPr bwMode="auto">
          <a:xfrm>
            <a:off x="4034863" y="5858558"/>
            <a:ext cx="1571636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9" name="Rectangle 248"/>
          <p:cNvSpPr/>
          <p:nvPr/>
        </p:nvSpPr>
        <p:spPr>
          <a:xfrm>
            <a:off x="4033768" y="5463104"/>
            <a:ext cx="466794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S1</a:t>
            </a:r>
          </a:p>
        </p:txBody>
      </p:sp>
      <p:sp>
        <p:nvSpPr>
          <p:cNvPr id="250" name="Rectangle 249"/>
          <p:cNvSpPr/>
          <p:nvPr/>
        </p:nvSpPr>
        <p:spPr>
          <a:xfrm>
            <a:off x="4500562" y="5463104"/>
            <a:ext cx="671979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KM1</a:t>
            </a:r>
          </a:p>
        </p:txBody>
      </p:sp>
      <p:sp>
        <p:nvSpPr>
          <p:cNvPr id="251" name="Rectangle 250"/>
          <p:cNvSpPr/>
          <p:nvPr/>
        </p:nvSpPr>
        <p:spPr>
          <a:xfrm>
            <a:off x="5158035" y="5457562"/>
            <a:ext cx="377026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srgbClr val="FF3300"/>
                </a:solidFill>
                <a:latin typeface="Arial" charset="0"/>
                <a:cs typeface="Times New Roman" pitchFamily="18" charset="0"/>
              </a:rPr>
              <a:t>M</a:t>
            </a:r>
          </a:p>
        </p:txBody>
      </p:sp>
      <p:cxnSp>
        <p:nvCxnSpPr>
          <p:cNvPr id="252" name="Connecteur droit 251"/>
          <p:cNvCxnSpPr/>
          <p:nvPr/>
        </p:nvCxnSpPr>
        <p:spPr bwMode="auto">
          <a:xfrm rot="5400000">
            <a:off x="4161074" y="5851264"/>
            <a:ext cx="72000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3" name="Connecteur droit 252"/>
          <p:cNvCxnSpPr/>
          <p:nvPr/>
        </p:nvCxnSpPr>
        <p:spPr bwMode="auto">
          <a:xfrm rot="5400000">
            <a:off x="4749390" y="5850470"/>
            <a:ext cx="72000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9" name="Rectangle 268"/>
          <p:cNvSpPr/>
          <p:nvPr/>
        </p:nvSpPr>
        <p:spPr>
          <a:xfrm>
            <a:off x="785786" y="3857628"/>
            <a:ext cx="466794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S1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37071" y="37071"/>
            <a:ext cx="1188000" cy="360000"/>
          </a:xfrm>
          <a:prstGeom prst="rect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1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abic Transparent" pitchFamily="2" charset="-78"/>
              </a:rPr>
              <a:t>اضغط</a:t>
            </a:r>
            <a:r>
              <a:rPr kumimoji="0" lang="ar-DZ" sz="18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abic Transparent" pitchFamily="2" charset="-78"/>
              </a:rPr>
              <a:t> وانتظر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abic Transparent" pitchFamily="2" charset="-78"/>
            </a:endParaRPr>
          </a:p>
        </p:txBody>
      </p:sp>
      <p:sp>
        <p:nvSpPr>
          <p:cNvPr id="122" name="ZoneTexte 121"/>
          <p:cNvSpPr txBox="1"/>
          <p:nvPr/>
        </p:nvSpPr>
        <p:spPr>
          <a:xfrm>
            <a:off x="2143108" y="4815350"/>
            <a:ext cx="1000132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tx1"/>
                </a:solidFill>
              </a:rPr>
              <a:t>3x380V</a:t>
            </a:r>
            <a:endParaRPr lang="fr-FR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00278 L 0.00781 -0.00278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0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040000">
                                      <p:cBhvr>
                                        <p:cTn id="161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2.84193E-6 L 0.00798 2.84193E-6 " pathEditMode="relative" ptsTypes="AA">
                                      <p:cBhvr>
                                        <p:cTn id="163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6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4.98496E-6 L 0.00712 4.98496E-6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0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75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1.11111E-6 C 0.00365 0.00023 0.00208 0.00023 0.00434 0.00023 " pathEditMode="relative" rAng="0" ptsTypes="fA">
                                      <p:cBhvr>
                                        <p:cTn id="179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0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81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092 C 0.00086 -0.00092 0.00312 -0.00092 0.00399 -0.00092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0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85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333E-6 C 0.00243 -3.33333E-6 0.00365 -3.33333E-6 0.00504 -3.33333E-6 " pathEditMode="relative" rAng="0" ptsTypes="fA">
                                      <p:cBhvr>
                                        <p:cTn id="187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0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89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3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7.40741E-6 L -6.66667E-6 7.40741E-6 " pathEditMode="relative" ptsTypes="AA">
                                      <p:cBhvr>
                                        <p:cTn id="197" dur="30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4.44444E-6 L 0.00087 4.44444E-6 " pathEditMode="relative" rAng="0" ptsTypes="AA">
                                      <p:cBhvr>
                                        <p:cTn id="199" dur="1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0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980000">
                                      <p:cBhvr>
                                        <p:cTn id="201" dur="1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293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4.07407E-6 C 0.00313 -4.07407E-6 0.00608 -4.07407E-6 0.00921 -4.07407E-6 " pathEditMode="relative" ptsTypes="fA">
                                      <p:cBhvr>
                                        <p:cTn id="295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9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1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305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0.00139 L 0.00017 0.00139 " pathEditMode="relative" rAng="0" ptsTypes="AA">
                                      <p:cBhvr>
                                        <p:cTn id="307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8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320000">
                                      <p:cBhvr>
                                        <p:cTn id="311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0139 C 0.00417 0.00139 0.0026 0.00139 0.00104 0.00139 " pathEditMode="relative" rAng="0" ptsTypes="fA">
                                      <p:cBhvr>
                                        <p:cTn id="313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0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320000">
                                      <p:cBhvr>
                                        <p:cTn id="315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2 0.00186 C 0.00381 0.00209 0.00191 0.00186 4.72222E-6 0.00186 " pathEditMode="relative" rAng="0" ptsTypes="fA">
                                      <p:cBhvr>
                                        <p:cTn id="317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0"/>
                                    </p:animMotion>
                                  </p:childTnLst>
                                </p:cTn>
                              </p:par>
                              <p:par>
                                <p:cTn id="318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320000">
                                      <p:cBhvr>
                                        <p:cTn id="319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0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1 0.00138 C 0.004 0.00115 0.00209 0.00138 0.00018 0.00138 " pathEditMode="relative" rAng="0" ptsTypes="fA">
                                      <p:cBhvr>
                                        <p:cTn id="321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2000"/>
                            </p:stCondLst>
                            <p:childTnLst>
                              <p:par>
                                <p:cTn id="3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3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6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9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2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8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0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 animBg="1"/>
      <p:bldP spid="172" grpId="0"/>
      <p:bldP spid="173" grpId="0"/>
      <p:bldP spid="174" grpId="0"/>
      <p:bldP spid="175" grpId="0"/>
      <p:bldP spid="176" grpId="0"/>
      <p:bldP spid="177" grpId="0" animBg="1"/>
      <p:bldP spid="178" grpId="0" animBg="1"/>
      <p:bldP spid="179" grpId="0" animBg="1"/>
      <p:bldP spid="182" grpId="0" animBg="1"/>
      <p:bldP spid="182" grpId="1" animBg="1"/>
      <p:bldP spid="182" grpId="2" animBg="1"/>
      <p:bldP spid="182" grpId="3" animBg="1"/>
      <p:bldP spid="182" grpId="4" animBg="1"/>
      <p:bldP spid="183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3" grpId="1" animBg="1"/>
      <p:bldP spid="203" grpId="2" animBg="1"/>
      <p:bldP spid="203" grpId="3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/>
      <p:bldP spid="217" grpId="0" animBg="1"/>
      <p:bldP spid="217" grpId="1" animBg="1"/>
      <p:bldP spid="217" grpId="2" animBg="1"/>
      <p:bldP spid="217" grpId="3" animBg="1"/>
      <p:bldP spid="217" grpId="4" animBg="1"/>
      <p:bldP spid="218" grpId="0" animBg="1"/>
      <p:bldP spid="218" grpId="1" animBg="1"/>
      <p:bldP spid="218" grpId="2" animBg="1"/>
      <p:bldP spid="218" grpId="3" animBg="1"/>
      <p:bldP spid="218" grpId="4" animBg="1"/>
      <p:bldP spid="227" grpId="0" animBg="1"/>
      <p:bldP spid="228" grpId="0" animBg="1"/>
      <p:bldP spid="228" grpId="1" animBg="1"/>
      <p:bldP spid="244" grpId="0" animBg="1"/>
      <p:bldP spid="245" grpId="0"/>
      <p:bldP spid="246" grpId="0"/>
      <p:bldP spid="247" grpId="0"/>
      <p:bldP spid="249" grpId="0"/>
      <p:bldP spid="250" grpId="0"/>
      <p:bldP spid="251" grpId="0"/>
      <p:bldP spid="269" grpId="0"/>
      <p:bldP spid="1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323850" y="2060575"/>
            <a:ext cx="1476375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DZ" b="1" dirty="0">
                <a:cs typeface="Arabic Transparent" pitchFamily="2" charset="-78"/>
              </a:rPr>
              <a:t>زر التحكم</a:t>
            </a:r>
            <a:endParaRPr lang="fr-FR" b="1" dirty="0">
              <a:cs typeface="Arabic Transparent" pitchFamily="2" charset="-78"/>
            </a:endParaRPr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3132138" y="1916113"/>
            <a:ext cx="1800225" cy="366712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DZ" b="1">
                <a:cs typeface="Arabic Transparent" pitchFamily="2" charset="-78"/>
              </a:rPr>
              <a:t>ماسة التغذية الذاتية</a:t>
            </a:r>
            <a:endParaRPr lang="fr-FR" b="1">
              <a:cs typeface="Arabic Transparent" pitchFamily="2" charset="-78"/>
            </a:endParaRPr>
          </a:p>
        </p:txBody>
      </p:sp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6156325" y="1196975"/>
            <a:ext cx="1655763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DZ" b="1">
                <a:cs typeface="Arabic Transparent" pitchFamily="2" charset="-78"/>
              </a:rPr>
              <a:t>زر الايقاف</a:t>
            </a:r>
            <a:endParaRPr lang="fr-FR" b="1"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6" grpId="0" animBg="1"/>
      <p:bldP spid="122887" grpId="0" animBg="1"/>
      <p:bldP spid="1228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/>
          <p:cNvSpPr/>
          <p:nvPr/>
        </p:nvSpPr>
        <p:spPr bwMode="auto">
          <a:xfrm>
            <a:off x="5643382" y="3845753"/>
            <a:ext cx="1428948" cy="576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FFFF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9028" name="AutoShape 4"/>
          <p:cNvSpPr>
            <a:spLocks noChangeAspect="1" noChangeArrowheads="1"/>
          </p:cNvSpPr>
          <p:nvPr/>
        </p:nvSpPr>
        <p:spPr bwMode="auto">
          <a:xfrm>
            <a:off x="1905044" y="2882210"/>
            <a:ext cx="266700" cy="74613"/>
          </a:xfrm>
          <a:prstGeom prst="rightArrow">
            <a:avLst>
              <a:gd name="adj1" fmla="val 50000"/>
              <a:gd name="adj2" fmla="val 89361"/>
            </a:avLst>
          </a:prstGeom>
          <a:solidFill>
            <a:srgbClr val="FF99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9029" name="AutoShape 5"/>
          <p:cNvSpPr>
            <a:spLocks noChangeAspect="1" noChangeArrowheads="1"/>
          </p:cNvSpPr>
          <p:nvPr/>
        </p:nvSpPr>
        <p:spPr bwMode="auto">
          <a:xfrm>
            <a:off x="1882821" y="3206138"/>
            <a:ext cx="266700" cy="74612"/>
          </a:xfrm>
          <a:prstGeom prst="rightArrow">
            <a:avLst>
              <a:gd name="adj1" fmla="val 50000"/>
              <a:gd name="adj2" fmla="val 89362"/>
            </a:avLst>
          </a:prstGeom>
          <a:solidFill>
            <a:srgbClr val="FF99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9030" name="AutoShape 6"/>
          <p:cNvSpPr>
            <a:spLocks noChangeAspect="1" noChangeArrowheads="1"/>
          </p:cNvSpPr>
          <p:nvPr/>
        </p:nvSpPr>
        <p:spPr bwMode="auto">
          <a:xfrm>
            <a:off x="3881558" y="3229888"/>
            <a:ext cx="266700" cy="74612"/>
          </a:xfrm>
          <a:prstGeom prst="rightArrow">
            <a:avLst>
              <a:gd name="adj1" fmla="val 50000"/>
              <a:gd name="adj2" fmla="val 89362"/>
            </a:avLst>
          </a:prstGeom>
          <a:solidFill>
            <a:srgbClr val="FF99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9031" name="AutoShape 7"/>
          <p:cNvSpPr>
            <a:spLocks noChangeArrowheads="1"/>
          </p:cNvSpPr>
          <p:nvPr/>
        </p:nvSpPr>
        <p:spPr bwMode="auto">
          <a:xfrm>
            <a:off x="3290882" y="1648127"/>
            <a:ext cx="423862" cy="114300"/>
          </a:xfrm>
          <a:prstGeom prst="rightArrow">
            <a:avLst>
              <a:gd name="adj1" fmla="val 50000"/>
              <a:gd name="adj2" fmla="val 92708"/>
            </a:avLst>
          </a:prstGeom>
          <a:solidFill>
            <a:srgbClr val="FF99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9035" name="Text Box 11"/>
          <p:cNvSpPr txBox="1">
            <a:spLocks noChangeArrowheads="1"/>
          </p:cNvSpPr>
          <p:nvPr/>
        </p:nvSpPr>
        <p:spPr bwMode="auto">
          <a:xfrm>
            <a:off x="4071934" y="847903"/>
            <a:ext cx="699781" cy="298439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قاطعة</a:t>
            </a:r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468116" y="2233399"/>
            <a:ext cx="609600" cy="287337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400" b="1" dirty="0">
                <a:solidFill>
                  <a:schemeClr val="tx1"/>
                </a:solidFill>
              </a:rPr>
              <a:t>a = </a:t>
            </a:r>
            <a:r>
              <a:rPr lang="en-US" sz="1400" b="1" dirty="0">
                <a:solidFill>
                  <a:srgbClr val="FF0000"/>
                </a:solidFill>
              </a:rPr>
              <a:t>0</a:t>
            </a:r>
            <a:endParaRPr lang="fr-FR" sz="1400" b="1" dirty="0"/>
          </a:p>
        </p:txBody>
      </p:sp>
      <p:sp>
        <p:nvSpPr>
          <p:cNvPr id="129037" name="AutoShape 13"/>
          <p:cNvSpPr>
            <a:spLocks noChangeArrowheads="1"/>
          </p:cNvSpPr>
          <p:nvPr/>
        </p:nvSpPr>
        <p:spPr bwMode="auto">
          <a:xfrm>
            <a:off x="744536" y="1938640"/>
            <a:ext cx="76200" cy="2286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99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9038" name="Text Box 14"/>
          <p:cNvSpPr txBox="1">
            <a:spLocks noChangeArrowheads="1"/>
          </p:cNvSpPr>
          <p:nvPr/>
        </p:nvSpPr>
        <p:spPr bwMode="auto">
          <a:xfrm>
            <a:off x="1357290" y="241586"/>
            <a:ext cx="738205" cy="3429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مصباح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129039" name="Arc 15"/>
          <p:cNvSpPr>
            <a:spLocks noChangeAspect="1"/>
          </p:cNvSpPr>
          <p:nvPr/>
        </p:nvSpPr>
        <p:spPr bwMode="auto">
          <a:xfrm rot="-9033073">
            <a:off x="1333499" y="605140"/>
            <a:ext cx="409575" cy="40957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259" name="Text Box 27"/>
          <p:cNvSpPr txBox="1">
            <a:spLocks noChangeArrowheads="1"/>
          </p:cNvSpPr>
          <p:nvPr/>
        </p:nvSpPr>
        <p:spPr bwMode="auto">
          <a:xfrm>
            <a:off x="2740025" y="1537586"/>
            <a:ext cx="563553" cy="240986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400" b="1" dirty="0">
                <a:solidFill>
                  <a:schemeClr val="tx1"/>
                </a:solidFill>
              </a:rPr>
              <a:t>V</a:t>
            </a:r>
            <a:r>
              <a:rPr lang="fr-FR" sz="1400" b="1" baseline="-25000" dirty="0">
                <a:solidFill>
                  <a:schemeClr val="tx1"/>
                </a:solidFill>
              </a:rPr>
              <a:t>CC</a:t>
            </a:r>
            <a:endParaRPr lang="fr-FR" sz="2000" b="1" dirty="0">
              <a:solidFill>
                <a:schemeClr val="tx1"/>
              </a:solidFill>
            </a:endParaRPr>
          </a:p>
        </p:txBody>
      </p:sp>
      <p:grpSp>
        <p:nvGrpSpPr>
          <p:cNvPr id="140" name="Groupe 139"/>
          <p:cNvGrpSpPr/>
          <p:nvPr/>
        </p:nvGrpSpPr>
        <p:grpSpPr>
          <a:xfrm>
            <a:off x="214282" y="839327"/>
            <a:ext cx="2551474" cy="1662876"/>
            <a:chOff x="428596" y="910765"/>
            <a:chExt cx="2551474" cy="1662876"/>
          </a:xfrm>
        </p:grpSpPr>
        <p:sp>
          <p:nvSpPr>
            <p:cNvPr id="9249" name="Oval 17"/>
            <p:cNvSpPr>
              <a:spLocks noChangeAspect="1" noChangeArrowheads="1"/>
            </p:cNvSpPr>
            <p:nvPr/>
          </p:nvSpPr>
          <p:spPr bwMode="auto">
            <a:xfrm>
              <a:off x="1755775" y="1716390"/>
              <a:ext cx="374650" cy="374650"/>
            </a:xfrm>
            <a:prstGeom prst="ellips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50" name="Line 18"/>
            <p:cNvSpPr>
              <a:spLocks noChangeAspect="1" noChangeShapeType="1"/>
            </p:cNvSpPr>
            <p:nvPr/>
          </p:nvSpPr>
          <p:spPr bwMode="auto">
            <a:xfrm>
              <a:off x="1847850" y="1782893"/>
              <a:ext cx="0" cy="223838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51" name="Line 19"/>
            <p:cNvSpPr>
              <a:spLocks noChangeAspect="1" noChangeShapeType="1"/>
            </p:cNvSpPr>
            <p:nvPr/>
          </p:nvSpPr>
          <p:spPr bwMode="auto">
            <a:xfrm flipV="1">
              <a:off x="1847850" y="1729090"/>
              <a:ext cx="136525" cy="111125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52" name="Line 20"/>
            <p:cNvSpPr>
              <a:spLocks noChangeAspect="1" noChangeShapeType="1"/>
            </p:cNvSpPr>
            <p:nvPr/>
          </p:nvSpPr>
          <p:spPr bwMode="auto">
            <a:xfrm>
              <a:off x="1847850" y="1952928"/>
              <a:ext cx="136525" cy="1127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53" name="Line 21"/>
            <p:cNvSpPr>
              <a:spLocks noChangeShapeType="1"/>
            </p:cNvSpPr>
            <p:nvPr/>
          </p:nvSpPr>
          <p:spPr bwMode="auto">
            <a:xfrm flipH="1" flipV="1">
              <a:off x="785785" y="1898953"/>
              <a:ext cx="1058400" cy="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54" name="Line 22"/>
            <p:cNvSpPr>
              <a:spLocks noChangeShapeType="1"/>
            </p:cNvSpPr>
            <p:nvPr/>
          </p:nvSpPr>
          <p:spPr bwMode="auto">
            <a:xfrm flipV="1">
              <a:off x="1982788" y="2062465"/>
              <a:ext cx="0" cy="508000"/>
            </a:xfrm>
            <a:prstGeom prst="line">
              <a:avLst/>
            </a:prstGeom>
            <a:ln w="19050">
              <a:headEnd type="none" w="sm" len="sm"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55" name="Line 23"/>
            <p:cNvSpPr>
              <a:spLocks noChangeAspect="1" noChangeShapeType="1"/>
            </p:cNvSpPr>
            <p:nvPr/>
          </p:nvSpPr>
          <p:spPr bwMode="auto">
            <a:xfrm>
              <a:off x="1851025" y="1951340"/>
              <a:ext cx="136525" cy="1127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56" name="Rectangle 24"/>
            <p:cNvSpPr>
              <a:spLocks noChangeAspect="1" noChangeArrowheads="1"/>
            </p:cNvSpPr>
            <p:nvPr/>
          </p:nvSpPr>
          <p:spPr bwMode="auto">
            <a:xfrm>
              <a:off x="1268392" y="1843390"/>
              <a:ext cx="303212" cy="100013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57" name="Line 25"/>
            <p:cNvSpPr>
              <a:spLocks noChangeShapeType="1"/>
            </p:cNvSpPr>
            <p:nvPr/>
          </p:nvSpPr>
          <p:spPr bwMode="auto">
            <a:xfrm>
              <a:off x="428596" y="916290"/>
              <a:ext cx="2448000" cy="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58" name="Text Box 26"/>
            <p:cNvSpPr txBox="1">
              <a:spLocks noChangeArrowheads="1"/>
            </p:cNvSpPr>
            <p:nvPr/>
          </p:nvSpPr>
          <p:spPr bwMode="auto">
            <a:xfrm>
              <a:off x="1214414" y="1525890"/>
              <a:ext cx="457200" cy="26670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600" b="1" dirty="0" err="1">
                  <a:solidFill>
                    <a:schemeClr val="tx1"/>
                  </a:solidFill>
                </a:rPr>
                <a:t>R</a:t>
              </a:r>
              <a:r>
                <a:rPr lang="en-GB" sz="1600" b="1" baseline="-25000" dirty="0" err="1">
                  <a:solidFill>
                    <a:schemeClr val="tx1"/>
                  </a:solidFill>
                </a:rPr>
                <a:t>b</a:t>
              </a:r>
              <a:endParaRPr lang="fr-FR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9260" name="Text Box 28"/>
            <p:cNvSpPr txBox="1">
              <a:spLocks noChangeArrowheads="1"/>
            </p:cNvSpPr>
            <p:nvPr/>
          </p:nvSpPr>
          <p:spPr bwMode="auto">
            <a:xfrm>
              <a:off x="1957388" y="1391836"/>
              <a:ext cx="304800" cy="26670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600" b="1" dirty="0">
                  <a:solidFill>
                    <a:schemeClr val="tx1"/>
                  </a:solidFill>
                </a:rPr>
                <a:t>c</a:t>
              </a:r>
              <a:endParaRPr lang="fr-FR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9261" name="Text Box 29"/>
            <p:cNvSpPr txBox="1">
              <a:spLocks noChangeArrowheads="1"/>
            </p:cNvSpPr>
            <p:nvPr/>
          </p:nvSpPr>
          <p:spPr bwMode="auto">
            <a:xfrm>
              <a:off x="1958975" y="2061940"/>
              <a:ext cx="381000" cy="34290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b="1" dirty="0">
                  <a:solidFill>
                    <a:schemeClr val="tx1"/>
                  </a:solidFill>
                </a:rPr>
                <a:t>E</a:t>
              </a:r>
              <a:endParaRPr lang="fr-FR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9262" name="Line 30"/>
            <p:cNvSpPr>
              <a:spLocks noChangeShapeType="1"/>
            </p:cNvSpPr>
            <p:nvPr/>
          </p:nvSpPr>
          <p:spPr bwMode="auto">
            <a:xfrm flipV="1">
              <a:off x="428596" y="916290"/>
              <a:ext cx="0" cy="97790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63" name="Line 31"/>
            <p:cNvSpPr>
              <a:spLocks noChangeShapeType="1"/>
            </p:cNvSpPr>
            <p:nvPr/>
          </p:nvSpPr>
          <p:spPr bwMode="auto">
            <a:xfrm>
              <a:off x="1981200" y="2572225"/>
              <a:ext cx="914400" cy="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64" name="Line 32"/>
            <p:cNvSpPr>
              <a:spLocks noChangeShapeType="1"/>
            </p:cNvSpPr>
            <p:nvPr/>
          </p:nvSpPr>
          <p:spPr bwMode="auto">
            <a:xfrm>
              <a:off x="2882888" y="910765"/>
              <a:ext cx="0" cy="809625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grpSp>
          <p:nvGrpSpPr>
            <p:cNvPr id="3" name="Group 33"/>
            <p:cNvGrpSpPr>
              <a:grpSpLocks noChangeAspect="1"/>
            </p:cNvGrpSpPr>
            <p:nvPr/>
          </p:nvGrpSpPr>
          <p:grpSpPr bwMode="auto">
            <a:xfrm>
              <a:off x="2786395" y="1726338"/>
              <a:ext cx="193675" cy="69740"/>
              <a:chOff x="4685" y="2759"/>
              <a:chExt cx="249" cy="91"/>
            </a:xfrm>
          </p:grpSpPr>
          <p:sp>
            <p:nvSpPr>
              <p:cNvPr id="9279" name="Line 34"/>
              <p:cNvSpPr>
                <a:spLocks noChangeAspect="1" noChangeShapeType="1"/>
              </p:cNvSpPr>
              <p:nvPr/>
            </p:nvSpPr>
            <p:spPr bwMode="auto">
              <a:xfrm>
                <a:off x="4685" y="2759"/>
                <a:ext cx="249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9280" name="Line 35"/>
              <p:cNvSpPr>
                <a:spLocks noChangeAspect="1" noChangeShapeType="1"/>
              </p:cNvSpPr>
              <p:nvPr/>
            </p:nvSpPr>
            <p:spPr bwMode="auto">
              <a:xfrm>
                <a:off x="4732" y="2850"/>
                <a:ext cx="136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9266" name="Line 36"/>
            <p:cNvSpPr>
              <a:spLocks noChangeShapeType="1"/>
            </p:cNvSpPr>
            <p:nvPr/>
          </p:nvSpPr>
          <p:spPr bwMode="auto">
            <a:xfrm>
              <a:off x="2882888" y="1784653"/>
              <a:ext cx="0" cy="788988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67" name="Line 37"/>
            <p:cNvSpPr>
              <a:spLocks noChangeAspect="1" noChangeShapeType="1"/>
            </p:cNvSpPr>
            <p:nvPr/>
          </p:nvSpPr>
          <p:spPr bwMode="auto">
            <a:xfrm rot="600000" flipH="1">
              <a:off x="638551" y="1884837"/>
              <a:ext cx="150812" cy="11430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68" name="Line 38"/>
            <p:cNvSpPr>
              <a:spLocks noChangeShapeType="1"/>
            </p:cNvSpPr>
            <p:nvPr/>
          </p:nvSpPr>
          <p:spPr bwMode="auto">
            <a:xfrm flipH="1">
              <a:off x="428596" y="1905303"/>
              <a:ext cx="195262" cy="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69" name="Line 39"/>
            <p:cNvSpPr>
              <a:spLocks noChangeShapeType="1"/>
            </p:cNvSpPr>
            <p:nvPr/>
          </p:nvSpPr>
          <p:spPr bwMode="auto">
            <a:xfrm flipV="1">
              <a:off x="1981200" y="1332215"/>
              <a:ext cx="0" cy="403225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70" name="Oval 40"/>
            <p:cNvSpPr>
              <a:spLocks noChangeAspect="1" noChangeArrowheads="1"/>
            </p:cNvSpPr>
            <p:nvPr/>
          </p:nvSpPr>
          <p:spPr bwMode="auto">
            <a:xfrm>
              <a:off x="1957388" y="1538590"/>
              <a:ext cx="49212" cy="49213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71" name="Oval 41"/>
            <p:cNvSpPr>
              <a:spLocks noChangeAspect="1" noChangeArrowheads="1"/>
            </p:cNvSpPr>
            <p:nvPr/>
          </p:nvSpPr>
          <p:spPr bwMode="auto">
            <a:xfrm>
              <a:off x="1955049" y="2178353"/>
              <a:ext cx="50800" cy="49213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72" name="Line 42"/>
            <p:cNvSpPr>
              <a:spLocks noChangeShapeType="1"/>
            </p:cNvSpPr>
            <p:nvPr/>
          </p:nvSpPr>
          <p:spPr bwMode="auto">
            <a:xfrm flipV="1">
              <a:off x="1981200" y="919465"/>
              <a:ext cx="0" cy="277813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73" name="Text Box 43"/>
            <p:cNvSpPr txBox="1">
              <a:spLocks noChangeArrowheads="1"/>
            </p:cNvSpPr>
            <p:nvPr/>
          </p:nvSpPr>
          <p:spPr bwMode="auto">
            <a:xfrm>
              <a:off x="552424" y="1571612"/>
              <a:ext cx="304800" cy="26670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600" b="1" dirty="0">
                  <a:solidFill>
                    <a:schemeClr val="tx1"/>
                  </a:solidFill>
                </a:rPr>
                <a:t>a</a:t>
              </a:r>
              <a:endParaRPr lang="fr-FR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9274" name="AutoShape 44"/>
            <p:cNvSpPr>
              <a:spLocks noChangeAspect="1" noChangeArrowheads="1"/>
            </p:cNvSpPr>
            <p:nvPr/>
          </p:nvSpPr>
          <p:spPr bwMode="auto">
            <a:xfrm>
              <a:off x="1851025" y="1125840"/>
              <a:ext cx="249237" cy="249238"/>
            </a:xfrm>
            <a:prstGeom prst="flowChartSummingJunction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75" name="Text Box 45"/>
            <p:cNvSpPr txBox="1">
              <a:spLocks noChangeArrowheads="1"/>
            </p:cNvSpPr>
            <p:nvPr/>
          </p:nvSpPr>
          <p:spPr bwMode="auto">
            <a:xfrm>
              <a:off x="2047213" y="1080921"/>
              <a:ext cx="438150" cy="26670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b="1" dirty="0" err="1">
                  <a:solidFill>
                    <a:schemeClr val="tx1"/>
                  </a:solidFill>
                </a:rPr>
                <a:t>R</a:t>
              </a:r>
              <a:r>
                <a:rPr lang="fr-FR" sz="1400" b="1" baseline="-25000" dirty="0" err="1">
                  <a:solidFill>
                    <a:schemeClr val="tx1"/>
                  </a:solidFill>
                </a:rPr>
                <a:t>c</a:t>
              </a:r>
              <a:endParaRPr lang="fr-FR" sz="2000" b="1" dirty="0">
                <a:solidFill>
                  <a:schemeClr val="tx1"/>
                </a:solidFill>
              </a:endParaRPr>
            </a:p>
          </p:txBody>
        </p:sp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857248" y="1532232"/>
              <a:ext cx="381000" cy="365297"/>
              <a:chOff x="1256" y="4208"/>
              <a:chExt cx="600" cy="580"/>
            </a:xfrm>
          </p:grpSpPr>
          <p:sp>
            <p:nvSpPr>
              <p:cNvPr id="9277" name="Line 47"/>
              <p:cNvSpPr>
                <a:spLocks noChangeShapeType="1"/>
              </p:cNvSpPr>
              <p:nvPr/>
            </p:nvSpPr>
            <p:spPr bwMode="auto">
              <a:xfrm>
                <a:off x="1474" y="4788"/>
                <a:ext cx="1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78" name="Text Box 48"/>
              <p:cNvSpPr txBox="1">
                <a:spLocks noChangeArrowheads="1"/>
              </p:cNvSpPr>
              <p:nvPr/>
            </p:nvSpPr>
            <p:spPr bwMode="auto">
              <a:xfrm>
                <a:off x="1256" y="4208"/>
                <a:ext cx="600" cy="478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l"/>
                <a:r>
                  <a:rPr lang="fr-FR" sz="1600" b="1" dirty="0" err="1">
                    <a:solidFill>
                      <a:schemeClr val="tx1"/>
                    </a:solidFill>
                    <a:latin typeface="Times New Roman" pitchFamily="18" charset="0"/>
                  </a:rPr>
                  <a:t>I</a:t>
                </a:r>
                <a:r>
                  <a:rPr lang="fr-FR" sz="1600" b="1" baseline="-25000" dirty="0" err="1">
                    <a:solidFill>
                      <a:schemeClr val="tx1"/>
                    </a:solidFill>
                    <a:latin typeface="Times New Roman" pitchFamily="18" charset="0"/>
                  </a:rPr>
                  <a:t>b</a:t>
                </a:r>
                <a:endParaRPr lang="fr-FR" sz="2400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29077" name="Text Box 53"/>
          <p:cNvSpPr txBox="1">
            <a:spLocks noChangeArrowheads="1"/>
          </p:cNvSpPr>
          <p:nvPr/>
        </p:nvSpPr>
        <p:spPr bwMode="auto">
          <a:xfrm>
            <a:off x="71406" y="2703521"/>
            <a:ext cx="1071570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 b="1" dirty="0" err="1">
                <a:solidFill>
                  <a:schemeClr val="tx1"/>
                </a:solidFill>
              </a:rPr>
              <a:t>I</a:t>
            </a:r>
            <a:r>
              <a:rPr lang="fr-FR" sz="1600" b="1" baseline="-25000" dirty="0" err="1">
                <a:solidFill>
                  <a:schemeClr val="tx1"/>
                </a:solidFill>
              </a:rPr>
              <a:t>b</a:t>
            </a:r>
            <a:r>
              <a:rPr lang="fr-FR" sz="1600" b="1" baseline="-25000" dirty="0">
                <a:solidFill>
                  <a:schemeClr val="tx1"/>
                </a:solidFill>
              </a:rPr>
              <a:t> </a:t>
            </a:r>
            <a:r>
              <a:rPr lang="fr-FR" sz="1600" b="1" dirty="0">
                <a:solidFill>
                  <a:schemeClr val="tx1"/>
                </a:solidFill>
              </a:rPr>
              <a:t>= </a:t>
            </a:r>
            <a:r>
              <a:rPr lang="fr-FR" sz="1600" b="1" dirty="0" smtClean="0">
                <a:solidFill>
                  <a:schemeClr val="tx1"/>
                </a:solidFill>
              </a:rPr>
              <a:t>0 </a:t>
            </a:r>
            <a:r>
              <a:rPr lang="fr-FR" sz="1600" b="1" dirty="0" smtClean="0">
                <a:solidFill>
                  <a:schemeClr val="tx1"/>
                </a:solidFill>
                <a:sym typeface="Symbol"/>
              </a:rPr>
              <a:t>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29078" name="Text Box 54"/>
          <p:cNvSpPr txBox="1">
            <a:spLocks noChangeArrowheads="1"/>
          </p:cNvSpPr>
          <p:nvPr/>
        </p:nvSpPr>
        <p:spPr bwMode="auto">
          <a:xfrm>
            <a:off x="928662" y="2712286"/>
            <a:ext cx="1143008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 b="1" dirty="0">
                <a:solidFill>
                  <a:schemeClr val="tx1"/>
                </a:solidFill>
              </a:rPr>
              <a:t>I</a:t>
            </a:r>
            <a:r>
              <a:rPr lang="fr-FR" sz="1600" b="1" baseline="-25000" dirty="0">
                <a:solidFill>
                  <a:schemeClr val="tx1"/>
                </a:solidFill>
              </a:rPr>
              <a:t>C</a:t>
            </a:r>
            <a:r>
              <a:rPr lang="fr-FR" sz="1600" b="1" dirty="0">
                <a:solidFill>
                  <a:schemeClr val="tx1"/>
                </a:solidFill>
              </a:rPr>
              <a:t> = </a:t>
            </a:r>
            <a:r>
              <a:rPr lang="fr-FR" sz="1600" b="1" dirty="0">
                <a:solidFill>
                  <a:srgbClr val="FF0000"/>
                </a:solidFill>
              </a:rPr>
              <a:t>β. </a:t>
            </a:r>
            <a:r>
              <a:rPr lang="fr-FR" sz="1600" b="1" dirty="0" err="1">
                <a:solidFill>
                  <a:srgbClr val="FF0000"/>
                </a:solidFill>
              </a:rPr>
              <a:t>I</a:t>
            </a:r>
            <a:r>
              <a:rPr lang="fr-FR" b="1" baseline="-25000" dirty="0" err="1">
                <a:solidFill>
                  <a:srgbClr val="FF0000"/>
                </a:solidFill>
              </a:rPr>
              <a:t>b</a:t>
            </a:r>
            <a:endParaRPr lang="fr-FR" sz="1600" b="1" baseline="-25000" dirty="0">
              <a:solidFill>
                <a:srgbClr val="FF0000"/>
              </a:solidFill>
            </a:endParaRPr>
          </a:p>
        </p:txBody>
      </p:sp>
      <p:sp>
        <p:nvSpPr>
          <p:cNvPr id="129079" name="Text Box 55"/>
          <p:cNvSpPr txBox="1">
            <a:spLocks noChangeArrowheads="1"/>
          </p:cNvSpPr>
          <p:nvPr/>
        </p:nvSpPr>
        <p:spPr bwMode="auto">
          <a:xfrm>
            <a:off x="2214546" y="2739334"/>
            <a:ext cx="785818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fr-FR" sz="1600" b="1" dirty="0">
                <a:solidFill>
                  <a:srgbClr val="FF0000"/>
                </a:solidFill>
              </a:rPr>
              <a:t>I</a:t>
            </a:r>
            <a:r>
              <a:rPr lang="fr-FR" b="1" baseline="-25000" dirty="0">
                <a:solidFill>
                  <a:srgbClr val="FF0000"/>
                </a:solidFill>
              </a:rPr>
              <a:t>C</a:t>
            </a:r>
            <a:r>
              <a:rPr lang="fr-FR" sz="1600" b="1" dirty="0">
                <a:solidFill>
                  <a:srgbClr val="FF0000"/>
                </a:solidFill>
              </a:rPr>
              <a:t> = </a:t>
            </a:r>
            <a:r>
              <a:rPr lang="fr-FR" sz="1600" b="1" dirty="0" smtClean="0">
                <a:solidFill>
                  <a:srgbClr val="FF0000"/>
                </a:solidFill>
              </a:rPr>
              <a:t>0</a:t>
            </a:r>
            <a:endParaRPr lang="fr-FR" dirty="0"/>
          </a:p>
        </p:txBody>
      </p:sp>
      <p:sp>
        <p:nvSpPr>
          <p:cNvPr id="129080" name="Text Box 56"/>
          <p:cNvSpPr txBox="1">
            <a:spLocks noChangeArrowheads="1"/>
          </p:cNvSpPr>
          <p:nvPr/>
        </p:nvSpPr>
        <p:spPr bwMode="auto">
          <a:xfrm>
            <a:off x="2119359" y="3061675"/>
            <a:ext cx="1809700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 b="1" dirty="0">
                <a:solidFill>
                  <a:schemeClr val="tx1"/>
                </a:solidFill>
              </a:rPr>
              <a:t>V</a:t>
            </a:r>
            <a:r>
              <a:rPr lang="fr-FR" sz="1600" b="1" baseline="-25000" dirty="0">
                <a:solidFill>
                  <a:schemeClr val="tx1"/>
                </a:solidFill>
              </a:rPr>
              <a:t>CE</a:t>
            </a:r>
            <a:r>
              <a:rPr lang="fr-FR" sz="1600" b="1" dirty="0">
                <a:solidFill>
                  <a:schemeClr val="tx1"/>
                </a:solidFill>
              </a:rPr>
              <a:t> = V</a:t>
            </a:r>
            <a:r>
              <a:rPr lang="fr-FR" sz="1600" b="1" baseline="-25000" dirty="0">
                <a:solidFill>
                  <a:schemeClr val="tx1"/>
                </a:solidFill>
              </a:rPr>
              <a:t>CC</a:t>
            </a:r>
            <a:r>
              <a:rPr lang="fr-FR" sz="1600" b="1" dirty="0">
                <a:solidFill>
                  <a:schemeClr val="tx1"/>
                </a:solidFill>
              </a:rPr>
              <a:t> - </a:t>
            </a:r>
            <a:r>
              <a:rPr lang="fr-FR" sz="1600" b="1" dirty="0" err="1">
                <a:solidFill>
                  <a:schemeClr val="tx1"/>
                </a:solidFill>
              </a:rPr>
              <a:t>R</a:t>
            </a:r>
            <a:r>
              <a:rPr lang="fr-FR" sz="1600" b="1" baseline="-25000" dirty="0" err="1">
                <a:solidFill>
                  <a:schemeClr val="tx1"/>
                </a:solidFill>
              </a:rPr>
              <a:t>c</a:t>
            </a:r>
            <a:r>
              <a:rPr lang="fr-FR" sz="1600" b="1" dirty="0">
                <a:solidFill>
                  <a:schemeClr val="tx1"/>
                </a:solidFill>
              </a:rPr>
              <a:t>. I</a:t>
            </a:r>
            <a:r>
              <a:rPr lang="fr-FR" sz="1600" b="1" baseline="-250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9081" name="Text Box 57"/>
          <p:cNvSpPr txBox="1">
            <a:spLocks noChangeArrowheads="1"/>
          </p:cNvSpPr>
          <p:nvPr/>
        </p:nvSpPr>
        <p:spPr bwMode="auto">
          <a:xfrm>
            <a:off x="4179185" y="3078313"/>
            <a:ext cx="2107327" cy="35394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1700" b="1" dirty="0">
                <a:solidFill>
                  <a:srgbClr val="FF0000"/>
                </a:solidFill>
              </a:rPr>
              <a:t>V</a:t>
            </a:r>
            <a:r>
              <a:rPr lang="fr-FR" sz="1700" b="1" baseline="-25000" dirty="0">
                <a:solidFill>
                  <a:srgbClr val="FF0000"/>
                </a:solidFill>
              </a:rPr>
              <a:t>CE</a:t>
            </a:r>
            <a:r>
              <a:rPr lang="fr-FR" sz="1700" b="1" dirty="0">
                <a:solidFill>
                  <a:srgbClr val="FF0000"/>
                </a:solidFill>
              </a:rPr>
              <a:t> = </a:t>
            </a:r>
            <a:r>
              <a:rPr lang="fr-FR" sz="1700" b="1" dirty="0" smtClean="0">
                <a:solidFill>
                  <a:srgbClr val="FF0000"/>
                </a:solidFill>
              </a:rPr>
              <a:t>V</a:t>
            </a:r>
            <a:r>
              <a:rPr lang="fr-FR" sz="1700" b="1" baseline="-25000" dirty="0" smtClean="0">
                <a:solidFill>
                  <a:srgbClr val="FF0000"/>
                </a:solidFill>
              </a:rPr>
              <a:t>CC</a:t>
            </a:r>
            <a:r>
              <a:rPr lang="en-US" sz="1700" b="1" baseline="-25000" dirty="0" smtClean="0">
                <a:solidFill>
                  <a:srgbClr val="FF0000"/>
                </a:solidFill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</a:rPr>
              <a:t>=</a:t>
            </a:r>
            <a:r>
              <a:rPr lang="fr-FR" sz="1700" b="1" dirty="0" smtClean="0">
                <a:solidFill>
                  <a:srgbClr val="FF0000"/>
                </a:solidFill>
              </a:rPr>
              <a:t> V</a:t>
            </a:r>
            <a:r>
              <a:rPr lang="fr-FR" sz="1700" b="1" baseline="-25000" dirty="0" smtClean="0">
                <a:solidFill>
                  <a:srgbClr val="FF0000"/>
                </a:solidFill>
              </a:rPr>
              <a:t>CESAT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endParaRPr lang="fr-FR" sz="1700" dirty="0"/>
          </a:p>
        </p:txBody>
      </p:sp>
      <p:sp>
        <p:nvSpPr>
          <p:cNvPr id="129082" name="Text Box 58"/>
          <p:cNvSpPr txBox="1">
            <a:spLocks noChangeArrowheads="1"/>
          </p:cNvSpPr>
          <p:nvPr/>
        </p:nvSpPr>
        <p:spPr bwMode="auto">
          <a:xfrm>
            <a:off x="3357554" y="825678"/>
            <a:ext cx="938212" cy="32066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b="1" dirty="0">
                <a:solidFill>
                  <a:srgbClr val="0000FF"/>
                </a:solidFill>
              </a:rPr>
              <a:t>مفتوحة</a:t>
            </a:r>
            <a:endParaRPr lang="fr-FR" b="1" dirty="0"/>
          </a:p>
          <a:p>
            <a:pPr algn="r">
              <a:spcBef>
                <a:spcPct val="50000"/>
              </a:spcBef>
            </a:pPr>
            <a:endParaRPr lang="fr-FR" dirty="0"/>
          </a:p>
        </p:txBody>
      </p:sp>
      <p:sp>
        <p:nvSpPr>
          <p:cNvPr id="129083" name="Text Box 59"/>
          <p:cNvSpPr txBox="1">
            <a:spLocks noChangeArrowheads="1"/>
          </p:cNvSpPr>
          <p:nvPr/>
        </p:nvSpPr>
        <p:spPr bwMode="auto">
          <a:xfrm>
            <a:off x="876589" y="214290"/>
            <a:ext cx="936625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ar-DZ" dirty="0"/>
              <a:t> </a:t>
            </a:r>
            <a:r>
              <a:rPr lang="ar-DZ" b="1" dirty="0">
                <a:solidFill>
                  <a:srgbClr val="0000FF"/>
                </a:solidFill>
              </a:rPr>
              <a:t>منطفئ</a:t>
            </a:r>
            <a:r>
              <a:rPr lang="ar-DZ" dirty="0"/>
              <a:t> </a:t>
            </a:r>
            <a:endParaRPr lang="fr-FR" dirty="0"/>
          </a:p>
        </p:txBody>
      </p:sp>
      <p:sp>
        <p:nvSpPr>
          <p:cNvPr id="129084" name="Rectangle 60"/>
          <p:cNvSpPr>
            <a:spLocks noChangeArrowheads="1"/>
          </p:cNvSpPr>
          <p:nvPr/>
        </p:nvSpPr>
        <p:spPr bwMode="auto">
          <a:xfrm>
            <a:off x="6310074" y="3489339"/>
            <a:ext cx="2512226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rtl="1"/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ـ في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هذه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الحالة يلعب المقحل دور</a:t>
            </a:r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29085" name="Text Box 61"/>
          <p:cNvSpPr txBox="1">
            <a:spLocks noChangeArrowheads="1"/>
          </p:cNvSpPr>
          <p:nvPr/>
        </p:nvSpPr>
        <p:spPr bwMode="auto">
          <a:xfrm>
            <a:off x="5170246" y="3505557"/>
            <a:ext cx="1284289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>
                <a:solidFill>
                  <a:srgbClr val="FF0000"/>
                </a:solidFill>
                <a:cs typeface="Arabic Transparent" pitchFamily="2" charset="-78"/>
              </a:rPr>
              <a:t>قاطعة مفتوحة</a:t>
            </a:r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129086" name="Text Box 62"/>
          <p:cNvSpPr txBox="1">
            <a:spLocks noChangeArrowheads="1"/>
          </p:cNvSpPr>
          <p:nvPr/>
        </p:nvSpPr>
        <p:spPr bwMode="auto">
          <a:xfrm>
            <a:off x="3391502" y="3488103"/>
            <a:ext cx="892296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rgbClr val="336699"/>
                </a:solidFill>
                <a:cs typeface="Arabic Transparent" pitchFamily="2" charset="-78"/>
              </a:rPr>
              <a:t>الانسداد</a:t>
            </a:r>
            <a:r>
              <a:rPr lang="fr-FR" b="1" dirty="0">
                <a:solidFill>
                  <a:srgbClr val="336699"/>
                </a:solidFill>
                <a:cs typeface="Arabic Transparent" pitchFamily="2" charset="-78"/>
              </a:rPr>
              <a:t>.</a:t>
            </a:r>
          </a:p>
        </p:txBody>
      </p:sp>
      <p:sp>
        <p:nvSpPr>
          <p:cNvPr id="129087" name="Text Box 63"/>
          <p:cNvSpPr txBox="1">
            <a:spLocks noChangeArrowheads="1"/>
          </p:cNvSpPr>
          <p:nvPr/>
        </p:nvSpPr>
        <p:spPr bwMode="auto">
          <a:xfrm>
            <a:off x="3999655" y="3503626"/>
            <a:ext cx="1443048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وتدعى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هذه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حالة</a:t>
            </a:r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9243" name="WordArt 64"/>
          <p:cNvSpPr>
            <a:spLocks noChangeArrowheads="1" noChangeShapeType="1" noTextEdit="1"/>
          </p:cNvSpPr>
          <p:nvPr/>
        </p:nvSpPr>
        <p:spPr bwMode="auto">
          <a:xfrm>
            <a:off x="3759206" y="71414"/>
            <a:ext cx="1670050" cy="35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DZ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وظيفة التحكم</a:t>
            </a:r>
            <a:endParaRPr lang="fr-FR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244" name="Rectangle 65"/>
          <p:cNvSpPr>
            <a:spLocks noChangeArrowheads="1"/>
          </p:cNvSpPr>
          <p:nvPr/>
        </p:nvSpPr>
        <p:spPr bwMode="auto">
          <a:xfrm>
            <a:off x="7183469" y="357166"/>
            <a:ext cx="1817687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rtl="1"/>
            <a:r>
              <a:rPr lang="ar-DZ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1 </a:t>
            </a:r>
            <a:r>
              <a:rPr lang="ar-DZ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خواص المقحل:</a:t>
            </a:r>
            <a:r>
              <a:rPr lang="fr-FR" dirty="0">
                <a:ea typeface="Times New Roman" pitchFamily="18" charset="0"/>
                <a:cs typeface="Arabic Transparent" pitchFamily="2" charset="-78"/>
              </a:rPr>
              <a:t> </a:t>
            </a:r>
            <a:endParaRPr lang="en-US" dirty="0">
              <a:ea typeface="Times New Roman" pitchFamily="18" charset="0"/>
              <a:cs typeface="Arabic Transparent" pitchFamily="2" charset="-78"/>
            </a:endParaRPr>
          </a:p>
        </p:txBody>
      </p:sp>
      <p:grpSp>
        <p:nvGrpSpPr>
          <p:cNvPr id="200" name="Groupe 199"/>
          <p:cNvGrpSpPr/>
          <p:nvPr/>
        </p:nvGrpSpPr>
        <p:grpSpPr>
          <a:xfrm>
            <a:off x="4014784" y="1214422"/>
            <a:ext cx="428180" cy="1219200"/>
            <a:chOff x="4229098" y="1214422"/>
            <a:chExt cx="428180" cy="1219200"/>
          </a:xfrm>
        </p:grpSpPr>
        <p:sp>
          <p:nvSpPr>
            <p:cNvPr id="192" name="Rectangle 8"/>
            <p:cNvSpPr>
              <a:spLocks noChangeArrowheads="1"/>
            </p:cNvSpPr>
            <p:nvPr/>
          </p:nvSpPr>
          <p:spPr bwMode="auto">
            <a:xfrm>
              <a:off x="4229098" y="1222359"/>
              <a:ext cx="385762" cy="1139825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93" name="Text Box 9"/>
            <p:cNvSpPr txBox="1">
              <a:spLocks noChangeArrowheads="1"/>
            </p:cNvSpPr>
            <p:nvPr/>
          </p:nvSpPr>
          <p:spPr bwMode="auto">
            <a:xfrm>
              <a:off x="4260492" y="1214422"/>
              <a:ext cx="304800" cy="26670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94" name="Text Box 10"/>
            <p:cNvSpPr txBox="1">
              <a:spLocks noChangeArrowheads="1"/>
            </p:cNvSpPr>
            <p:nvPr/>
          </p:nvSpPr>
          <p:spPr bwMode="auto">
            <a:xfrm>
              <a:off x="4276278" y="2090722"/>
              <a:ext cx="381000" cy="34290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b="1" dirty="0">
                  <a:solidFill>
                    <a:schemeClr val="tx1"/>
                  </a:solidFill>
                </a:rPr>
                <a:t>E</a:t>
              </a:r>
            </a:p>
          </p:txBody>
        </p:sp>
        <p:grpSp>
          <p:nvGrpSpPr>
            <p:cNvPr id="195" name="Group 49"/>
            <p:cNvGrpSpPr>
              <a:grpSpLocks/>
            </p:cNvGrpSpPr>
            <p:nvPr/>
          </p:nvGrpSpPr>
          <p:grpSpPr bwMode="auto">
            <a:xfrm>
              <a:off x="4325491" y="1565259"/>
              <a:ext cx="95674" cy="489911"/>
              <a:chOff x="6577" y="3615"/>
              <a:chExt cx="150" cy="771"/>
            </a:xfrm>
          </p:grpSpPr>
          <p:sp>
            <p:nvSpPr>
              <p:cNvPr id="196" name="Line 50"/>
              <p:cNvSpPr>
                <a:spLocks noChangeShapeType="1"/>
              </p:cNvSpPr>
              <p:nvPr/>
            </p:nvSpPr>
            <p:spPr bwMode="auto">
              <a:xfrm>
                <a:off x="6727" y="3615"/>
                <a:ext cx="0" cy="266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97" name="Line 51"/>
              <p:cNvSpPr>
                <a:spLocks noChangeShapeType="1"/>
              </p:cNvSpPr>
              <p:nvPr/>
            </p:nvSpPr>
            <p:spPr bwMode="auto">
              <a:xfrm>
                <a:off x="6713" y="4120"/>
                <a:ext cx="0" cy="266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98" name="Line 52"/>
              <p:cNvSpPr>
                <a:spLocks noChangeAspect="1" noChangeShapeType="1"/>
              </p:cNvSpPr>
              <p:nvPr/>
            </p:nvSpPr>
            <p:spPr bwMode="auto">
              <a:xfrm rot="21060000" flipH="1" flipV="1">
                <a:off x="6577" y="3843"/>
                <a:ext cx="113" cy="307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</p:grpSp>
      <p:pic>
        <p:nvPicPr>
          <p:cNvPr id="144" name="Image 143"/>
          <p:cNvPicPr>
            <a:picLocks noChangeAspect="1"/>
          </p:cNvPicPr>
          <p:nvPr/>
        </p:nvPicPr>
        <p:blipFill>
          <a:blip r:embed="rId2"/>
          <a:srcRect r="4009"/>
          <a:stretch>
            <a:fillRect/>
          </a:stretch>
        </p:blipFill>
        <p:spPr bwMode="auto">
          <a:xfrm>
            <a:off x="5580032" y="785794"/>
            <a:ext cx="3421124" cy="1405268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58" name="Picture 2" descr="H:\bc107-200ma-45v-npn-si-small-signal-transistor-to-206aa-en-bc-transistors-onsemi-54153-68-B.jpg"/>
          <p:cNvPicPr>
            <a:picLocks noChangeAspect="1" noChangeArrowheads="1"/>
          </p:cNvPicPr>
          <p:nvPr/>
        </p:nvPicPr>
        <p:blipFill>
          <a:blip r:embed="rId3" cstate="print"/>
          <a:srcRect t="35000" b="24166"/>
          <a:stretch>
            <a:fillRect/>
          </a:stretch>
        </p:blipFill>
        <p:spPr bwMode="auto">
          <a:xfrm>
            <a:off x="6786578" y="2285992"/>
            <a:ext cx="2044468" cy="834831"/>
          </a:xfrm>
          <a:prstGeom prst="rect">
            <a:avLst/>
          </a:prstGeom>
          <a:noFill/>
        </p:spPr>
      </p:pic>
      <p:sp>
        <p:nvSpPr>
          <p:cNvPr id="141" name="ZoneTexte 140"/>
          <p:cNvSpPr txBox="1"/>
          <p:nvPr/>
        </p:nvSpPr>
        <p:spPr>
          <a:xfrm>
            <a:off x="1859831" y="1681150"/>
            <a:ext cx="857256" cy="292388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300" b="1" dirty="0" smtClean="0">
                <a:solidFill>
                  <a:srgbClr val="CC00CC"/>
                </a:solidFill>
              </a:rPr>
              <a:t>BC107</a:t>
            </a:r>
            <a:endParaRPr lang="fr-FR" sz="1300" b="1" dirty="0">
              <a:solidFill>
                <a:srgbClr val="CC00CC"/>
              </a:solidFill>
            </a:endParaRPr>
          </a:p>
        </p:txBody>
      </p:sp>
      <p:sp>
        <p:nvSpPr>
          <p:cNvPr id="147" name="Text Box 55"/>
          <p:cNvSpPr txBox="1">
            <a:spLocks noChangeArrowheads="1"/>
          </p:cNvSpPr>
          <p:nvPr/>
        </p:nvSpPr>
        <p:spPr bwMode="auto">
          <a:xfrm>
            <a:off x="5657017" y="3857628"/>
            <a:ext cx="1417794" cy="584775"/>
          </a:xfrm>
          <a:prstGeom prst="rect">
            <a:avLst/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fr-FR" sz="1600" b="1" dirty="0">
                <a:solidFill>
                  <a:srgbClr val="336699"/>
                </a:solidFill>
              </a:rPr>
              <a:t>I</a:t>
            </a:r>
            <a:r>
              <a:rPr lang="fr-FR" b="1" baseline="-25000" dirty="0">
                <a:solidFill>
                  <a:srgbClr val="336699"/>
                </a:solidFill>
              </a:rPr>
              <a:t>C</a:t>
            </a:r>
            <a:r>
              <a:rPr lang="fr-FR" sz="1600" b="1" dirty="0">
                <a:solidFill>
                  <a:srgbClr val="336699"/>
                </a:solidFill>
              </a:rPr>
              <a:t> = </a:t>
            </a:r>
            <a:r>
              <a:rPr lang="fr-FR" sz="1600" b="1" dirty="0" smtClean="0">
                <a:solidFill>
                  <a:srgbClr val="336699"/>
                </a:solidFill>
              </a:rPr>
              <a:t>0</a:t>
            </a:r>
          </a:p>
          <a:p>
            <a:r>
              <a:rPr lang="fr-FR" sz="1600" b="1" dirty="0" smtClean="0">
                <a:solidFill>
                  <a:srgbClr val="336699"/>
                </a:solidFill>
              </a:rPr>
              <a:t>V</a:t>
            </a:r>
            <a:r>
              <a:rPr lang="fr-FR" sz="1600" b="1" baseline="-25000" dirty="0" smtClean="0">
                <a:solidFill>
                  <a:srgbClr val="336699"/>
                </a:solidFill>
              </a:rPr>
              <a:t>CE</a:t>
            </a:r>
            <a:r>
              <a:rPr lang="fr-FR" sz="1600" b="1" dirty="0" smtClean="0">
                <a:solidFill>
                  <a:srgbClr val="336699"/>
                </a:solidFill>
              </a:rPr>
              <a:t> </a:t>
            </a:r>
            <a:r>
              <a:rPr lang="en-US" sz="1600" b="1" dirty="0" smtClean="0">
                <a:solidFill>
                  <a:srgbClr val="336699"/>
                </a:solidFill>
              </a:rPr>
              <a:t>=</a:t>
            </a:r>
            <a:r>
              <a:rPr lang="fr-FR" sz="1600" b="1" dirty="0" smtClean="0">
                <a:solidFill>
                  <a:srgbClr val="336699"/>
                </a:solidFill>
              </a:rPr>
              <a:t> V</a:t>
            </a:r>
            <a:r>
              <a:rPr lang="fr-FR" sz="1600" b="1" baseline="-25000" dirty="0" smtClean="0">
                <a:solidFill>
                  <a:srgbClr val="336699"/>
                </a:solidFill>
              </a:rPr>
              <a:t>CESAT</a:t>
            </a:r>
            <a:endParaRPr lang="fr-FR" dirty="0">
              <a:solidFill>
                <a:srgbClr val="336699"/>
              </a:solidFill>
            </a:endParaRPr>
          </a:p>
        </p:txBody>
      </p:sp>
      <p:sp>
        <p:nvSpPr>
          <p:cNvPr id="153" name="Rectangle 152"/>
          <p:cNvSpPr/>
          <p:nvPr/>
        </p:nvSpPr>
        <p:spPr bwMode="auto">
          <a:xfrm>
            <a:off x="5915875" y="6205644"/>
            <a:ext cx="1296000" cy="612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FFFF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54" name="Groupe 153"/>
          <p:cNvGrpSpPr/>
          <p:nvPr/>
        </p:nvGrpSpPr>
        <p:grpSpPr>
          <a:xfrm>
            <a:off x="4004699" y="4655478"/>
            <a:ext cx="395909" cy="1143763"/>
            <a:chOff x="3316280" y="4771277"/>
            <a:chExt cx="395909" cy="1143763"/>
          </a:xfrm>
        </p:grpSpPr>
        <p:cxnSp>
          <p:nvCxnSpPr>
            <p:cNvPr id="155" name="Connecteur droit 154"/>
            <p:cNvCxnSpPr/>
            <p:nvPr/>
          </p:nvCxnSpPr>
          <p:spPr bwMode="auto">
            <a:xfrm rot="5400000" flipH="1" flipV="1">
              <a:off x="3571120" y="5190805"/>
              <a:ext cx="0" cy="180000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6" name="Rectangle 8"/>
            <p:cNvSpPr>
              <a:spLocks noChangeArrowheads="1"/>
            </p:cNvSpPr>
            <p:nvPr/>
          </p:nvSpPr>
          <p:spPr bwMode="auto">
            <a:xfrm>
              <a:off x="3316280" y="4771277"/>
              <a:ext cx="385762" cy="1139825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57" name="Text Box 9"/>
            <p:cNvSpPr txBox="1">
              <a:spLocks noChangeArrowheads="1"/>
            </p:cNvSpPr>
            <p:nvPr/>
          </p:nvSpPr>
          <p:spPr bwMode="auto">
            <a:xfrm>
              <a:off x="3331798" y="4837569"/>
              <a:ext cx="304800" cy="26670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58" name="Text Box 10"/>
            <p:cNvSpPr txBox="1">
              <a:spLocks noChangeArrowheads="1"/>
            </p:cNvSpPr>
            <p:nvPr/>
          </p:nvSpPr>
          <p:spPr bwMode="auto">
            <a:xfrm>
              <a:off x="3331189" y="5572140"/>
              <a:ext cx="381000" cy="34290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b="1" dirty="0">
                  <a:solidFill>
                    <a:schemeClr val="tx1"/>
                  </a:solidFill>
                </a:rPr>
                <a:t>E</a:t>
              </a:r>
            </a:p>
          </p:txBody>
        </p:sp>
        <p:grpSp>
          <p:nvGrpSpPr>
            <p:cNvPr id="159" name="Group 49"/>
            <p:cNvGrpSpPr>
              <a:grpSpLocks/>
            </p:cNvGrpSpPr>
            <p:nvPr/>
          </p:nvGrpSpPr>
          <p:grpSpPr bwMode="auto">
            <a:xfrm>
              <a:off x="3486344" y="5105915"/>
              <a:ext cx="96707" cy="502619"/>
              <a:chOff x="4300351" y="3602"/>
              <a:chExt cx="96707" cy="791"/>
            </a:xfrm>
          </p:grpSpPr>
          <p:sp>
            <p:nvSpPr>
              <p:cNvPr id="160" name="Line 50"/>
              <p:cNvSpPr>
                <a:spLocks noChangeShapeType="1"/>
              </p:cNvSpPr>
              <p:nvPr/>
            </p:nvSpPr>
            <p:spPr bwMode="auto">
              <a:xfrm>
                <a:off x="4300351" y="3602"/>
                <a:ext cx="0" cy="266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1" name="Line 51"/>
              <p:cNvSpPr>
                <a:spLocks noChangeShapeType="1"/>
              </p:cNvSpPr>
              <p:nvPr/>
            </p:nvSpPr>
            <p:spPr bwMode="auto">
              <a:xfrm>
                <a:off x="4332914" y="4127"/>
                <a:ext cx="0" cy="266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3" name="Line 52"/>
              <p:cNvSpPr>
                <a:spLocks noChangeAspect="1" noChangeShapeType="1"/>
              </p:cNvSpPr>
              <p:nvPr/>
            </p:nvSpPr>
            <p:spPr bwMode="auto">
              <a:xfrm rot="2040000" flipV="1">
                <a:off x="4396945" y="3861"/>
                <a:ext cx="113" cy="307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164" name="Text Box 12"/>
          <p:cNvSpPr txBox="1">
            <a:spLocks noChangeArrowheads="1"/>
          </p:cNvSpPr>
          <p:nvPr/>
        </p:nvSpPr>
        <p:spPr bwMode="auto">
          <a:xfrm>
            <a:off x="472709" y="5903854"/>
            <a:ext cx="609600" cy="287337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400" b="1" dirty="0">
                <a:solidFill>
                  <a:schemeClr val="tx1"/>
                </a:solidFill>
              </a:rPr>
              <a:t>a = </a:t>
            </a:r>
            <a:r>
              <a:rPr lang="en-US" sz="1400" b="1" dirty="0" smtClean="0">
                <a:solidFill>
                  <a:srgbClr val="FF0000"/>
                </a:solidFill>
              </a:rPr>
              <a:t>1</a:t>
            </a:r>
            <a:endParaRPr lang="fr-FR" sz="1400" b="1" dirty="0"/>
          </a:p>
        </p:txBody>
      </p:sp>
      <p:sp>
        <p:nvSpPr>
          <p:cNvPr id="165" name="AutoShape 13"/>
          <p:cNvSpPr>
            <a:spLocks noChangeArrowheads="1"/>
          </p:cNvSpPr>
          <p:nvPr/>
        </p:nvSpPr>
        <p:spPr bwMode="auto">
          <a:xfrm>
            <a:off x="749129" y="5634495"/>
            <a:ext cx="76200" cy="2286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99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6" name="Arc 15"/>
          <p:cNvSpPr>
            <a:spLocks noChangeAspect="1"/>
          </p:cNvSpPr>
          <p:nvPr/>
        </p:nvSpPr>
        <p:spPr bwMode="auto">
          <a:xfrm rot="-9033073">
            <a:off x="1338092" y="4275595"/>
            <a:ext cx="409575" cy="40957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9" name="Text Box 56"/>
          <p:cNvSpPr txBox="1">
            <a:spLocks noChangeArrowheads="1"/>
          </p:cNvSpPr>
          <p:nvPr/>
        </p:nvSpPr>
        <p:spPr bwMode="auto">
          <a:xfrm>
            <a:off x="3576071" y="4303518"/>
            <a:ext cx="1071570" cy="27387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قاطعة</a:t>
            </a:r>
            <a:r>
              <a:rPr lang="fr-FR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DZ" sz="1600" b="1" dirty="0" smtClean="0">
                <a:solidFill>
                  <a:srgbClr val="0000FF"/>
                </a:solidFill>
              </a:rPr>
              <a:t>مغلقة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182" name="Text Box 102"/>
          <p:cNvSpPr txBox="1">
            <a:spLocks noChangeArrowheads="1"/>
          </p:cNvSpPr>
          <p:nvPr/>
        </p:nvSpPr>
        <p:spPr bwMode="auto">
          <a:xfrm>
            <a:off x="785974" y="3915619"/>
            <a:ext cx="1295401" cy="36036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مصباح</a:t>
            </a:r>
            <a:r>
              <a:rPr lang="fr-FR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DZ" b="1" dirty="0" smtClean="0">
                <a:solidFill>
                  <a:srgbClr val="0000FF"/>
                </a:solidFill>
                <a:cs typeface="Arabic Transparent" pitchFamily="2" charset="-78"/>
              </a:rPr>
              <a:t>مشتعل</a:t>
            </a:r>
            <a:endParaRPr lang="fr-FR" b="1" dirty="0">
              <a:cs typeface="Arabic Transparent" pitchFamily="2" charset="-78"/>
            </a:endParaRPr>
          </a:p>
          <a:p>
            <a:pPr algn="l">
              <a:spcBef>
                <a:spcPct val="50000"/>
              </a:spcBef>
            </a:pPr>
            <a:endParaRPr lang="fr-FR" b="1" dirty="0"/>
          </a:p>
        </p:txBody>
      </p:sp>
      <p:grpSp>
        <p:nvGrpSpPr>
          <p:cNvPr id="183" name="Groupe 182"/>
          <p:cNvGrpSpPr/>
          <p:nvPr/>
        </p:nvGrpSpPr>
        <p:grpSpPr>
          <a:xfrm>
            <a:off x="218875" y="4509782"/>
            <a:ext cx="3164267" cy="1662876"/>
            <a:chOff x="290125" y="4595244"/>
            <a:chExt cx="3164267" cy="1662876"/>
          </a:xfrm>
        </p:grpSpPr>
        <p:sp>
          <p:nvSpPr>
            <p:cNvPr id="184" name="Oval 17"/>
            <p:cNvSpPr>
              <a:spLocks noChangeAspect="1" noChangeArrowheads="1"/>
            </p:cNvSpPr>
            <p:nvPr/>
          </p:nvSpPr>
          <p:spPr bwMode="auto">
            <a:xfrm>
              <a:off x="1617304" y="5400869"/>
              <a:ext cx="374650" cy="374650"/>
            </a:xfrm>
            <a:prstGeom prst="ellips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85" name="Line 18"/>
            <p:cNvSpPr>
              <a:spLocks noChangeAspect="1" noChangeShapeType="1"/>
            </p:cNvSpPr>
            <p:nvPr/>
          </p:nvSpPr>
          <p:spPr bwMode="auto">
            <a:xfrm>
              <a:off x="1709379" y="5467372"/>
              <a:ext cx="0" cy="223838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86" name="Line 19"/>
            <p:cNvSpPr>
              <a:spLocks noChangeAspect="1" noChangeShapeType="1"/>
            </p:cNvSpPr>
            <p:nvPr/>
          </p:nvSpPr>
          <p:spPr bwMode="auto">
            <a:xfrm flipV="1">
              <a:off x="1709379" y="5413569"/>
              <a:ext cx="136525" cy="111125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87" name="Line 20"/>
            <p:cNvSpPr>
              <a:spLocks noChangeAspect="1" noChangeShapeType="1"/>
            </p:cNvSpPr>
            <p:nvPr/>
          </p:nvSpPr>
          <p:spPr bwMode="auto">
            <a:xfrm>
              <a:off x="1709379" y="5637407"/>
              <a:ext cx="136525" cy="1127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8" name="Line 21"/>
            <p:cNvSpPr>
              <a:spLocks noChangeShapeType="1"/>
            </p:cNvSpPr>
            <p:nvPr/>
          </p:nvSpPr>
          <p:spPr bwMode="auto">
            <a:xfrm flipH="1" flipV="1">
              <a:off x="647314" y="5583432"/>
              <a:ext cx="1058400" cy="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89" name="Line 22"/>
            <p:cNvSpPr>
              <a:spLocks noChangeShapeType="1"/>
            </p:cNvSpPr>
            <p:nvPr/>
          </p:nvSpPr>
          <p:spPr bwMode="auto">
            <a:xfrm flipV="1">
              <a:off x="1844317" y="5746944"/>
              <a:ext cx="0" cy="508000"/>
            </a:xfrm>
            <a:prstGeom prst="line">
              <a:avLst/>
            </a:prstGeom>
            <a:ln w="19050">
              <a:headEnd type="none" w="sm" len="sm"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90" name="Line 23"/>
            <p:cNvSpPr>
              <a:spLocks noChangeAspect="1" noChangeShapeType="1"/>
            </p:cNvSpPr>
            <p:nvPr/>
          </p:nvSpPr>
          <p:spPr bwMode="auto">
            <a:xfrm>
              <a:off x="1712554" y="5635819"/>
              <a:ext cx="136525" cy="1127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1" name="Rectangle 24"/>
            <p:cNvSpPr>
              <a:spLocks noChangeAspect="1" noChangeArrowheads="1"/>
            </p:cNvSpPr>
            <p:nvPr/>
          </p:nvSpPr>
          <p:spPr bwMode="auto">
            <a:xfrm>
              <a:off x="1129921" y="5527869"/>
              <a:ext cx="303212" cy="100013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01" name="Line 25"/>
            <p:cNvSpPr>
              <a:spLocks noChangeShapeType="1"/>
            </p:cNvSpPr>
            <p:nvPr/>
          </p:nvSpPr>
          <p:spPr bwMode="auto">
            <a:xfrm>
              <a:off x="290125" y="4600769"/>
              <a:ext cx="2556000" cy="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02" name="Text Box 26"/>
            <p:cNvSpPr txBox="1">
              <a:spLocks noChangeArrowheads="1"/>
            </p:cNvSpPr>
            <p:nvPr/>
          </p:nvSpPr>
          <p:spPr bwMode="auto">
            <a:xfrm>
              <a:off x="1075943" y="5210369"/>
              <a:ext cx="457200" cy="26670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600" b="1" dirty="0" err="1">
                  <a:solidFill>
                    <a:schemeClr val="tx1"/>
                  </a:solidFill>
                </a:rPr>
                <a:t>R</a:t>
              </a:r>
              <a:r>
                <a:rPr lang="en-GB" sz="1600" b="1" baseline="-25000" dirty="0" err="1">
                  <a:solidFill>
                    <a:schemeClr val="tx1"/>
                  </a:solidFill>
                </a:rPr>
                <a:t>b</a:t>
              </a:r>
              <a:endParaRPr lang="fr-FR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03" name="Text Box 27"/>
            <p:cNvSpPr txBox="1">
              <a:spLocks noChangeArrowheads="1"/>
            </p:cNvSpPr>
            <p:nvPr/>
          </p:nvSpPr>
          <p:spPr bwMode="auto">
            <a:xfrm>
              <a:off x="2890839" y="5272603"/>
              <a:ext cx="563553" cy="240986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b="1" dirty="0">
                  <a:solidFill>
                    <a:schemeClr val="tx1"/>
                  </a:solidFill>
                </a:rPr>
                <a:t>V</a:t>
              </a:r>
              <a:r>
                <a:rPr lang="fr-FR" sz="1400" b="1" baseline="-25000" dirty="0">
                  <a:solidFill>
                    <a:schemeClr val="tx1"/>
                  </a:solidFill>
                </a:rPr>
                <a:t>CC</a:t>
              </a:r>
              <a:endParaRPr lang="fr-FR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04" name="Text Box 28"/>
            <p:cNvSpPr txBox="1">
              <a:spLocks noChangeArrowheads="1"/>
            </p:cNvSpPr>
            <p:nvPr/>
          </p:nvSpPr>
          <p:spPr bwMode="auto">
            <a:xfrm>
              <a:off x="1818917" y="5063860"/>
              <a:ext cx="304800" cy="26670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600" b="1" dirty="0">
                  <a:solidFill>
                    <a:schemeClr val="tx1"/>
                  </a:solidFill>
                </a:rPr>
                <a:t>c</a:t>
              </a:r>
              <a:endParaRPr lang="fr-FR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05" name="Text Box 29"/>
            <p:cNvSpPr txBox="1">
              <a:spLocks noChangeArrowheads="1"/>
            </p:cNvSpPr>
            <p:nvPr/>
          </p:nvSpPr>
          <p:spPr bwMode="auto">
            <a:xfrm>
              <a:off x="1804104" y="5738219"/>
              <a:ext cx="381000" cy="34290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b="1" dirty="0">
                  <a:solidFill>
                    <a:schemeClr val="tx1"/>
                  </a:solidFill>
                </a:rPr>
                <a:t>E</a:t>
              </a:r>
              <a:endParaRPr lang="fr-FR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06" name="Line 30"/>
            <p:cNvSpPr>
              <a:spLocks noChangeShapeType="1"/>
            </p:cNvSpPr>
            <p:nvPr/>
          </p:nvSpPr>
          <p:spPr bwMode="auto">
            <a:xfrm flipV="1">
              <a:off x="290125" y="4600769"/>
              <a:ext cx="0" cy="97790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07" name="Line 31"/>
            <p:cNvSpPr>
              <a:spLocks noChangeShapeType="1"/>
            </p:cNvSpPr>
            <p:nvPr/>
          </p:nvSpPr>
          <p:spPr bwMode="auto">
            <a:xfrm>
              <a:off x="1842729" y="6248504"/>
              <a:ext cx="986400" cy="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08" name="Line 32"/>
            <p:cNvSpPr>
              <a:spLocks noChangeShapeType="1"/>
            </p:cNvSpPr>
            <p:nvPr/>
          </p:nvSpPr>
          <p:spPr bwMode="auto">
            <a:xfrm>
              <a:off x="2832088" y="4595244"/>
              <a:ext cx="0" cy="809625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grpSp>
          <p:nvGrpSpPr>
            <p:cNvPr id="209" name="Group 33"/>
            <p:cNvGrpSpPr>
              <a:grpSpLocks noChangeAspect="1"/>
            </p:cNvGrpSpPr>
            <p:nvPr/>
          </p:nvGrpSpPr>
          <p:grpSpPr bwMode="auto">
            <a:xfrm>
              <a:off x="2722594" y="5417389"/>
              <a:ext cx="193675" cy="55038"/>
              <a:chOff x="4781" y="2120997"/>
              <a:chExt cx="249" cy="55038"/>
            </a:xfrm>
          </p:grpSpPr>
          <p:sp>
            <p:nvSpPr>
              <p:cNvPr id="224" name="Line 34"/>
              <p:cNvSpPr>
                <a:spLocks noChangeAspect="1" noChangeShapeType="1"/>
              </p:cNvSpPr>
              <p:nvPr/>
            </p:nvSpPr>
            <p:spPr bwMode="auto">
              <a:xfrm>
                <a:off x="4781" y="2120997"/>
                <a:ext cx="249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225" name="Line 35"/>
              <p:cNvSpPr>
                <a:spLocks noChangeAspect="1" noChangeShapeType="1"/>
              </p:cNvSpPr>
              <p:nvPr/>
            </p:nvSpPr>
            <p:spPr bwMode="auto">
              <a:xfrm>
                <a:off x="4863" y="2176035"/>
                <a:ext cx="136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10" name="Line 36"/>
            <p:cNvSpPr>
              <a:spLocks noChangeShapeType="1"/>
            </p:cNvSpPr>
            <p:nvPr/>
          </p:nvSpPr>
          <p:spPr bwMode="auto">
            <a:xfrm>
              <a:off x="2836850" y="5469132"/>
              <a:ext cx="0" cy="788988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11" name="Line 37"/>
            <p:cNvSpPr>
              <a:spLocks noChangeAspect="1" noChangeShapeType="1"/>
            </p:cNvSpPr>
            <p:nvPr/>
          </p:nvSpPr>
          <p:spPr bwMode="auto">
            <a:xfrm flipH="1" flipV="1">
              <a:off x="472944" y="5445806"/>
              <a:ext cx="190000" cy="14400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12" name="Line 38"/>
            <p:cNvSpPr>
              <a:spLocks noChangeShapeType="1"/>
            </p:cNvSpPr>
            <p:nvPr/>
          </p:nvSpPr>
          <p:spPr bwMode="auto">
            <a:xfrm flipH="1">
              <a:off x="290125" y="5589782"/>
              <a:ext cx="195262" cy="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13" name="Line 39"/>
            <p:cNvSpPr>
              <a:spLocks noChangeShapeType="1"/>
            </p:cNvSpPr>
            <p:nvPr/>
          </p:nvSpPr>
          <p:spPr bwMode="auto">
            <a:xfrm flipV="1">
              <a:off x="1842729" y="5016694"/>
              <a:ext cx="0" cy="403225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14" name="Oval 40"/>
            <p:cNvSpPr>
              <a:spLocks noChangeAspect="1" noChangeArrowheads="1"/>
            </p:cNvSpPr>
            <p:nvPr/>
          </p:nvSpPr>
          <p:spPr bwMode="auto">
            <a:xfrm>
              <a:off x="1814345" y="5223069"/>
              <a:ext cx="49212" cy="49213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5" name="Oval 41"/>
            <p:cNvSpPr>
              <a:spLocks noChangeAspect="1" noChangeArrowheads="1"/>
            </p:cNvSpPr>
            <p:nvPr/>
          </p:nvSpPr>
          <p:spPr bwMode="auto">
            <a:xfrm>
              <a:off x="1812567" y="5862832"/>
              <a:ext cx="50800" cy="49213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6" name="Line 42"/>
            <p:cNvSpPr>
              <a:spLocks noChangeShapeType="1"/>
            </p:cNvSpPr>
            <p:nvPr/>
          </p:nvSpPr>
          <p:spPr bwMode="auto">
            <a:xfrm flipV="1">
              <a:off x="1842729" y="4603944"/>
              <a:ext cx="0" cy="277813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17" name="Text Box 43"/>
            <p:cNvSpPr txBox="1">
              <a:spLocks noChangeArrowheads="1"/>
            </p:cNvSpPr>
            <p:nvPr/>
          </p:nvSpPr>
          <p:spPr bwMode="auto">
            <a:xfrm>
              <a:off x="357158" y="5086661"/>
              <a:ext cx="304800" cy="26670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600" b="1" dirty="0">
                  <a:solidFill>
                    <a:schemeClr val="tx1"/>
                  </a:solidFill>
                </a:rPr>
                <a:t>a</a:t>
              </a:r>
              <a:endParaRPr lang="fr-FR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18" name="AutoShape 44"/>
            <p:cNvSpPr>
              <a:spLocks noChangeAspect="1" noChangeArrowheads="1"/>
            </p:cNvSpPr>
            <p:nvPr/>
          </p:nvSpPr>
          <p:spPr bwMode="auto">
            <a:xfrm>
              <a:off x="1712554" y="4810319"/>
              <a:ext cx="249237" cy="249238"/>
            </a:xfrm>
            <a:prstGeom prst="flowChartSummingJunction">
              <a:avLst/>
            </a:prstGeom>
            <a:solidFill>
              <a:srgbClr val="FFFF00"/>
            </a:solidFill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19" name="Text Box 45"/>
            <p:cNvSpPr txBox="1">
              <a:spLocks noChangeArrowheads="1"/>
            </p:cNvSpPr>
            <p:nvPr/>
          </p:nvSpPr>
          <p:spPr bwMode="auto">
            <a:xfrm>
              <a:off x="1904642" y="4773600"/>
              <a:ext cx="438150" cy="26670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b="1" dirty="0" err="1">
                  <a:solidFill>
                    <a:schemeClr val="tx1"/>
                  </a:solidFill>
                </a:rPr>
                <a:t>R</a:t>
              </a:r>
              <a:r>
                <a:rPr lang="fr-FR" sz="1400" b="1" baseline="-25000" dirty="0" err="1">
                  <a:solidFill>
                    <a:schemeClr val="tx1"/>
                  </a:solidFill>
                </a:rPr>
                <a:t>c</a:t>
              </a:r>
              <a:endParaRPr lang="fr-FR" sz="2000" b="1" dirty="0">
                <a:solidFill>
                  <a:schemeClr val="tx1"/>
                </a:solidFill>
              </a:endParaRPr>
            </a:p>
          </p:txBody>
        </p:sp>
        <p:grpSp>
          <p:nvGrpSpPr>
            <p:cNvPr id="220" name="Group 46"/>
            <p:cNvGrpSpPr>
              <a:grpSpLocks/>
            </p:cNvGrpSpPr>
            <p:nvPr/>
          </p:nvGrpSpPr>
          <p:grpSpPr bwMode="auto">
            <a:xfrm>
              <a:off x="714348" y="5274701"/>
              <a:ext cx="381000" cy="309314"/>
              <a:chOff x="1256" y="2685937"/>
              <a:chExt cx="600" cy="309314"/>
            </a:xfrm>
          </p:grpSpPr>
          <p:sp>
            <p:nvSpPr>
              <p:cNvPr id="222" name="Line 47"/>
              <p:cNvSpPr>
                <a:spLocks noChangeShapeType="1"/>
              </p:cNvSpPr>
              <p:nvPr/>
            </p:nvSpPr>
            <p:spPr bwMode="auto">
              <a:xfrm>
                <a:off x="1481" y="2995251"/>
                <a:ext cx="1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3" name="Text Box 48"/>
              <p:cNvSpPr txBox="1">
                <a:spLocks noChangeArrowheads="1"/>
              </p:cNvSpPr>
              <p:nvPr/>
            </p:nvSpPr>
            <p:spPr bwMode="auto">
              <a:xfrm>
                <a:off x="1256" y="2685937"/>
                <a:ext cx="600" cy="478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l"/>
                <a:r>
                  <a:rPr lang="fr-FR" sz="1600" b="1" dirty="0" err="1">
                    <a:solidFill>
                      <a:schemeClr val="tx1"/>
                    </a:solidFill>
                    <a:latin typeface="Times New Roman" pitchFamily="18" charset="0"/>
                  </a:rPr>
                  <a:t>I</a:t>
                </a:r>
                <a:r>
                  <a:rPr lang="fr-FR" sz="1600" b="1" baseline="-25000" dirty="0" err="1">
                    <a:solidFill>
                      <a:schemeClr val="tx1"/>
                    </a:solidFill>
                    <a:latin typeface="Times New Roman" pitchFamily="18" charset="0"/>
                  </a:rPr>
                  <a:t>b</a:t>
                </a:r>
                <a:endParaRPr lang="fr-FR" sz="2400" b="1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21" name="Connecteur droit 220"/>
            <p:cNvCxnSpPr/>
            <p:nvPr/>
          </p:nvCxnSpPr>
          <p:spPr bwMode="auto">
            <a:xfrm rot="5400000" flipH="1">
              <a:off x="370662" y="5480545"/>
              <a:ext cx="216000" cy="0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6" name="Text Box 59"/>
          <p:cNvSpPr txBox="1">
            <a:spLocks noChangeArrowheads="1"/>
          </p:cNvSpPr>
          <p:nvPr/>
        </p:nvSpPr>
        <p:spPr bwMode="auto">
          <a:xfrm>
            <a:off x="1214602" y="6326474"/>
            <a:ext cx="1428760" cy="3032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r" rtl="1"/>
            <a:r>
              <a:rPr lang="ar-DZ" sz="1600" b="1" dirty="0" smtClean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دارة </a:t>
            </a:r>
            <a:r>
              <a:rPr lang="ar-DZ" sz="1600" b="1" dirty="0">
                <a:solidFill>
                  <a:srgbClr val="FF0000"/>
                </a:solidFill>
                <a:cs typeface="Arabic Transparent" pitchFamily="2" charset="-78"/>
              </a:rPr>
              <a:t>الاستطاعة</a:t>
            </a:r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  <a:p>
            <a:pPr algn="r"/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227" name="Text Box 60"/>
          <p:cNvSpPr txBox="1">
            <a:spLocks noChangeArrowheads="1"/>
          </p:cNvSpPr>
          <p:nvPr/>
        </p:nvSpPr>
        <p:spPr bwMode="auto">
          <a:xfrm>
            <a:off x="59237" y="6314599"/>
            <a:ext cx="1122350" cy="3032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r" rtl="1"/>
            <a:r>
              <a:rPr lang="ar-DZ" sz="1600" b="1" dirty="0" smtClean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دارة</a:t>
            </a:r>
            <a:r>
              <a:rPr lang="ar-DZ" sz="1600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FF0000"/>
                </a:solidFill>
                <a:cs typeface="Arabic Transparent" pitchFamily="2" charset="-78"/>
              </a:rPr>
              <a:t>التحكم</a:t>
            </a:r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  <a:p>
            <a:pPr algn="r" rtl="1"/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228" name="Text Box 153"/>
          <p:cNvSpPr txBox="1">
            <a:spLocks noChangeArrowheads="1"/>
          </p:cNvSpPr>
          <p:nvPr/>
        </p:nvSpPr>
        <p:spPr bwMode="auto">
          <a:xfrm>
            <a:off x="5000629" y="4882109"/>
            <a:ext cx="1000132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 b="1" dirty="0" err="1">
                <a:solidFill>
                  <a:schemeClr val="tx2"/>
                </a:solidFill>
              </a:rPr>
              <a:t>I</a:t>
            </a:r>
            <a:r>
              <a:rPr lang="fr-FR" sz="1400" b="1" dirty="0" err="1">
                <a:solidFill>
                  <a:schemeClr val="tx2"/>
                </a:solidFill>
              </a:rPr>
              <a:t>b</a:t>
            </a:r>
            <a:r>
              <a:rPr lang="fr-FR" sz="1600" b="1" dirty="0">
                <a:solidFill>
                  <a:schemeClr val="tx2"/>
                </a:solidFill>
              </a:rPr>
              <a:t> ≠ 0</a:t>
            </a:r>
          </a:p>
        </p:txBody>
      </p:sp>
      <p:sp>
        <p:nvSpPr>
          <p:cNvPr id="229" name="Text Box 154"/>
          <p:cNvSpPr txBox="1">
            <a:spLocks noChangeArrowheads="1"/>
          </p:cNvSpPr>
          <p:nvPr/>
        </p:nvSpPr>
        <p:spPr bwMode="auto">
          <a:xfrm>
            <a:off x="6143636" y="4882109"/>
            <a:ext cx="1168416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 b="1" dirty="0">
                <a:solidFill>
                  <a:schemeClr val="tx2"/>
                </a:solidFill>
              </a:rPr>
              <a:t>I</a:t>
            </a:r>
            <a:r>
              <a:rPr lang="fr-FR" sz="1400" b="1" dirty="0">
                <a:solidFill>
                  <a:schemeClr val="tx2"/>
                </a:solidFill>
              </a:rPr>
              <a:t>C</a:t>
            </a:r>
            <a:r>
              <a:rPr lang="fr-FR" sz="1600" b="1" dirty="0">
                <a:solidFill>
                  <a:schemeClr val="tx2"/>
                </a:solidFill>
              </a:rPr>
              <a:t> = β. </a:t>
            </a:r>
            <a:r>
              <a:rPr lang="fr-FR" sz="1600" b="1" dirty="0" err="1">
                <a:solidFill>
                  <a:schemeClr val="tx2"/>
                </a:solidFill>
              </a:rPr>
              <a:t>I</a:t>
            </a:r>
            <a:r>
              <a:rPr lang="fr-FR" sz="1400" b="1" dirty="0" err="1">
                <a:solidFill>
                  <a:schemeClr val="tx2"/>
                </a:solidFill>
              </a:rPr>
              <a:t>b</a:t>
            </a:r>
            <a:endParaRPr lang="fr-FR" sz="1600" b="1" dirty="0">
              <a:solidFill>
                <a:schemeClr val="tx2"/>
              </a:solidFill>
            </a:endParaRPr>
          </a:p>
        </p:txBody>
      </p:sp>
      <p:sp>
        <p:nvSpPr>
          <p:cNvPr id="230" name="Text Box 155"/>
          <p:cNvSpPr txBox="1">
            <a:spLocks noChangeArrowheads="1"/>
          </p:cNvSpPr>
          <p:nvPr/>
        </p:nvSpPr>
        <p:spPr bwMode="auto">
          <a:xfrm>
            <a:off x="7489271" y="4887487"/>
            <a:ext cx="1500198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 b="1" dirty="0">
                <a:solidFill>
                  <a:schemeClr val="tx2"/>
                </a:solidFill>
              </a:rPr>
              <a:t>I</a:t>
            </a:r>
            <a:r>
              <a:rPr lang="fr-FR" sz="1400" b="1" dirty="0">
                <a:solidFill>
                  <a:schemeClr val="tx2"/>
                </a:solidFill>
              </a:rPr>
              <a:t>C</a:t>
            </a:r>
            <a:r>
              <a:rPr lang="fr-FR" sz="1600" b="1" dirty="0">
                <a:solidFill>
                  <a:schemeClr val="tx2"/>
                </a:solidFill>
              </a:rPr>
              <a:t> ≠ 0 = I</a:t>
            </a:r>
            <a:r>
              <a:rPr lang="fr-FR" b="1" baseline="-30000" dirty="0">
                <a:solidFill>
                  <a:schemeClr val="tx2"/>
                </a:solidFill>
              </a:rPr>
              <a:t>CSAT</a:t>
            </a:r>
            <a:r>
              <a:rPr lang="fr-FR" sz="16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31" name="Text Box 156"/>
          <p:cNvSpPr txBox="1">
            <a:spLocks noChangeArrowheads="1"/>
          </p:cNvSpPr>
          <p:nvPr/>
        </p:nvSpPr>
        <p:spPr bwMode="auto">
          <a:xfrm>
            <a:off x="7506524" y="5275112"/>
            <a:ext cx="1157314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 b="1" dirty="0">
                <a:solidFill>
                  <a:srgbClr val="FF0000"/>
                </a:solidFill>
              </a:rPr>
              <a:t>V</a:t>
            </a:r>
            <a:r>
              <a:rPr lang="fr-FR" sz="1400" b="1" dirty="0">
                <a:solidFill>
                  <a:srgbClr val="FF0000"/>
                </a:solidFill>
              </a:rPr>
              <a:t>CE</a:t>
            </a:r>
            <a:r>
              <a:rPr lang="fr-FR" sz="1600" b="1" dirty="0">
                <a:solidFill>
                  <a:srgbClr val="FF0000"/>
                </a:solidFill>
              </a:rPr>
              <a:t> = 0</a:t>
            </a:r>
          </a:p>
        </p:txBody>
      </p:sp>
      <p:sp>
        <p:nvSpPr>
          <p:cNvPr id="232" name="AutoShape 157"/>
          <p:cNvSpPr>
            <a:spLocks noChangeArrowheads="1"/>
          </p:cNvSpPr>
          <p:nvPr/>
        </p:nvSpPr>
        <p:spPr bwMode="auto">
          <a:xfrm>
            <a:off x="5750821" y="5015816"/>
            <a:ext cx="315913" cy="114300"/>
          </a:xfrm>
          <a:prstGeom prst="rightArrow">
            <a:avLst>
              <a:gd name="adj1" fmla="val 50000"/>
              <a:gd name="adj2" fmla="val 69097"/>
            </a:avLst>
          </a:prstGeom>
          <a:solidFill>
            <a:srgbClr val="FF99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33" name="AutoShape 159"/>
          <p:cNvSpPr>
            <a:spLocks noChangeArrowheads="1"/>
          </p:cNvSpPr>
          <p:nvPr/>
        </p:nvSpPr>
        <p:spPr bwMode="auto">
          <a:xfrm>
            <a:off x="7166587" y="5021194"/>
            <a:ext cx="315913" cy="114300"/>
          </a:xfrm>
          <a:prstGeom prst="rightArrow">
            <a:avLst>
              <a:gd name="adj1" fmla="val 50000"/>
              <a:gd name="adj2" fmla="val 69097"/>
            </a:avLst>
          </a:prstGeom>
          <a:solidFill>
            <a:srgbClr val="FF99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34" name="AutoShape 160"/>
          <p:cNvSpPr>
            <a:spLocks noChangeArrowheads="1"/>
          </p:cNvSpPr>
          <p:nvPr/>
        </p:nvSpPr>
        <p:spPr bwMode="auto">
          <a:xfrm>
            <a:off x="7186266" y="5412004"/>
            <a:ext cx="315912" cy="114300"/>
          </a:xfrm>
          <a:prstGeom prst="rightArrow">
            <a:avLst>
              <a:gd name="adj1" fmla="val 50000"/>
              <a:gd name="adj2" fmla="val 69097"/>
            </a:avLst>
          </a:prstGeom>
          <a:solidFill>
            <a:srgbClr val="FF99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35" name="Rectangle 161"/>
          <p:cNvSpPr>
            <a:spLocks noChangeArrowheads="1"/>
          </p:cNvSpPr>
          <p:nvPr/>
        </p:nvSpPr>
        <p:spPr bwMode="auto">
          <a:xfrm>
            <a:off x="6618359" y="5877455"/>
            <a:ext cx="2512226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rtl="1"/>
            <a:r>
              <a:rPr lang="ar-DZ" sz="1600" b="1" dirty="0">
                <a:solidFill>
                  <a:schemeClr val="tx2"/>
                </a:solidFill>
                <a:cs typeface="Arabic Transparent" pitchFamily="2" charset="-78"/>
              </a:rPr>
              <a:t>ـ في </a:t>
            </a:r>
            <a:r>
              <a:rPr lang="ar-DZ" sz="1600" b="1" dirty="0" smtClean="0">
                <a:solidFill>
                  <a:schemeClr val="tx2"/>
                </a:solidFill>
                <a:cs typeface="Arabic Transparent" pitchFamily="2" charset="-78"/>
              </a:rPr>
              <a:t>هذه </a:t>
            </a:r>
            <a:r>
              <a:rPr lang="ar-DZ" sz="1600" b="1" dirty="0">
                <a:solidFill>
                  <a:schemeClr val="tx2"/>
                </a:solidFill>
                <a:cs typeface="Arabic Transparent" pitchFamily="2" charset="-78"/>
              </a:rPr>
              <a:t>الحالة يلعب المقحل دور</a:t>
            </a:r>
            <a:endParaRPr lang="fr-FR" sz="1600" b="1" dirty="0">
              <a:solidFill>
                <a:schemeClr val="tx2"/>
              </a:solidFill>
              <a:cs typeface="Arabic Transparent" pitchFamily="2" charset="-78"/>
            </a:endParaRPr>
          </a:p>
        </p:txBody>
      </p:sp>
      <p:sp>
        <p:nvSpPr>
          <p:cNvPr id="236" name="Text Box 162"/>
          <p:cNvSpPr txBox="1">
            <a:spLocks noChangeArrowheads="1"/>
          </p:cNvSpPr>
          <p:nvPr/>
        </p:nvSpPr>
        <p:spPr bwMode="auto">
          <a:xfrm>
            <a:off x="5491530" y="5897134"/>
            <a:ext cx="1227136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>
                <a:solidFill>
                  <a:srgbClr val="FF0000"/>
                </a:solidFill>
                <a:cs typeface="Arabic Transparent" pitchFamily="2" charset="-78"/>
              </a:rPr>
              <a:t>قاطعة </a:t>
            </a:r>
            <a:r>
              <a:rPr lang="ar-DZ" sz="1600" b="1" dirty="0" smtClean="0">
                <a:solidFill>
                  <a:srgbClr val="FF0000"/>
                </a:solidFill>
                <a:cs typeface="Arabic Transparent" pitchFamily="2" charset="-78"/>
              </a:rPr>
              <a:t>مغلقة</a:t>
            </a:r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237" name="Text Box 163"/>
          <p:cNvSpPr txBox="1">
            <a:spLocks noChangeArrowheads="1"/>
          </p:cNvSpPr>
          <p:nvPr/>
        </p:nvSpPr>
        <p:spPr bwMode="auto">
          <a:xfrm>
            <a:off x="3012901" y="5862823"/>
            <a:ext cx="1701975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 smtClean="0">
                <a:solidFill>
                  <a:srgbClr val="008000"/>
                </a:solidFill>
                <a:cs typeface="Arabic Transparent" pitchFamily="2" charset="-78"/>
              </a:rPr>
              <a:t>التشبع(</a:t>
            </a:r>
            <a:r>
              <a:rPr lang="fr-FR" sz="1400" b="1" dirty="0" smtClean="0">
                <a:solidFill>
                  <a:srgbClr val="008000"/>
                </a:solidFill>
                <a:cs typeface="Arabic Transparent" pitchFamily="2" charset="-78"/>
              </a:rPr>
              <a:t>saturation</a:t>
            </a:r>
            <a:r>
              <a:rPr lang="ar-DZ" b="1" dirty="0" smtClean="0">
                <a:solidFill>
                  <a:srgbClr val="008000"/>
                </a:solidFill>
                <a:cs typeface="Arabic Transparent" pitchFamily="2" charset="-78"/>
              </a:rPr>
              <a:t>)</a:t>
            </a:r>
            <a:endParaRPr lang="fr-FR" b="1" dirty="0">
              <a:solidFill>
                <a:srgbClr val="008000"/>
              </a:solidFill>
              <a:cs typeface="Arabic Transparent" pitchFamily="2" charset="-78"/>
            </a:endParaRPr>
          </a:p>
        </p:txBody>
      </p:sp>
      <p:sp>
        <p:nvSpPr>
          <p:cNvPr id="238" name="Text Box 164"/>
          <p:cNvSpPr txBox="1">
            <a:spLocks noChangeArrowheads="1"/>
          </p:cNvSpPr>
          <p:nvPr/>
        </p:nvSpPr>
        <p:spPr bwMode="auto">
          <a:xfrm>
            <a:off x="4331865" y="5879881"/>
            <a:ext cx="1517645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>
                <a:solidFill>
                  <a:schemeClr val="tx2"/>
                </a:solidFill>
                <a:cs typeface="Arabic Transparent" pitchFamily="2" charset="-78"/>
              </a:rPr>
              <a:t>وتدعى </a:t>
            </a:r>
            <a:r>
              <a:rPr lang="ar-DZ" sz="1600" b="1" dirty="0" smtClean="0">
                <a:solidFill>
                  <a:schemeClr val="tx2"/>
                </a:solidFill>
                <a:cs typeface="Arabic Transparent" pitchFamily="2" charset="-78"/>
              </a:rPr>
              <a:t>هذه </a:t>
            </a:r>
            <a:r>
              <a:rPr lang="ar-DZ" sz="1600" b="1" dirty="0">
                <a:solidFill>
                  <a:schemeClr val="tx2"/>
                </a:solidFill>
                <a:cs typeface="Arabic Transparent" pitchFamily="2" charset="-78"/>
              </a:rPr>
              <a:t>حالة</a:t>
            </a:r>
            <a:endParaRPr lang="fr-FR" sz="1600" b="1" dirty="0">
              <a:solidFill>
                <a:schemeClr val="tx2"/>
              </a:solidFill>
              <a:cs typeface="Arabic Transparent" pitchFamily="2" charset="-78"/>
            </a:endParaRPr>
          </a:p>
        </p:txBody>
      </p:sp>
      <p:sp>
        <p:nvSpPr>
          <p:cNvPr id="239" name="ZoneTexte 238"/>
          <p:cNvSpPr txBox="1"/>
          <p:nvPr/>
        </p:nvSpPr>
        <p:spPr>
          <a:xfrm>
            <a:off x="1895644" y="5331102"/>
            <a:ext cx="857256" cy="292388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300" b="1" dirty="0" smtClean="0">
                <a:solidFill>
                  <a:srgbClr val="CC00CC"/>
                </a:solidFill>
              </a:rPr>
              <a:t>BC107</a:t>
            </a:r>
            <a:endParaRPr lang="fr-FR" sz="1300" b="1" dirty="0">
              <a:solidFill>
                <a:srgbClr val="CC00CC"/>
              </a:solidFill>
            </a:endParaRPr>
          </a:p>
        </p:txBody>
      </p:sp>
      <p:sp>
        <p:nvSpPr>
          <p:cNvPr id="240" name="AutoShape 7"/>
          <p:cNvSpPr>
            <a:spLocks noChangeArrowheads="1"/>
          </p:cNvSpPr>
          <p:nvPr/>
        </p:nvSpPr>
        <p:spPr bwMode="auto">
          <a:xfrm>
            <a:off x="3466533" y="5242949"/>
            <a:ext cx="423862" cy="114300"/>
          </a:xfrm>
          <a:prstGeom prst="rightArrow">
            <a:avLst>
              <a:gd name="adj1" fmla="val 50000"/>
              <a:gd name="adj2" fmla="val 92708"/>
            </a:avLst>
          </a:prstGeom>
          <a:solidFill>
            <a:srgbClr val="FF99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41" name="Text Box 55"/>
          <p:cNvSpPr txBox="1">
            <a:spLocks noChangeArrowheads="1"/>
          </p:cNvSpPr>
          <p:nvPr/>
        </p:nvSpPr>
        <p:spPr bwMode="auto">
          <a:xfrm>
            <a:off x="5929322" y="6222424"/>
            <a:ext cx="1285884" cy="584775"/>
          </a:xfrm>
          <a:prstGeom prst="rect">
            <a:avLst/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8000"/>
                </a:solidFill>
              </a:rPr>
              <a:t>I</a:t>
            </a:r>
            <a:r>
              <a:rPr lang="fr-FR" b="1" baseline="-25000" dirty="0">
                <a:solidFill>
                  <a:srgbClr val="008000"/>
                </a:solidFill>
              </a:rPr>
              <a:t>C</a:t>
            </a:r>
            <a:r>
              <a:rPr lang="fr-FR" sz="1600" b="1" dirty="0">
                <a:solidFill>
                  <a:srgbClr val="008000"/>
                </a:solidFill>
              </a:rPr>
              <a:t> </a:t>
            </a:r>
            <a:r>
              <a:rPr lang="fr-FR" sz="1400" b="1" dirty="0" smtClean="0">
                <a:solidFill>
                  <a:srgbClr val="008000"/>
                </a:solidFill>
              </a:rPr>
              <a:t>= I</a:t>
            </a:r>
            <a:r>
              <a:rPr lang="fr-FR" sz="1600" b="1" baseline="-30000" dirty="0" smtClean="0">
                <a:solidFill>
                  <a:srgbClr val="008000"/>
                </a:solidFill>
              </a:rPr>
              <a:t>CSAT</a:t>
            </a:r>
            <a:r>
              <a:rPr lang="fr-FR" sz="1400" b="1" dirty="0" smtClean="0">
                <a:solidFill>
                  <a:srgbClr val="008000"/>
                </a:solidFill>
              </a:rPr>
              <a:t> </a:t>
            </a:r>
            <a:endParaRPr lang="fr-FR" sz="1600" b="1" dirty="0" smtClean="0">
              <a:solidFill>
                <a:srgbClr val="008000"/>
              </a:solidFill>
            </a:endParaRPr>
          </a:p>
          <a:p>
            <a:r>
              <a:rPr lang="fr-FR" sz="1600" b="1" dirty="0" smtClean="0">
                <a:solidFill>
                  <a:srgbClr val="008000"/>
                </a:solidFill>
              </a:rPr>
              <a:t>V</a:t>
            </a:r>
            <a:r>
              <a:rPr lang="fr-FR" sz="1600" b="1" baseline="-25000" dirty="0" smtClean="0">
                <a:solidFill>
                  <a:srgbClr val="008000"/>
                </a:solidFill>
              </a:rPr>
              <a:t>CE</a:t>
            </a:r>
            <a:r>
              <a:rPr lang="fr-FR" sz="1600" b="1" dirty="0" smtClean="0">
                <a:solidFill>
                  <a:srgbClr val="008000"/>
                </a:solidFill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</a:rPr>
              <a:t>=</a:t>
            </a:r>
            <a:r>
              <a:rPr lang="fr-FR" sz="1600" b="1" dirty="0" smtClean="0">
                <a:solidFill>
                  <a:srgbClr val="008000"/>
                </a:solidFill>
              </a:rPr>
              <a:t> 0</a:t>
            </a:r>
            <a:endParaRPr lang="fr-FR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9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29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29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2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29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29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29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29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29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129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129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0" dur="5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129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129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500"/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5" dur="500"/>
                                        <p:tgtEl>
                                          <p:spTgt spid="129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129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129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0" dur="500"/>
                                        <p:tgtEl>
                                          <p:spTgt spid="129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5" dur="500"/>
                                        <p:tgtEl>
                                          <p:spTgt spid="129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8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8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129028" grpId="0" animBg="1"/>
      <p:bldP spid="129029" grpId="0" animBg="1"/>
      <p:bldP spid="129030" grpId="0" animBg="1"/>
      <p:bldP spid="129031" grpId="0" animBg="1"/>
      <p:bldP spid="129035" grpId="0"/>
      <p:bldP spid="129036" grpId="0" animBg="1"/>
      <p:bldP spid="129037" grpId="0" animBg="1"/>
      <p:bldP spid="129038" grpId="0"/>
      <p:bldP spid="129039" grpId="0" animBg="1"/>
      <p:bldP spid="9259" grpId="0"/>
      <p:bldP spid="129077" grpId="0"/>
      <p:bldP spid="129078" grpId="0"/>
      <p:bldP spid="129079" grpId="0"/>
      <p:bldP spid="129080" grpId="0"/>
      <p:bldP spid="129081" grpId="0"/>
      <p:bldP spid="129082" grpId="0"/>
      <p:bldP spid="129083" grpId="0"/>
      <p:bldP spid="129084" grpId="0"/>
      <p:bldP spid="129085" grpId="0"/>
      <p:bldP spid="129086" grpId="0"/>
      <p:bldP spid="129087" grpId="0"/>
      <p:bldP spid="9243" grpId="0"/>
      <p:bldP spid="9244" grpId="0"/>
      <p:bldP spid="141" grpId="0"/>
      <p:bldP spid="147" grpId="0" animBg="1"/>
      <p:bldP spid="153" grpId="0" animBg="1"/>
      <p:bldP spid="164" grpId="0" animBg="1"/>
      <p:bldP spid="165" grpId="0" animBg="1"/>
      <p:bldP spid="166" grpId="0" animBg="1"/>
      <p:bldP spid="169" grpId="0"/>
      <p:bldP spid="182" grpId="0"/>
      <p:bldP spid="226" grpId="0"/>
      <p:bldP spid="227" grpId="0"/>
      <p:bldP spid="228" grpId="0"/>
      <p:bldP spid="229" grpId="0"/>
      <p:bldP spid="230" grpId="0"/>
      <p:bldP spid="231" grpId="0"/>
      <p:bldP spid="232" grpId="0" animBg="1"/>
      <p:bldP spid="233" grpId="0" animBg="1"/>
      <p:bldP spid="234" grpId="0" animBg="1"/>
      <p:bldP spid="235" grpId="0"/>
      <p:bldP spid="236" grpId="0"/>
      <p:bldP spid="237" grpId="0"/>
      <p:bldP spid="238" grpId="0"/>
      <p:bldP spid="239" grpId="0"/>
      <p:bldP spid="240" grpId="0" animBg="1"/>
      <p:bldP spid="24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Line 103"/>
          <p:cNvSpPr>
            <a:spLocks noChangeAspect="1" noChangeShapeType="1"/>
          </p:cNvSpPr>
          <p:nvPr/>
        </p:nvSpPr>
        <p:spPr bwMode="auto">
          <a:xfrm>
            <a:off x="2704792" y="1114488"/>
            <a:ext cx="0" cy="648000"/>
          </a:xfrm>
          <a:prstGeom prst="line">
            <a:avLst/>
          </a:prstGeom>
          <a:ln w="190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200" name="Connecteur droit 199"/>
          <p:cNvCxnSpPr>
            <a:cxnSpLocks/>
          </p:cNvCxnSpPr>
          <p:nvPr/>
        </p:nvCxnSpPr>
        <p:spPr bwMode="auto">
          <a:xfrm rot="15120000" flipH="1" flipV="1">
            <a:off x="2776474" y="1552703"/>
            <a:ext cx="119710" cy="223064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8" name="Connecteur droit 197"/>
          <p:cNvCxnSpPr/>
          <p:nvPr/>
        </p:nvCxnSpPr>
        <p:spPr bwMode="auto">
          <a:xfrm rot="17340000" flipH="1">
            <a:off x="2500563" y="1561531"/>
            <a:ext cx="128779" cy="20869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681" name="Text Box 265"/>
          <p:cNvSpPr txBox="1">
            <a:spLocks noChangeAspect="1" noChangeArrowheads="1"/>
          </p:cNvSpPr>
          <p:nvPr/>
        </p:nvSpPr>
        <p:spPr bwMode="auto">
          <a:xfrm>
            <a:off x="1857356" y="826286"/>
            <a:ext cx="561975" cy="36036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GB" sz="1400" b="1" dirty="0">
                <a:solidFill>
                  <a:schemeClr val="tx1"/>
                </a:solidFill>
              </a:rPr>
              <a:t>KM1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60867" name="Text Box 451"/>
          <p:cNvSpPr txBox="1">
            <a:spLocks noChangeAspect="1" noChangeArrowheads="1"/>
          </p:cNvSpPr>
          <p:nvPr/>
        </p:nvSpPr>
        <p:spPr bwMode="auto">
          <a:xfrm>
            <a:off x="3578190" y="832599"/>
            <a:ext cx="561975" cy="36036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GB" sz="1400" b="1">
                <a:solidFill>
                  <a:schemeClr val="tx1"/>
                </a:solidFill>
              </a:rPr>
              <a:t>KM</a:t>
            </a:r>
            <a:r>
              <a:rPr lang="ar-DZ" sz="1400" b="1">
                <a:solidFill>
                  <a:schemeClr val="tx1"/>
                </a:solidFill>
              </a:rPr>
              <a:t>2</a:t>
            </a:r>
            <a:endParaRPr lang="fr-FR" sz="1400" b="1">
              <a:solidFill>
                <a:schemeClr val="tx1"/>
              </a:solidFill>
            </a:endParaRPr>
          </a:p>
        </p:txBody>
      </p:sp>
      <p:sp>
        <p:nvSpPr>
          <p:cNvPr id="60890" name="Text Box 474"/>
          <p:cNvSpPr txBox="1">
            <a:spLocks noChangeAspect="1" noChangeArrowheads="1"/>
          </p:cNvSpPr>
          <p:nvPr/>
        </p:nvSpPr>
        <p:spPr bwMode="auto">
          <a:xfrm>
            <a:off x="5437398" y="857983"/>
            <a:ext cx="561975" cy="36036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GB" sz="1400" b="1" dirty="0">
                <a:solidFill>
                  <a:schemeClr val="tx1"/>
                </a:solidFill>
              </a:rPr>
              <a:t>KM</a:t>
            </a:r>
            <a:r>
              <a:rPr lang="ar-DZ" sz="1400" b="1" dirty="0">
                <a:solidFill>
                  <a:schemeClr val="tx1"/>
                </a:solidFill>
              </a:rPr>
              <a:t>3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45081" name="Line 208"/>
          <p:cNvSpPr>
            <a:spLocks noChangeAspect="1" noChangeShapeType="1"/>
          </p:cNvSpPr>
          <p:nvPr/>
        </p:nvSpPr>
        <p:spPr bwMode="auto">
          <a:xfrm>
            <a:off x="1928002" y="243173"/>
            <a:ext cx="5134765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5082" name="Text Box 237"/>
          <p:cNvSpPr txBox="1">
            <a:spLocks noChangeAspect="1" noChangeArrowheads="1"/>
          </p:cNvSpPr>
          <p:nvPr/>
        </p:nvSpPr>
        <p:spPr bwMode="auto">
          <a:xfrm>
            <a:off x="1571604" y="142852"/>
            <a:ext cx="405237" cy="558366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000" b="1" dirty="0">
                <a:solidFill>
                  <a:schemeClr val="tx1"/>
                </a:solidFill>
              </a:rPr>
              <a:t>L1  </a:t>
            </a:r>
            <a:endParaRPr lang="ar-DZ" sz="1000" b="1" dirty="0">
              <a:solidFill>
                <a:schemeClr val="tx1"/>
              </a:solidFill>
            </a:endParaRPr>
          </a:p>
          <a:p>
            <a:pPr algn="l"/>
            <a:r>
              <a:rPr lang="fr-FR" sz="1000" b="1" dirty="0">
                <a:solidFill>
                  <a:schemeClr val="tx1"/>
                </a:solidFill>
              </a:rPr>
              <a:t>L2</a:t>
            </a:r>
            <a:endParaRPr lang="ar-DZ" sz="1000" b="1" dirty="0">
              <a:solidFill>
                <a:schemeClr val="tx1"/>
              </a:solidFill>
            </a:endParaRPr>
          </a:p>
          <a:p>
            <a:pPr algn="l"/>
            <a:r>
              <a:rPr lang="fr-FR" sz="1000" b="1" dirty="0">
                <a:solidFill>
                  <a:schemeClr val="tx1"/>
                </a:solidFill>
              </a:rPr>
              <a:t>L3</a:t>
            </a:r>
          </a:p>
        </p:txBody>
      </p:sp>
      <p:sp>
        <p:nvSpPr>
          <p:cNvPr id="45083" name="Line 383"/>
          <p:cNvSpPr>
            <a:spLocks noChangeAspect="1" noChangeShapeType="1"/>
          </p:cNvSpPr>
          <p:nvPr/>
        </p:nvSpPr>
        <p:spPr bwMode="auto">
          <a:xfrm>
            <a:off x="1928002" y="396295"/>
            <a:ext cx="5134765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5084" name="Line 384"/>
          <p:cNvSpPr>
            <a:spLocks noChangeAspect="1" noChangeShapeType="1"/>
          </p:cNvSpPr>
          <p:nvPr/>
        </p:nvSpPr>
        <p:spPr bwMode="auto">
          <a:xfrm>
            <a:off x="1928002" y="548096"/>
            <a:ext cx="5134765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2" name="Group 144"/>
          <p:cNvGrpSpPr>
            <a:grpSpLocks noChangeAspect="1"/>
          </p:cNvGrpSpPr>
          <p:nvPr/>
        </p:nvGrpSpPr>
        <p:grpSpPr bwMode="auto">
          <a:xfrm>
            <a:off x="2112063" y="1711734"/>
            <a:ext cx="951714" cy="525365"/>
            <a:chOff x="3515" y="3067"/>
            <a:chExt cx="1013" cy="559"/>
          </a:xfrm>
        </p:grpSpPr>
        <p:sp>
          <p:nvSpPr>
            <p:cNvPr id="45203" name="AutoShape 145"/>
            <p:cNvSpPr>
              <a:spLocks noChangeAspect="1" noChangeArrowheads="1"/>
            </p:cNvSpPr>
            <p:nvPr/>
          </p:nvSpPr>
          <p:spPr bwMode="auto">
            <a:xfrm>
              <a:off x="3515" y="3290"/>
              <a:ext cx="447" cy="83"/>
            </a:xfrm>
            <a:prstGeom prst="roundRect">
              <a:avLst>
                <a:gd name="adj" fmla="val 29657"/>
              </a:avLst>
            </a:prstGeom>
            <a:gradFill rotWithShape="1">
              <a:gsLst>
                <a:gs pos="0">
                  <a:srgbClr val="6C6C6C"/>
                </a:gs>
                <a:gs pos="50000">
                  <a:srgbClr val="EAEAEA"/>
                </a:gs>
                <a:gs pos="100000">
                  <a:srgbClr val="6C6C6C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204" name="AutoShape 146"/>
            <p:cNvSpPr>
              <a:spLocks noChangeAspect="1" noChangeArrowheads="1"/>
            </p:cNvSpPr>
            <p:nvPr/>
          </p:nvSpPr>
          <p:spPr bwMode="auto">
            <a:xfrm rot="5400000">
              <a:off x="3944" y="2987"/>
              <a:ext cx="377" cy="70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A6E37"/>
                </a:gs>
                <a:gs pos="50000">
                  <a:srgbClr val="FFCC66"/>
                </a:gs>
                <a:gs pos="100000">
                  <a:srgbClr val="8A6E37"/>
                </a:gs>
              </a:gsLst>
              <a:lin ang="0" scaled="1"/>
            </a:gradFill>
            <a:ln w="9525">
              <a:round/>
              <a:headEnd/>
              <a:tailEnd/>
            </a:ln>
            <a:scene3d>
              <a:camera prst="legacyObliqueFron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66"/>
              </a:extrusionClr>
            </a:sp3d>
          </p:spPr>
          <p:txBody>
            <a:bodyPr>
              <a:flatTx/>
            </a:bodyPr>
            <a:lstStyle/>
            <a:p>
              <a:endParaRPr lang="fr-FR"/>
            </a:p>
          </p:txBody>
        </p:sp>
        <p:grpSp>
          <p:nvGrpSpPr>
            <p:cNvPr id="3" name="Group 147"/>
            <p:cNvGrpSpPr>
              <a:grpSpLocks noChangeAspect="1"/>
            </p:cNvGrpSpPr>
            <p:nvPr/>
          </p:nvGrpSpPr>
          <p:grpSpPr bwMode="auto">
            <a:xfrm>
              <a:off x="3899" y="3203"/>
              <a:ext cx="521" cy="253"/>
              <a:chOff x="6975" y="5151"/>
              <a:chExt cx="615" cy="256"/>
            </a:xfrm>
          </p:grpSpPr>
          <p:grpSp>
            <p:nvGrpSpPr>
              <p:cNvPr id="4" name="Group 148"/>
              <p:cNvGrpSpPr>
                <a:grpSpLocks noChangeAspect="1"/>
              </p:cNvGrpSpPr>
              <p:nvPr/>
            </p:nvGrpSpPr>
            <p:grpSpPr bwMode="auto">
              <a:xfrm>
                <a:off x="6975" y="5151"/>
                <a:ext cx="607" cy="196"/>
                <a:chOff x="6975" y="5151"/>
                <a:chExt cx="607" cy="196"/>
              </a:xfrm>
            </p:grpSpPr>
            <p:sp>
              <p:nvSpPr>
                <p:cNvPr id="45228" name="Line 149"/>
                <p:cNvSpPr>
                  <a:spLocks noChangeAspect="1" noChangeShapeType="1"/>
                </p:cNvSpPr>
                <p:nvPr/>
              </p:nvSpPr>
              <p:spPr bwMode="auto">
                <a:xfrm>
                  <a:off x="6975" y="5151"/>
                  <a:ext cx="60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229" name="Line 150"/>
                <p:cNvSpPr>
                  <a:spLocks noChangeAspect="1" noChangeShapeType="1"/>
                </p:cNvSpPr>
                <p:nvPr/>
              </p:nvSpPr>
              <p:spPr bwMode="auto">
                <a:xfrm>
                  <a:off x="6975" y="5215"/>
                  <a:ext cx="60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230" name="Line 151"/>
                <p:cNvSpPr>
                  <a:spLocks noChangeAspect="1" noChangeShapeType="1"/>
                </p:cNvSpPr>
                <p:nvPr/>
              </p:nvSpPr>
              <p:spPr bwMode="auto">
                <a:xfrm>
                  <a:off x="6975" y="5279"/>
                  <a:ext cx="60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231" name="Line 152"/>
                <p:cNvSpPr>
                  <a:spLocks noChangeAspect="1" noChangeShapeType="1"/>
                </p:cNvSpPr>
                <p:nvPr/>
              </p:nvSpPr>
              <p:spPr bwMode="auto">
                <a:xfrm>
                  <a:off x="6975" y="5347"/>
                  <a:ext cx="60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45225" name="Line 153"/>
              <p:cNvSpPr>
                <a:spLocks noChangeAspect="1" noChangeShapeType="1"/>
              </p:cNvSpPr>
              <p:nvPr/>
            </p:nvSpPr>
            <p:spPr bwMode="auto">
              <a:xfrm>
                <a:off x="6983" y="5279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226" name="Line 154"/>
              <p:cNvSpPr>
                <a:spLocks noChangeAspect="1" noChangeShapeType="1"/>
              </p:cNvSpPr>
              <p:nvPr/>
            </p:nvSpPr>
            <p:spPr bwMode="auto">
              <a:xfrm>
                <a:off x="6983" y="5343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227" name="Line 155"/>
              <p:cNvSpPr>
                <a:spLocks noChangeAspect="1" noChangeShapeType="1"/>
              </p:cNvSpPr>
              <p:nvPr/>
            </p:nvSpPr>
            <p:spPr bwMode="auto">
              <a:xfrm>
                <a:off x="6983" y="5407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5206" name="Line 156"/>
            <p:cNvSpPr>
              <a:spLocks noChangeAspect="1" noChangeShapeType="1"/>
            </p:cNvSpPr>
            <p:nvPr/>
          </p:nvSpPr>
          <p:spPr bwMode="auto">
            <a:xfrm>
              <a:off x="3912" y="3148"/>
              <a:ext cx="49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207" name="AutoShape 157" descr="60 %"/>
            <p:cNvSpPr>
              <a:spLocks noChangeAspect="1"/>
            </p:cNvSpPr>
            <p:nvPr/>
          </p:nvSpPr>
          <p:spPr bwMode="auto">
            <a:xfrm>
              <a:off x="3767" y="3136"/>
              <a:ext cx="145" cy="392"/>
            </a:xfrm>
            <a:prstGeom prst="leftBracket">
              <a:avLst>
                <a:gd name="adj" fmla="val 22529"/>
              </a:avLst>
            </a:prstGeom>
            <a:pattFill prst="pct60">
              <a:fgClr>
                <a:srgbClr val="000000"/>
              </a:fgClr>
              <a:bgClr>
                <a:schemeClr val="bg2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208" name="AutoShape 158" descr="60 %"/>
            <p:cNvSpPr>
              <a:spLocks noChangeAspect="1"/>
            </p:cNvSpPr>
            <p:nvPr/>
          </p:nvSpPr>
          <p:spPr bwMode="auto">
            <a:xfrm flipH="1">
              <a:off x="4383" y="3138"/>
              <a:ext cx="145" cy="392"/>
            </a:xfrm>
            <a:prstGeom prst="leftBracket">
              <a:avLst>
                <a:gd name="adj" fmla="val 22529"/>
              </a:avLst>
            </a:prstGeom>
            <a:pattFill prst="pct60">
              <a:fgClr>
                <a:srgbClr val="000000"/>
              </a:fgClr>
              <a:bgClr>
                <a:schemeClr val="bg2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209" name="AutoShape 159"/>
            <p:cNvSpPr>
              <a:spLocks noChangeAspect="1" noChangeArrowheads="1"/>
            </p:cNvSpPr>
            <p:nvPr/>
          </p:nvSpPr>
          <p:spPr bwMode="auto">
            <a:xfrm>
              <a:off x="4008" y="3067"/>
              <a:ext cx="266" cy="136"/>
            </a:xfrm>
            <a:prstGeom prst="roundRect">
              <a:avLst>
                <a:gd name="adj" fmla="val 16667"/>
              </a:avLst>
            </a:prstGeom>
            <a:solidFill>
              <a:srgbClr val="996633"/>
            </a:solidFill>
            <a:ln w="9525">
              <a:round/>
              <a:headEnd/>
              <a:tailEnd/>
            </a:ln>
            <a:scene3d>
              <a:camera prst="legacyPerspectiv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>
              <a:flatTx/>
            </a:bodyPr>
            <a:lstStyle/>
            <a:p>
              <a:endParaRPr lang="fr-FR"/>
            </a:p>
          </p:txBody>
        </p:sp>
        <p:sp>
          <p:nvSpPr>
            <p:cNvPr id="45210" name="Line 160"/>
            <p:cNvSpPr>
              <a:spLocks noChangeAspect="1" noChangeShapeType="1"/>
            </p:cNvSpPr>
            <p:nvPr/>
          </p:nvSpPr>
          <p:spPr bwMode="auto">
            <a:xfrm>
              <a:off x="3647" y="3293"/>
              <a:ext cx="0" cy="77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5" name="Group 161"/>
            <p:cNvGrpSpPr>
              <a:grpSpLocks noChangeAspect="1"/>
            </p:cNvGrpSpPr>
            <p:nvPr/>
          </p:nvGrpSpPr>
          <p:grpSpPr bwMode="auto">
            <a:xfrm>
              <a:off x="3680" y="3295"/>
              <a:ext cx="92" cy="75"/>
              <a:chOff x="3356" y="4383"/>
              <a:chExt cx="186" cy="153"/>
            </a:xfrm>
          </p:grpSpPr>
          <p:grpSp>
            <p:nvGrpSpPr>
              <p:cNvPr id="6" name="Group 162"/>
              <p:cNvGrpSpPr>
                <a:grpSpLocks noChangeAspect="1"/>
              </p:cNvGrpSpPr>
              <p:nvPr/>
            </p:nvGrpSpPr>
            <p:grpSpPr bwMode="auto">
              <a:xfrm>
                <a:off x="3356" y="4383"/>
                <a:ext cx="64" cy="153"/>
                <a:chOff x="3356" y="4383"/>
                <a:chExt cx="64" cy="153"/>
              </a:xfrm>
            </p:grpSpPr>
            <p:sp>
              <p:nvSpPr>
                <p:cNvPr id="45222" name="Line 163"/>
                <p:cNvSpPr>
                  <a:spLocks noChangeAspect="1" noChangeShapeType="1"/>
                </p:cNvSpPr>
                <p:nvPr/>
              </p:nvSpPr>
              <p:spPr bwMode="auto">
                <a:xfrm>
                  <a:off x="3356" y="4383"/>
                  <a:ext cx="0" cy="153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223" name="Line 164"/>
                <p:cNvSpPr>
                  <a:spLocks noChangeAspect="1" noChangeShapeType="1"/>
                </p:cNvSpPr>
                <p:nvPr/>
              </p:nvSpPr>
              <p:spPr bwMode="auto">
                <a:xfrm>
                  <a:off x="3420" y="4383"/>
                  <a:ext cx="0" cy="153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7" name="Group 165"/>
              <p:cNvGrpSpPr>
                <a:grpSpLocks noChangeAspect="1"/>
              </p:cNvGrpSpPr>
              <p:nvPr/>
            </p:nvGrpSpPr>
            <p:grpSpPr bwMode="auto">
              <a:xfrm>
                <a:off x="3478" y="4383"/>
                <a:ext cx="64" cy="153"/>
                <a:chOff x="3356" y="4383"/>
                <a:chExt cx="64" cy="153"/>
              </a:xfrm>
            </p:grpSpPr>
            <p:sp>
              <p:nvSpPr>
                <p:cNvPr id="45220" name="Line 166"/>
                <p:cNvSpPr>
                  <a:spLocks noChangeAspect="1" noChangeShapeType="1"/>
                </p:cNvSpPr>
                <p:nvPr/>
              </p:nvSpPr>
              <p:spPr bwMode="auto">
                <a:xfrm>
                  <a:off x="3356" y="4383"/>
                  <a:ext cx="0" cy="153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221" name="Line 167"/>
                <p:cNvSpPr>
                  <a:spLocks noChangeAspect="1" noChangeShapeType="1"/>
                </p:cNvSpPr>
                <p:nvPr/>
              </p:nvSpPr>
              <p:spPr bwMode="auto">
                <a:xfrm>
                  <a:off x="3420" y="4383"/>
                  <a:ext cx="0" cy="153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8" name="Group 168"/>
            <p:cNvGrpSpPr>
              <a:grpSpLocks noChangeAspect="1"/>
            </p:cNvGrpSpPr>
            <p:nvPr/>
          </p:nvGrpSpPr>
          <p:grpSpPr bwMode="auto">
            <a:xfrm>
              <a:off x="3824" y="3519"/>
              <a:ext cx="644" cy="107"/>
              <a:chOff x="8095" y="6075"/>
              <a:chExt cx="1287" cy="213"/>
            </a:xfrm>
          </p:grpSpPr>
          <p:sp>
            <p:nvSpPr>
              <p:cNvPr id="45215" name="Line 169"/>
              <p:cNvSpPr>
                <a:spLocks noChangeAspect="1" noChangeShapeType="1"/>
              </p:cNvSpPr>
              <p:nvPr/>
            </p:nvSpPr>
            <p:spPr bwMode="auto">
              <a:xfrm>
                <a:off x="8260" y="6075"/>
                <a:ext cx="98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216" name="AutoShape 170"/>
              <p:cNvSpPr>
                <a:spLocks noChangeAspect="1" noChangeArrowheads="1"/>
              </p:cNvSpPr>
              <p:nvPr/>
            </p:nvSpPr>
            <p:spPr bwMode="auto">
              <a:xfrm rot="10800000" flipH="1">
                <a:off x="8255" y="6089"/>
                <a:ext cx="969" cy="13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251 w 21600"/>
                  <a:gd name="T13" fmla="*/ 2160 h 21600"/>
                  <a:gd name="T14" fmla="*/ 19349 w 21600"/>
                  <a:gd name="T15" fmla="*/ 194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86" y="21600"/>
                    </a:lnTo>
                    <a:lnTo>
                      <a:pt x="2071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miter lim="800000"/>
                <a:headEnd/>
                <a:tailEnd/>
              </a:ln>
              <a:scene3d>
                <a:camera prst="legacyObliqueFron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8080"/>
                </a:extrusionClr>
              </a:sp3d>
            </p:spPr>
            <p:txBody>
              <a:bodyPr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217" name="Rectangle 171"/>
              <p:cNvSpPr>
                <a:spLocks noChangeAspect="1" noChangeArrowheads="1"/>
              </p:cNvSpPr>
              <p:nvPr/>
            </p:nvSpPr>
            <p:spPr bwMode="auto">
              <a:xfrm>
                <a:off x="8095" y="6163"/>
                <a:ext cx="1287" cy="125"/>
              </a:xfrm>
              <a:prstGeom prst="rect">
                <a:avLst/>
              </a:prstGeom>
              <a:solidFill>
                <a:srgbClr val="808080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5213" name="Rectangle 172"/>
            <p:cNvSpPr>
              <a:spLocks noChangeAspect="1" noChangeArrowheads="1"/>
            </p:cNvSpPr>
            <p:nvPr/>
          </p:nvSpPr>
          <p:spPr bwMode="auto">
            <a:xfrm>
              <a:off x="3903" y="3132"/>
              <a:ext cx="14" cy="40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214" name="Rectangle 173"/>
            <p:cNvSpPr>
              <a:spLocks noChangeAspect="1" noChangeArrowheads="1"/>
            </p:cNvSpPr>
            <p:nvPr/>
          </p:nvSpPr>
          <p:spPr bwMode="auto">
            <a:xfrm>
              <a:off x="4378" y="3127"/>
              <a:ext cx="14" cy="40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0902" name="AutoShape 486"/>
          <p:cNvSpPr>
            <a:spLocks noChangeArrowheads="1"/>
          </p:cNvSpPr>
          <p:nvPr/>
        </p:nvSpPr>
        <p:spPr bwMode="auto">
          <a:xfrm>
            <a:off x="2105025" y="1784222"/>
            <a:ext cx="79375" cy="365125"/>
          </a:xfrm>
          <a:prstGeom prst="roundRect">
            <a:avLst>
              <a:gd name="adj" fmla="val 16667"/>
            </a:avLst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9" name="Group 489"/>
          <p:cNvGrpSpPr>
            <a:grpSpLocks noChangeAspect="1"/>
          </p:cNvGrpSpPr>
          <p:nvPr/>
        </p:nvGrpSpPr>
        <p:grpSpPr bwMode="auto">
          <a:xfrm>
            <a:off x="8391566" y="513489"/>
            <a:ext cx="480129" cy="1162041"/>
            <a:chOff x="4563" y="2766"/>
            <a:chExt cx="573" cy="1391"/>
          </a:xfrm>
        </p:grpSpPr>
        <p:grpSp>
          <p:nvGrpSpPr>
            <p:cNvPr id="10" name="Group 490"/>
            <p:cNvGrpSpPr>
              <a:grpSpLocks noChangeAspect="1"/>
            </p:cNvGrpSpPr>
            <p:nvPr/>
          </p:nvGrpSpPr>
          <p:grpSpPr bwMode="auto">
            <a:xfrm>
              <a:off x="4563" y="2868"/>
              <a:ext cx="514" cy="1289"/>
              <a:chOff x="4563" y="2868"/>
              <a:chExt cx="514" cy="1289"/>
            </a:xfrm>
          </p:grpSpPr>
          <p:sp>
            <p:nvSpPr>
              <p:cNvPr id="45075" name="Freeform 491"/>
              <p:cNvSpPr>
                <a:spLocks noChangeAspect="1"/>
              </p:cNvSpPr>
              <p:nvPr/>
            </p:nvSpPr>
            <p:spPr bwMode="auto">
              <a:xfrm>
                <a:off x="4694" y="2918"/>
                <a:ext cx="302" cy="295"/>
              </a:xfrm>
              <a:custGeom>
                <a:avLst/>
                <a:gdLst>
                  <a:gd name="T0" fmla="*/ 1 w 604"/>
                  <a:gd name="T1" fmla="*/ 1 h 590"/>
                  <a:gd name="T2" fmla="*/ 1 w 604"/>
                  <a:gd name="T3" fmla="*/ 1 h 590"/>
                  <a:gd name="T4" fmla="*/ 2 w 604"/>
                  <a:gd name="T5" fmla="*/ 1 h 590"/>
                  <a:gd name="T6" fmla="*/ 2 w 604"/>
                  <a:gd name="T7" fmla="*/ 1 h 590"/>
                  <a:gd name="T8" fmla="*/ 3 w 604"/>
                  <a:gd name="T9" fmla="*/ 1 h 590"/>
                  <a:gd name="T10" fmla="*/ 3 w 604"/>
                  <a:gd name="T11" fmla="*/ 0 h 590"/>
                  <a:gd name="T12" fmla="*/ 5 w 604"/>
                  <a:gd name="T13" fmla="*/ 1 h 590"/>
                  <a:gd name="T14" fmla="*/ 5 w 604"/>
                  <a:gd name="T15" fmla="*/ 1 h 590"/>
                  <a:gd name="T16" fmla="*/ 5 w 604"/>
                  <a:gd name="T17" fmla="*/ 1 h 590"/>
                  <a:gd name="T18" fmla="*/ 5 w 604"/>
                  <a:gd name="T19" fmla="*/ 1 h 590"/>
                  <a:gd name="T20" fmla="*/ 5 w 604"/>
                  <a:gd name="T21" fmla="*/ 2 h 590"/>
                  <a:gd name="T22" fmla="*/ 3 w 604"/>
                  <a:gd name="T23" fmla="*/ 3 h 590"/>
                  <a:gd name="T24" fmla="*/ 3 w 604"/>
                  <a:gd name="T25" fmla="*/ 3 h 590"/>
                  <a:gd name="T26" fmla="*/ 2 w 604"/>
                  <a:gd name="T27" fmla="*/ 5 h 590"/>
                  <a:gd name="T28" fmla="*/ 2 w 604"/>
                  <a:gd name="T29" fmla="*/ 5 h 590"/>
                  <a:gd name="T30" fmla="*/ 1 w 604"/>
                  <a:gd name="T31" fmla="*/ 5 h 590"/>
                  <a:gd name="T32" fmla="*/ 1 w 604"/>
                  <a:gd name="T33" fmla="*/ 5 h 590"/>
                  <a:gd name="T34" fmla="*/ 1 w 604"/>
                  <a:gd name="T35" fmla="*/ 3 h 590"/>
                  <a:gd name="T36" fmla="*/ 1 w 604"/>
                  <a:gd name="T37" fmla="*/ 3 h 590"/>
                  <a:gd name="T38" fmla="*/ 1 w 604"/>
                  <a:gd name="T39" fmla="*/ 3 h 590"/>
                  <a:gd name="T40" fmla="*/ 0 w 604"/>
                  <a:gd name="T41" fmla="*/ 2 h 590"/>
                  <a:gd name="T42" fmla="*/ 1 w 604"/>
                  <a:gd name="T43" fmla="*/ 2 h 590"/>
                  <a:gd name="T44" fmla="*/ 1 w 604"/>
                  <a:gd name="T45" fmla="*/ 2 h 590"/>
                  <a:gd name="T46" fmla="*/ 1 w 604"/>
                  <a:gd name="T47" fmla="*/ 1 h 5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4"/>
                  <a:gd name="T73" fmla="*/ 0 h 590"/>
                  <a:gd name="T74" fmla="*/ 604 w 604"/>
                  <a:gd name="T75" fmla="*/ 590 h 59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4" h="590">
                    <a:moveTo>
                      <a:pt x="184" y="249"/>
                    </a:moveTo>
                    <a:lnTo>
                      <a:pt x="237" y="170"/>
                    </a:lnTo>
                    <a:lnTo>
                      <a:pt x="295" y="111"/>
                    </a:lnTo>
                    <a:lnTo>
                      <a:pt x="355" y="39"/>
                    </a:lnTo>
                    <a:lnTo>
                      <a:pt x="427" y="7"/>
                    </a:lnTo>
                    <a:lnTo>
                      <a:pt x="485" y="0"/>
                    </a:lnTo>
                    <a:lnTo>
                      <a:pt x="545" y="19"/>
                    </a:lnTo>
                    <a:lnTo>
                      <a:pt x="578" y="65"/>
                    </a:lnTo>
                    <a:lnTo>
                      <a:pt x="604" y="151"/>
                    </a:lnTo>
                    <a:lnTo>
                      <a:pt x="597" y="242"/>
                    </a:lnTo>
                    <a:lnTo>
                      <a:pt x="571" y="321"/>
                    </a:lnTo>
                    <a:lnTo>
                      <a:pt x="506" y="413"/>
                    </a:lnTo>
                    <a:lnTo>
                      <a:pt x="434" y="478"/>
                    </a:lnTo>
                    <a:lnTo>
                      <a:pt x="355" y="537"/>
                    </a:lnTo>
                    <a:lnTo>
                      <a:pt x="269" y="576"/>
                    </a:lnTo>
                    <a:lnTo>
                      <a:pt x="197" y="590"/>
                    </a:lnTo>
                    <a:lnTo>
                      <a:pt x="165" y="570"/>
                    </a:lnTo>
                    <a:lnTo>
                      <a:pt x="138" y="492"/>
                    </a:lnTo>
                    <a:lnTo>
                      <a:pt x="144" y="387"/>
                    </a:lnTo>
                    <a:lnTo>
                      <a:pt x="19" y="393"/>
                    </a:lnTo>
                    <a:lnTo>
                      <a:pt x="0" y="374"/>
                    </a:lnTo>
                    <a:lnTo>
                      <a:pt x="19" y="334"/>
                    </a:lnTo>
                    <a:lnTo>
                      <a:pt x="151" y="327"/>
                    </a:lnTo>
                    <a:lnTo>
                      <a:pt x="184" y="24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076" name="Freeform 492"/>
              <p:cNvSpPr>
                <a:spLocks noChangeAspect="1"/>
              </p:cNvSpPr>
              <p:nvPr/>
            </p:nvSpPr>
            <p:spPr bwMode="auto">
              <a:xfrm>
                <a:off x="4678" y="3229"/>
                <a:ext cx="209" cy="433"/>
              </a:xfrm>
              <a:custGeom>
                <a:avLst/>
                <a:gdLst>
                  <a:gd name="T0" fmla="*/ 1 w 418"/>
                  <a:gd name="T1" fmla="*/ 0 h 867"/>
                  <a:gd name="T2" fmla="*/ 2 w 418"/>
                  <a:gd name="T3" fmla="*/ 0 h 867"/>
                  <a:gd name="T4" fmla="*/ 3 w 418"/>
                  <a:gd name="T5" fmla="*/ 0 h 867"/>
                  <a:gd name="T6" fmla="*/ 3 w 418"/>
                  <a:gd name="T7" fmla="*/ 0 h 867"/>
                  <a:gd name="T8" fmla="*/ 3 w 418"/>
                  <a:gd name="T9" fmla="*/ 0 h 867"/>
                  <a:gd name="T10" fmla="*/ 3 w 418"/>
                  <a:gd name="T11" fmla="*/ 0 h 867"/>
                  <a:gd name="T12" fmla="*/ 3 w 418"/>
                  <a:gd name="T13" fmla="*/ 1 h 867"/>
                  <a:gd name="T14" fmla="*/ 3 w 418"/>
                  <a:gd name="T15" fmla="*/ 1 h 867"/>
                  <a:gd name="T16" fmla="*/ 3 w 418"/>
                  <a:gd name="T17" fmla="*/ 2 h 867"/>
                  <a:gd name="T18" fmla="*/ 3 w 418"/>
                  <a:gd name="T19" fmla="*/ 2 h 867"/>
                  <a:gd name="T20" fmla="*/ 3 w 418"/>
                  <a:gd name="T21" fmla="*/ 3 h 867"/>
                  <a:gd name="T22" fmla="*/ 3 w 418"/>
                  <a:gd name="T23" fmla="*/ 4 h 867"/>
                  <a:gd name="T24" fmla="*/ 3 w 418"/>
                  <a:gd name="T25" fmla="*/ 4 h 867"/>
                  <a:gd name="T26" fmla="*/ 3 w 418"/>
                  <a:gd name="T27" fmla="*/ 5 h 867"/>
                  <a:gd name="T28" fmla="*/ 3 w 418"/>
                  <a:gd name="T29" fmla="*/ 6 h 867"/>
                  <a:gd name="T30" fmla="*/ 3 w 418"/>
                  <a:gd name="T31" fmla="*/ 6 h 867"/>
                  <a:gd name="T32" fmla="*/ 3 w 418"/>
                  <a:gd name="T33" fmla="*/ 6 h 867"/>
                  <a:gd name="T34" fmla="*/ 2 w 418"/>
                  <a:gd name="T35" fmla="*/ 6 h 867"/>
                  <a:gd name="T36" fmla="*/ 2 w 418"/>
                  <a:gd name="T37" fmla="*/ 6 h 867"/>
                  <a:gd name="T38" fmla="*/ 1 w 418"/>
                  <a:gd name="T39" fmla="*/ 6 h 867"/>
                  <a:gd name="T40" fmla="*/ 1 w 418"/>
                  <a:gd name="T41" fmla="*/ 5 h 867"/>
                  <a:gd name="T42" fmla="*/ 1 w 418"/>
                  <a:gd name="T43" fmla="*/ 5 h 867"/>
                  <a:gd name="T44" fmla="*/ 0 w 418"/>
                  <a:gd name="T45" fmla="*/ 4 h 867"/>
                  <a:gd name="T46" fmla="*/ 1 w 418"/>
                  <a:gd name="T47" fmla="*/ 3 h 867"/>
                  <a:gd name="T48" fmla="*/ 1 w 418"/>
                  <a:gd name="T49" fmla="*/ 2 h 867"/>
                  <a:gd name="T50" fmla="*/ 1 w 418"/>
                  <a:gd name="T51" fmla="*/ 1 h 867"/>
                  <a:gd name="T52" fmla="*/ 1 w 418"/>
                  <a:gd name="T53" fmla="*/ 0 h 86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18"/>
                  <a:gd name="T82" fmla="*/ 0 h 867"/>
                  <a:gd name="T83" fmla="*/ 418 w 418"/>
                  <a:gd name="T84" fmla="*/ 867 h 86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18" h="867">
                    <a:moveTo>
                      <a:pt x="118" y="73"/>
                    </a:moveTo>
                    <a:lnTo>
                      <a:pt x="176" y="20"/>
                    </a:lnTo>
                    <a:lnTo>
                      <a:pt x="267" y="0"/>
                    </a:lnTo>
                    <a:lnTo>
                      <a:pt x="346" y="14"/>
                    </a:lnTo>
                    <a:lnTo>
                      <a:pt x="405" y="67"/>
                    </a:lnTo>
                    <a:lnTo>
                      <a:pt x="418" y="106"/>
                    </a:lnTo>
                    <a:lnTo>
                      <a:pt x="418" y="158"/>
                    </a:lnTo>
                    <a:lnTo>
                      <a:pt x="392" y="204"/>
                    </a:lnTo>
                    <a:lnTo>
                      <a:pt x="346" y="283"/>
                    </a:lnTo>
                    <a:lnTo>
                      <a:pt x="327" y="375"/>
                    </a:lnTo>
                    <a:lnTo>
                      <a:pt x="320" y="452"/>
                    </a:lnTo>
                    <a:lnTo>
                      <a:pt x="339" y="538"/>
                    </a:lnTo>
                    <a:lnTo>
                      <a:pt x="392" y="617"/>
                    </a:lnTo>
                    <a:lnTo>
                      <a:pt x="412" y="696"/>
                    </a:lnTo>
                    <a:lnTo>
                      <a:pt x="405" y="768"/>
                    </a:lnTo>
                    <a:lnTo>
                      <a:pt x="367" y="827"/>
                    </a:lnTo>
                    <a:lnTo>
                      <a:pt x="314" y="860"/>
                    </a:lnTo>
                    <a:lnTo>
                      <a:pt x="248" y="867"/>
                    </a:lnTo>
                    <a:lnTo>
                      <a:pt x="170" y="867"/>
                    </a:lnTo>
                    <a:lnTo>
                      <a:pt x="111" y="833"/>
                    </a:lnTo>
                    <a:lnTo>
                      <a:pt x="51" y="735"/>
                    </a:lnTo>
                    <a:lnTo>
                      <a:pt x="13" y="649"/>
                    </a:lnTo>
                    <a:lnTo>
                      <a:pt x="0" y="519"/>
                    </a:lnTo>
                    <a:lnTo>
                      <a:pt x="13" y="401"/>
                    </a:lnTo>
                    <a:lnTo>
                      <a:pt x="39" y="276"/>
                    </a:lnTo>
                    <a:lnTo>
                      <a:pt x="78" y="151"/>
                    </a:lnTo>
                    <a:lnTo>
                      <a:pt x="118" y="7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077" name="Freeform 493"/>
              <p:cNvSpPr>
                <a:spLocks noChangeAspect="1"/>
              </p:cNvSpPr>
              <p:nvPr/>
            </p:nvSpPr>
            <p:spPr bwMode="auto">
              <a:xfrm>
                <a:off x="4845" y="3243"/>
                <a:ext cx="232" cy="390"/>
              </a:xfrm>
              <a:custGeom>
                <a:avLst/>
                <a:gdLst>
                  <a:gd name="T0" fmla="*/ 0 w 465"/>
                  <a:gd name="T1" fmla="*/ 1 h 780"/>
                  <a:gd name="T2" fmla="*/ 0 w 465"/>
                  <a:gd name="T3" fmla="*/ 1 h 780"/>
                  <a:gd name="T4" fmla="*/ 0 w 465"/>
                  <a:gd name="T5" fmla="*/ 0 h 780"/>
                  <a:gd name="T6" fmla="*/ 0 w 465"/>
                  <a:gd name="T7" fmla="*/ 1 h 780"/>
                  <a:gd name="T8" fmla="*/ 1 w 465"/>
                  <a:gd name="T9" fmla="*/ 1 h 780"/>
                  <a:gd name="T10" fmla="*/ 1 w 465"/>
                  <a:gd name="T11" fmla="*/ 2 h 780"/>
                  <a:gd name="T12" fmla="*/ 2 w 465"/>
                  <a:gd name="T13" fmla="*/ 3 h 780"/>
                  <a:gd name="T14" fmla="*/ 3 w 465"/>
                  <a:gd name="T15" fmla="*/ 3 h 780"/>
                  <a:gd name="T16" fmla="*/ 3 w 465"/>
                  <a:gd name="T17" fmla="*/ 3 h 780"/>
                  <a:gd name="T18" fmla="*/ 3 w 465"/>
                  <a:gd name="T19" fmla="*/ 3 h 780"/>
                  <a:gd name="T20" fmla="*/ 2 w 465"/>
                  <a:gd name="T21" fmla="*/ 5 h 780"/>
                  <a:gd name="T22" fmla="*/ 2 w 465"/>
                  <a:gd name="T23" fmla="*/ 5 h 780"/>
                  <a:gd name="T24" fmla="*/ 1 w 465"/>
                  <a:gd name="T25" fmla="*/ 5 h 780"/>
                  <a:gd name="T26" fmla="*/ 1 w 465"/>
                  <a:gd name="T27" fmla="*/ 5 h 780"/>
                  <a:gd name="T28" fmla="*/ 0 w 465"/>
                  <a:gd name="T29" fmla="*/ 5 h 780"/>
                  <a:gd name="T30" fmla="*/ 1 w 465"/>
                  <a:gd name="T31" fmla="*/ 5 h 780"/>
                  <a:gd name="T32" fmla="*/ 1 w 465"/>
                  <a:gd name="T33" fmla="*/ 6 h 780"/>
                  <a:gd name="T34" fmla="*/ 2 w 465"/>
                  <a:gd name="T35" fmla="*/ 6 h 780"/>
                  <a:gd name="T36" fmla="*/ 2 w 465"/>
                  <a:gd name="T37" fmla="*/ 6 h 780"/>
                  <a:gd name="T38" fmla="*/ 2 w 465"/>
                  <a:gd name="T39" fmla="*/ 6 h 780"/>
                  <a:gd name="T40" fmla="*/ 1 w 465"/>
                  <a:gd name="T41" fmla="*/ 6 h 780"/>
                  <a:gd name="T42" fmla="*/ 1 w 465"/>
                  <a:gd name="T43" fmla="*/ 6 h 780"/>
                  <a:gd name="T44" fmla="*/ 0 w 465"/>
                  <a:gd name="T45" fmla="*/ 6 h 780"/>
                  <a:gd name="T46" fmla="*/ 0 w 465"/>
                  <a:gd name="T47" fmla="*/ 5 h 780"/>
                  <a:gd name="T48" fmla="*/ 0 w 465"/>
                  <a:gd name="T49" fmla="*/ 5 h 780"/>
                  <a:gd name="T50" fmla="*/ 0 w 465"/>
                  <a:gd name="T51" fmla="*/ 5 h 780"/>
                  <a:gd name="T52" fmla="*/ 0 w 465"/>
                  <a:gd name="T53" fmla="*/ 5 h 780"/>
                  <a:gd name="T54" fmla="*/ 1 w 465"/>
                  <a:gd name="T55" fmla="*/ 3 h 780"/>
                  <a:gd name="T56" fmla="*/ 1 w 465"/>
                  <a:gd name="T57" fmla="*/ 3 h 780"/>
                  <a:gd name="T58" fmla="*/ 2 w 465"/>
                  <a:gd name="T59" fmla="*/ 3 h 780"/>
                  <a:gd name="T60" fmla="*/ 2 w 465"/>
                  <a:gd name="T61" fmla="*/ 3 h 780"/>
                  <a:gd name="T62" fmla="*/ 2 w 465"/>
                  <a:gd name="T63" fmla="*/ 3 h 780"/>
                  <a:gd name="T64" fmla="*/ 2 w 465"/>
                  <a:gd name="T65" fmla="*/ 3 h 780"/>
                  <a:gd name="T66" fmla="*/ 2 w 465"/>
                  <a:gd name="T67" fmla="*/ 3 h 780"/>
                  <a:gd name="T68" fmla="*/ 1 w 465"/>
                  <a:gd name="T69" fmla="*/ 3 h 780"/>
                  <a:gd name="T70" fmla="*/ 1 w 465"/>
                  <a:gd name="T71" fmla="*/ 2 h 780"/>
                  <a:gd name="T72" fmla="*/ 0 w 465"/>
                  <a:gd name="T73" fmla="*/ 2 h 780"/>
                  <a:gd name="T74" fmla="*/ 0 w 465"/>
                  <a:gd name="T75" fmla="*/ 1 h 780"/>
                  <a:gd name="T76" fmla="*/ 0 w 465"/>
                  <a:gd name="T77" fmla="*/ 1 h 78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65"/>
                  <a:gd name="T118" fmla="*/ 0 h 780"/>
                  <a:gd name="T119" fmla="*/ 465 w 465"/>
                  <a:gd name="T120" fmla="*/ 780 h 78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65" h="780">
                    <a:moveTo>
                      <a:pt x="0" y="39"/>
                    </a:moveTo>
                    <a:lnTo>
                      <a:pt x="5" y="6"/>
                    </a:lnTo>
                    <a:lnTo>
                      <a:pt x="78" y="0"/>
                    </a:lnTo>
                    <a:lnTo>
                      <a:pt x="117" y="33"/>
                    </a:lnTo>
                    <a:lnTo>
                      <a:pt x="177" y="117"/>
                    </a:lnTo>
                    <a:lnTo>
                      <a:pt x="254" y="229"/>
                    </a:lnTo>
                    <a:lnTo>
                      <a:pt x="326" y="307"/>
                    </a:lnTo>
                    <a:lnTo>
                      <a:pt x="458" y="452"/>
                    </a:lnTo>
                    <a:lnTo>
                      <a:pt x="465" y="484"/>
                    </a:lnTo>
                    <a:lnTo>
                      <a:pt x="438" y="504"/>
                    </a:lnTo>
                    <a:lnTo>
                      <a:pt x="372" y="530"/>
                    </a:lnTo>
                    <a:lnTo>
                      <a:pt x="281" y="551"/>
                    </a:lnTo>
                    <a:lnTo>
                      <a:pt x="170" y="557"/>
                    </a:lnTo>
                    <a:lnTo>
                      <a:pt x="130" y="563"/>
                    </a:lnTo>
                    <a:lnTo>
                      <a:pt x="117" y="590"/>
                    </a:lnTo>
                    <a:lnTo>
                      <a:pt x="143" y="635"/>
                    </a:lnTo>
                    <a:lnTo>
                      <a:pt x="235" y="714"/>
                    </a:lnTo>
                    <a:lnTo>
                      <a:pt x="300" y="734"/>
                    </a:lnTo>
                    <a:lnTo>
                      <a:pt x="314" y="760"/>
                    </a:lnTo>
                    <a:lnTo>
                      <a:pt x="287" y="780"/>
                    </a:lnTo>
                    <a:lnTo>
                      <a:pt x="228" y="780"/>
                    </a:lnTo>
                    <a:lnTo>
                      <a:pt x="150" y="734"/>
                    </a:lnTo>
                    <a:lnTo>
                      <a:pt x="84" y="669"/>
                    </a:lnTo>
                    <a:lnTo>
                      <a:pt x="45" y="609"/>
                    </a:lnTo>
                    <a:lnTo>
                      <a:pt x="45" y="563"/>
                    </a:lnTo>
                    <a:lnTo>
                      <a:pt x="71" y="530"/>
                    </a:lnTo>
                    <a:lnTo>
                      <a:pt x="110" y="518"/>
                    </a:lnTo>
                    <a:lnTo>
                      <a:pt x="170" y="511"/>
                    </a:lnTo>
                    <a:lnTo>
                      <a:pt x="235" y="511"/>
                    </a:lnTo>
                    <a:lnTo>
                      <a:pt x="314" y="498"/>
                    </a:lnTo>
                    <a:lnTo>
                      <a:pt x="353" y="484"/>
                    </a:lnTo>
                    <a:lnTo>
                      <a:pt x="372" y="465"/>
                    </a:lnTo>
                    <a:lnTo>
                      <a:pt x="366" y="446"/>
                    </a:lnTo>
                    <a:lnTo>
                      <a:pt x="307" y="393"/>
                    </a:lnTo>
                    <a:lnTo>
                      <a:pt x="215" y="301"/>
                    </a:lnTo>
                    <a:lnTo>
                      <a:pt x="130" y="223"/>
                    </a:lnTo>
                    <a:lnTo>
                      <a:pt x="38" y="138"/>
                    </a:lnTo>
                    <a:lnTo>
                      <a:pt x="5" y="78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078" name="Freeform 494"/>
              <p:cNvSpPr>
                <a:spLocks noChangeAspect="1"/>
              </p:cNvSpPr>
              <p:nvPr/>
            </p:nvSpPr>
            <p:spPr bwMode="auto">
              <a:xfrm>
                <a:off x="4694" y="3570"/>
                <a:ext cx="252" cy="587"/>
              </a:xfrm>
              <a:custGeom>
                <a:avLst/>
                <a:gdLst>
                  <a:gd name="T0" fmla="*/ 2 w 504"/>
                  <a:gd name="T1" fmla="*/ 0 h 1175"/>
                  <a:gd name="T2" fmla="*/ 3 w 504"/>
                  <a:gd name="T3" fmla="*/ 0 h 1175"/>
                  <a:gd name="T4" fmla="*/ 3 w 504"/>
                  <a:gd name="T5" fmla="*/ 0 h 1175"/>
                  <a:gd name="T6" fmla="*/ 3 w 504"/>
                  <a:gd name="T7" fmla="*/ 1 h 1175"/>
                  <a:gd name="T8" fmla="*/ 3 w 504"/>
                  <a:gd name="T9" fmla="*/ 2 h 1175"/>
                  <a:gd name="T10" fmla="*/ 3 w 504"/>
                  <a:gd name="T11" fmla="*/ 3 h 1175"/>
                  <a:gd name="T12" fmla="*/ 4 w 504"/>
                  <a:gd name="T13" fmla="*/ 4 h 1175"/>
                  <a:gd name="T14" fmla="*/ 4 w 504"/>
                  <a:gd name="T15" fmla="*/ 5 h 1175"/>
                  <a:gd name="T16" fmla="*/ 4 w 504"/>
                  <a:gd name="T17" fmla="*/ 6 h 1175"/>
                  <a:gd name="T18" fmla="*/ 4 w 504"/>
                  <a:gd name="T19" fmla="*/ 7 h 1175"/>
                  <a:gd name="T20" fmla="*/ 4 w 504"/>
                  <a:gd name="T21" fmla="*/ 7 h 1175"/>
                  <a:gd name="T22" fmla="*/ 4 w 504"/>
                  <a:gd name="T23" fmla="*/ 8 h 1175"/>
                  <a:gd name="T24" fmla="*/ 4 w 504"/>
                  <a:gd name="T25" fmla="*/ 8 h 1175"/>
                  <a:gd name="T26" fmla="*/ 4 w 504"/>
                  <a:gd name="T27" fmla="*/ 8 h 1175"/>
                  <a:gd name="T28" fmla="*/ 4 w 504"/>
                  <a:gd name="T29" fmla="*/ 8 h 1175"/>
                  <a:gd name="T30" fmla="*/ 3 w 504"/>
                  <a:gd name="T31" fmla="*/ 8 h 1175"/>
                  <a:gd name="T32" fmla="*/ 2 w 504"/>
                  <a:gd name="T33" fmla="*/ 8 h 1175"/>
                  <a:gd name="T34" fmla="*/ 2 w 504"/>
                  <a:gd name="T35" fmla="*/ 8 h 1175"/>
                  <a:gd name="T36" fmla="*/ 1 w 504"/>
                  <a:gd name="T37" fmla="*/ 9 h 1175"/>
                  <a:gd name="T38" fmla="*/ 1 w 504"/>
                  <a:gd name="T39" fmla="*/ 9 h 1175"/>
                  <a:gd name="T40" fmla="*/ 0 w 504"/>
                  <a:gd name="T41" fmla="*/ 8 h 1175"/>
                  <a:gd name="T42" fmla="*/ 1 w 504"/>
                  <a:gd name="T43" fmla="*/ 8 h 1175"/>
                  <a:gd name="T44" fmla="*/ 1 w 504"/>
                  <a:gd name="T45" fmla="*/ 8 h 1175"/>
                  <a:gd name="T46" fmla="*/ 3 w 504"/>
                  <a:gd name="T47" fmla="*/ 7 h 1175"/>
                  <a:gd name="T48" fmla="*/ 3 w 504"/>
                  <a:gd name="T49" fmla="*/ 7 h 1175"/>
                  <a:gd name="T50" fmla="*/ 4 w 504"/>
                  <a:gd name="T51" fmla="*/ 7 h 1175"/>
                  <a:gd name="T52" fmla="*/ 4 w 504"/>
                  <a:gd name="T53" fmla="*/ 7 h 1175"/>
                  <a:gd name="T54" fmla="*/ 4 w 504"/>
                  <a:gd name="T55" fmla="*/ 6 h 1175"/>
                  <a:gd name="T56" fmla="*/ 3 w 504"/>
                  <a:gd name="T57" fmla="*/ 5 h 1175"/>
                  <a:gd name="T58" fmla="*/ 3 w 504"/>
                  <a:gd name="T59" fmla="*/ 4 h 1175"/>
                  <a:gd name="T60" fmla="*/ 2 w 504"/>
                  <a:gd name="T61" fmla="*/ 3 h 1175"/>
                  <a:gd name="T62" fmla="*/ 2 w 504"/>
                  <a:gd name="T63" fmla="*/ 2 h 1175"/>
                  <a:gd name="T64" fmla="*/ 2 w 504"/>
                  <a:gd name="T65" fmla="*/ 1 h 1175"/>
                  <a:gd name="T66" fmla="*/ 2 w 504"/>
                  <a:gd name="T67" fmla="*/ 0 h 1175"/>
                  <a:gd name="T68" fmla="*/ 2 w 504"/>
                  <a:gd name="T69" fmla="*/ 0 h 1175"/>
                  <a:gd name="T70" fmla="*/ 2 w 504"/>
                  <a:gd name="T71" fmla="*/ 0 h 117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04"/>
                  <a:gd name="T109" fmla="*/ 0 h 1175"/>
                  <a:gd name="T110" fmla="*/ 504 w 504"/>
                  <a:gd name="T111" fmla="*/ 1175 h 117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04" h="1175">
                    <a:moveTo>
                      <a:pt x="249" y="0"/>
                    </a:moveTo>
                    <a:lnTo>
                      <a:pt x="321" y="14"/>
                    </a:lnTo>
                    <a:lnTo>
                      <a:pt x="354" y="66"/>
                    </a:lnTo>
                    <a:lnTo>
                      <a:pt x="347" y="190"/>
                    </a:lnTo>
                    <a:lnTo>
                      <a:pt x="335" y="322"/>
                    </a:lnTo>
                    <a:lnTo>
                      <a:pt x="335" y="459"/>
                    </a:lnTo>
                    <a:lnTo>
                      <a:pt x="400" y="623"/>
                    </a:lnTo>
                    <a:lnTo>
                      <a:pt x="452" y="742"/>
                    </a:lnTo>
                    <a:lnTo>
                      <a:pt x="479" y="860"/>
                    </a:lnTo>
                    <a:lnTo>
                      <a:pt x="472" y="964"/>
                    </a:lnTo>
                    <a:lnTo>
                      <a:pt x="472" y="1004"/>
                    </a:lnTo>
                    <a:lnTo>
                      <a:pt x="498" y="1043"/>
                    </a:lnTo>
                    <a:lnTo>
                      <a:pt x="504" y="1083"/>
                    </a:lnTo>
                    <a:lnTo>
                      <a:pt x="485" y="1102"/>
                    </a:lnTo>
                    <a:lnTo>
                      <a:pt x="432" y="1089"/>
                    </a:lnTo>
                    <a:lnTo>
                      <a:pt x="335" y="1076"/>
                    </a:lnTo>
                    <a:lnTo>
                      <a:pt x="216" y="1102"/>
                    </a:lnTo>
                    <a:lnTo>
                      <a:pt x="138" y="1148"/>
                    </a:lnTo>
                    <a:lnTo>
                      <a:pt x="98" y="1175"/>
                    </a:lnTo>
                    <a:lnTo>
                      <a:pt x="59" y="1175"/>
                    </a:lnTo>
                    <a:lnTo>
                      <a:pt x="0" y="1089"/>
                    </a:lnTo>
                    <a:lnTo>
                      <a:pt x="7" y="1076"/>
                    </a:lnTo>
                    <a:lnTo>
                      <a:pt x="125" y="1036"/>
                    </a:lnTo>
                    <a:lnTo>
                      <a:pt x="262" y="1017"/>
                    </a:lnTo>
                    <a:lnTo>
                      <a:pt x="360" y="1011"/>
                    </a:lnTo>
                    <a:lnTo>
                      <a:pt x="419" y="1011"/>
                    </a:lnTo>
                    <a:lnTo>
                      <a:pt x="432" y="971"/>
                    </a:lnTo>
                    <a:lnTo>
                      <a:pt x="413" y="860"/>
                    </a:lnTo>
                    <a:lnTo>
                      <a:pt x="367" y="742"/>
                    </a:lnTo>
                    <a:lnTo>
                      <a:pt x="295" y="591"/>
                    </a:lnTo>
                    <a:lnTo>
                      <a:pt x="235" y="459"/>
                    </a:lnTo>
                    <a:lnTo>
                      <a:pt x="210" y="341"/>
                    </a:lnTo>
                    <a:lnTo>
                      <a:pt x="203" y="210"/>
                    </a:lnTo>
                    <a:lnTo>
                      <a:pt x="203" y="86"/>
                    </a:lnTo>
                    <a:lnTo>
                      <a:pt x="230" y="34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079" name="Freeform 495"/>
              <p:cNvSpPr>
                <a:spLocks noChangeAspect="1"/>
              </p:cNvSpPr>
              <p:nvPr/>
            </p:nvSpPr>
            <p:spPr bwMode="auto">
              <a:xfrm>
                <a:off x="4570" y="3587"/>
                <a:ext cx="209" cy="488"/>
              </a:xfrm>
              <a:custGeom>
                <a:avLst/>
                <a:gdLst>
                  <a:gd name="T0" fmla="*/ 3 w 418"/>
                  <a:gd name="T1" fmla="*/ 0 h 977"/>
                  <a:gd name="T2" fmla="*/ 3 w 418"/>
                  <a:gd name="T3" fmla="*/ 0 h 977"/>
                  <a:gd name="T4" fmla="*/ 3 w 418"/>
                  <a:gd name="T5" fmla="*/ 0 h 977"/>
                  <a:gd name="T6" fmla="*/ 3 w 418"/>
                  <a:gd name="T7" fmla="*/ 0 h 977"/>
                  <a:gd name="T8" fmla="*/ 3 w 418"/>
                  <a:gd name="T9" fmla="*/ 1 h 977"/>
                  <a:gd name="T10" fmla="*/ 3 w 418"/>
                  <a:gd name="T11" fmla="*/ 3 h 977"/>
                  <a:gd name="T12" fmla="*/ 3 w 418"/>
                  <a:gd name="T13" fmla="*/ 3 h 977"/>
                  <a:gd name="T14" fmla="*/ 3 w 418"/>
                  <a:gd name="T15" fmla="*/ 4 h 977"/>
                  <a:gd name="T16" fmla="*/ 3 w 418"/>
                  <a:gd name="T17" fmla="*/ 5 h 977"/>
                  <a:gd name="T18" fmla="*/ 3 w 418"/>
                  <a:gd name="T19" fmla="*/ 6 h 977"/>
                  <a:gd name="T20" fmla="*/ 3 w 418"/>
                  <a:gd name="T21" fmla="*/ 6 h 977"/>
                  <a:gd name="T22" fmla="*/ 3 w 418"/>
                  <a:gd name="T23" fmla="*/ 6 h 977"/>
                  <a:gd name="T24" fmla="*/ 3 w 418"/>
                  <a:gd name="T25" fmla="*/ 6 h 977"/>
                  <a:gd name="T26" fmla="*/ 2 w 418"/>
                  <a:gd name="T27" fmla="*/ 7 h 977"/>
                  <a:gd name="T28" fmla="*/ 1 w 418"/>
                  <a:gd name="T29" fmla="*/ 7 h 977"/>
                  <a:gd name="T30" fmla="*/ 1 w 418"/>
                  <a:gd name="T31" fmla="*/ 7 h 977"/>
                  <a:gd name="T32" fmla="*/ 0 w 418"/>
                  <a:gd name="T33" fmla="*/ 7 h 977"/>
                  <a:gd name="T34" fmla="*/ 1 w 418"/>
                  <a:gd name="T35" fmla="*/ 6 h 977"/>
                  <a:gd name="T36" fmla="*/ 1 w 418"/>
                  <a:gd name="T37" fmla="*/ 6 h 977"/>
                  <a:gd name="T38" fmla="*/ 2 w 418"/>
                  <a:gd name="T39" fmla="*/ 6 h 977"/>
                  <a:gd name="T40" fmla="*/ 3 w 418"/>
                  <a:gd name="T41" fmla="*/ 6 h 977"/>
                  <a:gd name="T42" fmla="*/ 3 w 418"/>
                  <a:gd name="T43" fmla="*/ 5 h 977"/>
                  <a:gd name="T44" fmla="*/ 3 w 418"/>
                  <a:gd name="T45" fmla="*/ 5 h 977"/>
                  <a:gd name="T46" fmla="*/ 3 w 418"/>
                  <a:gd name="T47" fmla="*/ 3 h 977"/>
                  <a:gd name="T48" fmla="*/ 3 w 418"/>
                  <a:gd name="T49" fmla="*/ 3 h 977"/>
                  <a:gd name="T50" fmla="*/ 3 w 418"/>
                  <a:gd name="T51" fmla="*/ 2 h 977"/>
                  <a:gd name="T52" fmla="*/ 3 w 418"/>
                  <a:gd name="T53" fmla="*/ 0 h 977"/>
                  <a:gd name="T54" fmla="*/ 3 w 418"/>
                  <a:gd name="T55" fmla="*/ 0 h 977"/>
                  <a:gd name="T56" fmla="*/ 3 w 418"/>
                  <a:gd name="T57" fmla="*/ 0 h 97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18"/>
                  <a:gd name="T88" fmla="*/ 0 h 977"/>
                  <a:gd name="T89" fmla="*/ 418 w 418"/>
                  <a:gd name="T90" fmla="*/ 977 h 97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18" h="977">
                    <a:moveTo>
                      <a:pt x="314" y="0"/>
                    </a:moveTo>
                    <a:lnTo>
                      <a:pt x="372" y="0"/>
                    </a:lnTo>
                    <a:lnTo>
                      <a:pt x="392" y="39"/>
                    </a:lnTo>
                    <a:lnTo>
                      <a:pt x="405" y="125"/>
                    </a:lnTo>
                    <a:lnTo>
                      <a:pt x="392" y="216"/>
                    </a:lnTo>
                    <a:lnTo>
                      <a:pt x="360" y="399"/>
                    </a:lnTo>
                    <a:lnTo>
                      <a:pt x="365" y="478"/>
                    </a:lnTo>
                    <a:lnTo>
                      <a:pt x="405" y="636"/>
                    </a:lnTo>
                    <a:lnTo>
                      <a:pt x="418" y="747"/>
                    </a:lnTo>
                    <a:lnTo>
                      <a:pt x="418" y="833"/>
                    </a:lnTo>
                    <a:lnTo>
                      <a:pt x="399" y="852"/>
                    </a:lnTo>
                    <a:lnTo>
                      <a:pt x="339" y="865"/>
                    </a:lnTo>
                    <a:lnTo>
                      <a:pt x="261" y="884"/>
                    </a:lnTo>
                    <a:lnTo>
                      <a:pt x="183" y="924"/>
                    </a:lnTo>
                    <a:lnTo>
                      <a:pt x="104" y="977"/>
                    </a:lnTo>
                    <a:lnTo>
                      <a:pt x="72" y="977"/>
                    </a:lnTo>
                    <a:lnTo>
                      <a:pt x="0" y="918"/>
                    </a:lnTo>
                    <a:lnTo>
                      <a:pt x="6" y="891"/>
                    </a:lnTo>
                    <a:lnTo>
                      <a:pt x="97" y="852"/>
                    </a:lnTo>
                    <a:lnTo>
                      <a:pt x="255" y="812"/>
                    </a:lnTo>
                    <a:lnTo>
                      <a:pt x="327" y="786"/>
                    </a:lnTo>
                    <a:lnTo>
                      <a:pt x="339" y="761"/>
                    </a:lnTo>
                    <a:lnTo>
                      <a:pt x="339" y="649"/>
                    </a:lnTo>
                    <a:lnTo>
                      <a:pt x="314" y="505"/>
                    </a:lnTo>
                    <a:lnTo>
                      <a:pt x="300" y="413"/>
                    </a:lnTo>
                    <a:lnTo>
                      <a:pt x="288" y="269"/>
                    </a:lnTo>
                    <a:lnTo>
                      <a:pt x="281" y="111"/>
                    </a:lnTo>
                    <a:lnTo>
                      <a:pt x="288" y="39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080" name="Freeform 496"/>
              <p:cNvSpPr>
                <a:spLocks noChangeAspect="1"/>
              </p:cNvSpPr>
              <p:nvPr/>
            </p:nvSpPr>
            <p:spPr bwMode="auto">
              <a:xfrm>
                <a:off x="4563" y="2868"/>
                <a:ext cx="344" cy="435"/>
              </a:xfrm>
              <a:custGeom>
                <a:avLst/>
                <a:gdLst>
                  <a:gd name="T0" fmla="*/ 3 w 688"/>
                  <a:gd name="T1" fmla="*/ 6 h 871"/>
                  <a:gd name="T2" fmla="*/ 3 w 688"/>
                  <a:gd name="T3" fmla="*/ 6 h 871"/>
                  <a:gd name="T4" fmla="*/ 3 w 688"/>
                  <a:gd name="T5" fmla="*/ 6 h 871"/>
                  <a:gd name="T6" fmla="*/ 3 w 688"/>
                  <a:gd name="T7" fmla="*/ 5 h 871"/>
                  <a:gd name="T8" fmla="*/ 3 w 688"/>
                  <a:gd name="T9" fmla="*/ 4 h 871"/>
                  <a:gd name="T10" fmla="*/ 1 w 688"/>
                  <a:gd name="T11" fmla="*/ 4 h 871"/>
                  <a:gd name="T12" fmla="*/ 1 w 688"/>
                  <a:gd name="T13" fmla="*/ 3 h 871"/>
                  <a:gd name="T14" fmla="*/ 1 w 688"/>
                  <a:gd name="T15" fmla="*/ 2 h 871"/>
                  <a:gd name="T16" fmla="*/ 1 w 688"/>
                  <a:gd name="T17" fmla="*/ 1 h 871"/>
                  <a:gd name="T18" fmla="*/ 3 w 688"/>
                  <a:gd name="T19" fmla="*/ 1 h 871"/>
                  <a:gd name="T20" fmla="*/ 3 w 688"/>
                  <a:gd name="T21" fmla="*/ 1 h 871"/>
                  <a:gd name="T22" fmla="*/ 3 w 688"/>
                  <a:gd name="T23" fmla="*/ 1 h 871"/>
                  <a:gd name="T24" fmla="*/ 3 w 688"/>
                  <a:gd name="T25" fmla="*/ 1 h 871"/>
                  <a:gd name="T26" fmla="*/ 3 w 688"/>
                  <a:gd name="T27" fmla="*/ 1 h 871"/>
                  <a:gd name="T28" fmla="*/ 5 w 688"/>
                  <a:gd name="T29" fmla="*/ 0 h 871"/>
                  <a:gd name="T30" fmla="*/ 5 w 688"/>
                  <a:gd name="T31" fmla="*/ 0 h 871"/>
                  <a:gd name="T32" fmla="*/ 5 w 688"/>
                  <a:gd name="T33" fmla="*/ 0 h 871"/>
                  <a:gd name="T34" fmla="*/ 5 w 688"/>
                  <a:gd name="T35" fmla="*/ 0 h 871"/>
                  <a:gd name="T36" fmla="*/ 5 w 688"/>
                  <a:gd name="T37" fmla="*/ 0 h 871"/>
                  <a:gd name="T38" fmla="*/ 5 w 688"/>
                  <a:gd name="T39" fmla="*/ 0 h 871"/>
                  <a:gd name="T40" fmla="*/ 5 w 688"/>
                  <a:gd name="T41" fmla="*/ 0 h 871"/>
                  <a:gd name="T42" fmla="*/ 3 w 688"/>
                  <a:gd name="T43" fmla="*/ 0 h 871"/>
                  <a:gd name="T44" fmla="*/ 3 w 688"/>
                  <a:gd name="T45" fmla="*/ 0 h 871"/>
                  <a:gd name="T46" fmla="*/ 3 w 688"/>
                  <a:gd name="T47" fmla="*/ 1 h 871"/>
                  <a:gd name="T48" fmla="*/ 3 w 688"/>
                  <a:gd name="T49" fmla="*/ 1 h 871"/>
                  <a:gd name="T50" fmla="*/ 1 w 688"/>
                  <a:gd name="T51" fmla="*/ 1 h 871"/>
                  <a:gd name="T52" fmla="*/ 1 w 688"/>
                  <a:gd name="T53" fmla="*/ 1 h 871"/>
                  <a:gd name="T54" fmla="*/ 0 w 688"/>
                  <a:gd name="T55" fmla="*/ 2 h 871"/>
                  <a:gd name="T56" fmla="*/ 1 w 688"/>
                  <a:gd name="T57" fmla="*/ 2 h 871"/>
                  <a:gd name="T58" fmla="*/ 1 w 688"/>
                  <a:gd name="T59" fmla="*/ 3 h 871"/>
                  <a:gd name="T60" fmla="*/ 1 w 688"/>
                  <a:gd name="T61" fmla="*/ 4 h 871"/>
                  <a:gd name="T62" fmla="*/ 1 w 688"/>
                  <a:gd name="T63" fmla="*/ 5 h 871"/>
                  <a:gd name="T64" fmla="*/ 1 w 688"/>
                  <a:gd name="T65" fmla="*/ 6 h 871"/>
                  <a:gd name="T66" fmla="*/ 3 w 688"/>
                  <a:gd name="T67" fmla="*/ 6 h 871"/>
                  <a:gd name="T68" fmla="*/ 3 w 688"/>
                  <a:gd name="T69" fmla="*/ 6 h 8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88"/>
                  <a:gd name="T106" fmla="*/ 0 h 871"/>
                  <a:gd name="T107" fmla="*/ 688 w 688"/>
                  <a:gd name="T108" fmla="*/ 871 h 8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88" h="871">
                    <a:moveTo>
                      <a:pt x="366" y="871"/>
                    </a:moveTo>
                    <a:lnTo>
                      <a:pt x="398" y="831"/>
                    </a:lnTo>
                    <a:lnTo>
                      <a:pt x="386" y="773"/>
                    </a:lnTo>
                    <a:lnTo>
                      <a:pt x="360" y="694"/>
                    </a:lnTo>
                    <a:lnTo>
                      <a:pt x="261" y="602"/>
                    </a:lnTo>
                    <a:lnTo>
                      <a:pt x="163" y="517"/>
                    </a:lnTo>
                    <a:lnTo>
                      <a:pt x="117" y="425"/>
                    </a:lnTo>
                    <a:lnTo>
                      <a:pt x="98" y="281"/>
                    </a:lnTo>
                    <a:lnTo>
                      <a:pt x="209" y="242"/>
                    </a:lnTo>
                    <a:lnTo>
                      <a:pt x="386" y="222"/>
                    </a:lnTo>
                    <a:lnTo>
                      <a:pt x="458" y="229"/>
                    </a:lnTo>
                    <a:lnTo>
                      <a:pt x="477" y="248"/>
                    </a:lnTo>
                    <a:lnTo>
                      <a:pt x="510" y="216"/>
                    </a:lnTo>
                    <a:lnTo>
                      <a:pt x="497" y="183"/>
                    </a:lnTo>
                    <a:lnTo>
                      <a:pt x="517" y="125"/>
                    </a:lnTo>
                    <a:lnTo>
                      <a:pt x="569" y="72"/>
                    </a:lnTo>
                    <a:lnTo>
                      <a:pt x="609" y="58"/>
                    </a:lnTo>
                    <a:lnTo>
                      <a:pt x="661" y="91"/>
                    </a:lnTo>
                    <a:lnTo>
                      <a:pt x="688" y="58"/>
                    </a:lnTo>
                    <a:lnTo>
                      <a:pt x="642" y="0"/>
                    </a:lnTo>
                    <a:lnTo>
                      <a:pt x="582" y="0"/>
                    </a:lnTo>
                    <a:lnTo>
                      <a:pt x="510" y="32"/>
                    </a:lnTo>
                    <a:lnTo>
                      <a:pt x="465" y="118"/>
                    </a:lnTo>
                    <a:lnTo>
                      <a:pt x="405" y="157"/>
                    </a:lnTo>
                    <a:lnTo>
                      <a:pt x="314" y="170"/>
                    </a:lnTo>
                    <a:lnTo>
                      <a:pt x="150" y="190"/>
                    </a:lnTo>
                    <a:lnTo>
                      <a:pt x="19" y="229"/>
                    </a:lnTo>
                    <a:lnTo>
                      <a:pt x="0" y="262"/>
                    </a:lnTo>
                    <a:lnTo>
                      <a:pt x="12" y="367"/>
                    </a:lnTo>
                    <a:lnTo>
                      <a:pt x="59" y="511"/>
                    </a:lnTo>
                    <a:lnTo>
                      <a:pt x="124" y="629"/>
                    </a:lnTo>
                    <a:lnTo>
                      <a:pt x="189" y="733"/>
                    </a:lnTo>
                    <a:lnTo>
                      <a:pt x="249" y="805"/>
                    </a:lnTo>
                    <a:lnTo>
                      <a:pt x="307" y="857"/>
                    </a:lnTo>
                    <a:lnTo>
                      <a:pt x="366" y="87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" name="Group 497"/>
            <p:cNvGrpSpPr>
              <a:grpSpLocks noChangeAspect="1"/>
            </p:cNvGrpSpPr>
            <p:nvPr/>
          </p:nvGrpSpPr>
          <p:grpSpPr bwMode="auto">
            <a:xfrm>
              <a:off x="5018" y="2766"/>
              <a:ext cx="118" cy="149"/>
              <a:chOff x="5018" y="2766"/>
              <a:chExt cx="118" cy="149"/>
            </a:xfrm>
          </p:grpSpPr>
          <p:sp>
            <p:nvSpPr>
              <p:cNvPr id="45073" name="Freeform 498"/>
              <p:cNvSpPr>
                <a:spLocks noChangeAspect="1"/>
              </p:cNvSpPr>
              <p:nvPr/>
            </p:nvSpPr>
            <p:spPr bwMode="auto">
              <a:xfrm>
                <a:off x="5041" y="2766"/>
                <a:ext cx="95" cy="108"/>
              </a:xfrm>
              <a:custGeom>
                <a:avLst/>
                <a:gdLst>
                  <a:gd name="T0" fmla="*/ 1 w 190"/>
                  <a:gd name="T1" fmla="*/ 1 h 216"/>
                  <a:gd name="T2" fmla="*/ 1 w 190"/>
                  <a:gd name="T3" fmla="*/ 0 h 216"/>
                  <a:gd name="T4" fmla="*/ 1 w 190"/>
                  <a:gd name="T5" fmla="*/ 1 h 216"/>
                  <a:gd name="T6" fmla="*/ 1 w 190"/>
                  <a:gd name="T7" fmla="*/ 1 h 216"/>
                  <a:gd name="T8" fmla="*/ 1 w 190"/>
                  <a:gd name="T9" fmla="*/ 1 h 216"/>
                  <a:gd name="T10" fmla="*/ 1 w 190"/>
                  <a:gd name="T11" fmla="*/ 2 h 216"/>
                  <a:gd name="T12" fmla="*/ 1 w 190"/>
                  <a:gd name="T13" fmla="*/ 2 h 216"/>
                  <a:gd name="T14" fmla="*/ 1 w 190"/>
                  <a:gd name="T15" fmla="*/ 2 h 216"/>
                  <a:gd name="T16" fmla="*/ 1 w 190"/>
                  <a:gd name="T17" fmla="*/ 2 h 216"/>
                  <a:gd name="T18" fmla="*/ 1 w 190"/>
                  <a:gd name="T19" fmla="*/ 2 h 216"/>
                  <a:gd name="T20" fmla="*/ 1 w 190"/>
                  <a:gd name="T21" fmla="*/ 2 h 216"/>
                  <a:gd name="T22" fmla="*/ 0 w 190"/>
                  <a:gd name="T23" fmla="*/ 2 h 216"/>
                  <a:gd name="T24" fmla="*/ 1 w 190"/>
                  <a:gd name="T25" fmla="*/ 2 h 216"/>
                  <a:gd name="T26" fmla="*/ 1 w 190"/>
                  <a:gd name="T27" fmla="*/ 2 h 216"/>
                  <a:gd name="T28" fmla="*/ 1 w 190"/>
                  <a:gd name="T29" fmla="*/ 2 h 216"/>
                  <a:gd name="T30" fmla="*/ 1 w 190"/>
                  <a:gd name="T31" fmla="*/ 2 h 216"/>
                  <a:gd name="T32" fmla="*/ 1 w 190"/>
                  <a:gd name="T33" fmla="*/ 2 h 216"/>
                  <a:gd name="T34" fmla="*/ 1 w 190"/>
                  <a:gd name="T35" fmla="*/ 1 h 216"/>
                  <a:gd name="T36" fmla="*/ 1 w 190"/>
                  <a:gd name="T37" fmla="*/ 1 h 216"/>
                  <a:gd name="T38" fmla="*/ 1 w 190"/>
                  <a:gd name="T39" fmla="*/ 1 h 216"/>
                  <a:gd name="T40" fmla="*/ 1 w 190"/>
                  <a:gd name="T41" fmla="*/ 1 h 216"/>
                  <a:gd name="T42" fmla="*/ 1 w 190"/>
                  <a:gd name="T43" fmla="*/ 1 h 216"/>
                  <a:gd name="T44" fmla="*/ 1 w 190"/>
                  <a:gd name="T45" fmla="*/ 1 h 216"/>
                  <a:gd name="T46" fmla="*/ 1 w 190"/>
                  <a:gd name="T47" fmla="*/ 1 h 216"/>
                  <a:gd name="T48" fmla="*/ 1 w 190"/>
                  <a:gd name="T49" fmla="*/ 1 h 21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90"/>
                  <a:gd name="T76" fmla="*/ 0 h 216"/>
                  <a:gd name="T77" fmla="*/ 190 w 190"/>
                  <a:gd name="T78" fmla="*/ 216 h 21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90" h="216">
                    <a:moveTo>
                      <a:pt x="58" y="14"/>
                    </a:moveTo>
                    <a:lnTo>
                      <a:pt x="111" y="0"/>
                    </a:lnTo>
                    <a:lnTo>
                      <a:pt x="176" y="19"/>
                    </a:lnTo>
                    <a:lnTo>
                      <a:pt x="190" y="65"/>
                    </a:lnTo>
                    <a:lnTo>
                      <a:pt x="183" y="125"/>
                    </a:lnTo>
                    <a:lnTo>
                      <a:pt x="150" y="163"/>
                    </a:lnTo>
                    <a:lnTo>
                      <a:pt x="104" y="170"/>
                    </a:lnTo>
                    <a:lnTo>
                      <a:pt x="58" y="170"/>
                    </a:lnTo>
                    <a:lnTo>
                      <a:pt x="38" y="190"/>
                    </a:lnTo>
                    <a:lnTo>
                      <a:pt x="38" y="203"/>
                    </a:lnTo>
                    <a:lnTo>
                      <a:pt x="26" y="216"/>
                    </a:lnTo>
                    <a:lnTo>
                      <a:pt x="0" y="209"/>
                    </a:lnTo>
                    <a:lnTo>
                      <a:pt x="5" y="177"/>
                    </a:lnTo>
                    <a:lnTo>
                      <a:pt x="26" y="151"/>
                    </a:lnTo>
                    <a:lnTo>
                      <a:pt x="65" y="131"/>
                    </a:lnTo>
                    <a:lnTo>
                      <a:pt x="104" y="137"/>
                    </a:lnTo>
                    <a:lnTo>
                      <a:pt x="137" y="131"/>
                    </a:lnTo>
                    <a:lnTo>
                      <a:pt x="156" y="98"/>
                    </a:lnTo>
                    <a:lnTo>
                      <a:pt x="156" y="59"/>
                    </a:lnTo>
                    <a:lnTo>
                      <a:pt x="137" y="39"/>
                    </a:lnTo>
                    <a:lnTo>
                      <a:pt x="111" y="39"/>
                    </a:lnTo>
                    <a:lnTo>
                      <a:pt x="84" y="46"/>
                    </a:lnTo>
                    <a:lnTo>
                      <a:pt x="65" y="59"/>
                    </a:lnTo>
                    <a:lnTo>
                      <a:pt x="45" y="46"/>
                    </a:lnTo>
                    <a:lnTo>
                      <a:pt x="58" y="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074" name="Oval 499"/>
              <p:cNvSpPr>
                <a:spLocks noChangeAspect="1" noChangeArrowheads="1"/>
              </p:cNvSpPr>
              <p:nvPr/>
            </p:nvSpPr>
            <p:spPr bwMode="auto">
              <a:xfrm>
                <a:off x="5018" y="2888"/>
                <a:ext cx="28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60916" name="AutoShape 500"/>
          <p:cNvSpPr>
            <a:spLocks noChangeArrowheads="1"/>
          </p:cNvSpPr>
          <p:nvPr/>
        </p:nvSpPr>
        <p:spPr bwMode="auto">
          <a:xfrm>
            <a:off x="6912000" y="2096392"/>
            <a:ext cx="2124000" cy="792000"/>
          </a:xfrm>
          <a:prstGeom prst="wedgeRoundRectCallout">
            <a:avLst>
              <a:gd name="adj1" fmla="val -56356"/>
              <a:gd name="adj2" fmla="val -62747"/>
              <a:gd name="adj3" fmla="val 16667"/>
            </a:avLst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500" b="1" dirty="0">
                <a:solidFill>
                  <a:schemeClr val="tx1"/>
                </a:solidFill>
                <a:cs typeface="Arabic Transparent" pitchFamily="2" charset="-78"/>
              </a:rPr>
              <a:t>... </a:t>
            </a:r>
            <a:r>
              <a:rPr lang="ar-DZ" sz="1500" b="1" dirty="0">
                <a:solidFill>
                  <a:srgbClr val="FF0000"/>
                </a:solidFill>
                <a:cs typeface="Arabic Transparent" pitchFamily="2" charset="-78"/>
              </a:rPr>
              <a:t>سأعزل</a:t>
            </a:r>
            <a:r>
              <a:rPr lang="ar-DZ" sz="1500" b="1" dirty="0">
                <a:solidFill>
                  <a:schemeClr val="tx1"/>
                </a:solidFill>
                <a:cs typeface="Arabic Transparent" pitchFamily="2" charset="-78"/>
              </a:rPr>
              <a:t> المحرك وحده عن التغذية واترك بقية المحركات تشتغل وهذا بواسطة..... </a:t>
            </a:r>
            <a:endParaRPr lang="en-US" sz="15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60917" name="AutoShape 501"/>
          <p:cNvSpPr>
            <a:spLocks noChangeArrowheads="1"/>
          </p:cNvSpPr>
          <p:nvPr/>
        </p:nvSpPr>
        <p:spPr bwMode="auto">
          <a:xfrm>
            <a:off x="7349090" y="68473"/>
            <a:ext cx="1152000" cy="576000"/>
          </a:xfrm>
          <a:prstGeom prst="wedgeRoundRectCallout">
            <a:avLst>
              <a:gd name="adj1" fmla="val -73193"/>
              <a:gd name="adj2" fmla="val 52441"/>
              <a:gd name="adj3" fmla="val 16667"/>
            </a:avLst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500" b="1" dirty="0">
                <a:solidFill>
                  <a:schemeClr val="tx1"/>
                </a:solidFill>
                <a:cs typeface="Arabic Transparent" pitchFamily="2" charset="-78"/>
              </a:rPr>
              <a:t>  ..المحركات تشتغل كلها..</a:t>
            </a:r>
          </a:p>
          <a:p>
            <a:pPr algn="r" rtl="1"/>
            <a:r>
              <a:rPr lang="ar-DZ" sz="15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endParaRPr lang="en-US" sz="15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60918" name="AutoShape 502"/>
          <p:cNvSpPr>
            <a:spLocks noChangeArrowheads="1"/>
          </p:cNvSpPr>
          <p:nvPr/>
        </p:nvSpPr>
        <p:spPr bwMode="auto">
          <a:xfrm>
            <a:off x="7142976" y="946869"/>
            <a:ext cx="1152000" cy="576000"/>
          </a:xfrm>
          <a:prstGeom prst="wedgeRoundRectCallout">
            <a:avLst>
              <a:gd name="adj1" fmla="val -63698"/>
              <a:gd name="adj2" fmla="val 82713"/>
              <a:gd name="adj3" fmla="val 16667"/>
            </a:avLst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500" b="1" dirty="0" smtClean="0">
                <a:solidFill>
                  <a:srgbClr val="0000FF"/>
                </a:solidFill>
                <a:cs typeface="Arabic Transparent" pitchFamily="2" charset="-78"/>
              </a:rPr>
              <a:t>..</a:t>
            </a:r>
            <a:r>
              <a:rPr lang="ar-DZ" sz="1500" b="1" dirty="0">
                <a:solidFill>
                  <a:srgbClr val="0000FF"/>
                </a:solidFill>
                <a:cs typeface="Arabic Transparent" pitchFamily="2" charset="-78"/>
              </a:rPr>
              <a:t>لقد تعطل هذا المحرك ..</a:t>
            </a:r>
          </a:p>
          <a:p>
            <a:pPr algn="r" rtl="1"/>
            <a:r>
              <a:rPr lang="ar-DZ" sz="1500" b="1" dirty="0">
                <a:solidFill>
                  <a:srgbClr val="0000FF"/>
                </a:solidFill>
                <a:cs typeface="Arabic Transparent" pitchFamily="2" charset="-78"/>
              </a:rPr>
              <a:t> </a:t>
            </a:r>
            <a:endParaRPr lang="en-US" sz="1500" b="1" dirty="0">
              <a:solidFill>
                <a:srgbClr val="0000FF"/>
              </a:solidFill>
              <a:cs typeface="Arabic Transparent" pitchFamily="2" charset="-78"/>
            </a:endParaRPr>
          </a:p>
        </p:txBody>
      </p:sp>
      <p:sp>
        <p:nvSpPr>
          <p:cNvPr id="60919" name="AutoShape 503"/>
          <p:cNvSpPr>
            <a:spLocks noChangeArrowheads="1"/>
          </p:cNvSpPr>
          <p:nvPr/>
        </p:nvSpPr>
        <p:spPr bwMode="auto">
          <a:xfrm>
            <a:off x="53788" y="848858"/>
            <a:ext cx="1692000" cy="828000"/>
          </a:xfrm>
          <a:prstGeom prst="wedgeRoundRectCallout">
            <a:avLst>
              <a:gd name="adj1" fmla="val 58179"/>
              <a:gd name="adj2" fmla="val -69454"/>
              <a:gd name="adj3" fmla="val 16667"/>
            </a:avLst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500" b="1" dirty="0">
                <a:solidFill>
                  <a:schemeClr val="tx1"/>
                </a:solidFill>
                <a:cs typeface="Arabic Transparent" pitchFamily="2" charset="-78"/>
              </a:rPr>
              <a:t> سأقطع التغذية لكي </a:t>
            </a:r>
            <a:r>
              <a:rPr lang="ar-DZ" sz="1500" b="1" dirty="0" smtClean="0">
                <a:solidFill>
                  <a:schemeClr val="tx1"/>
                </a:solidFill>
                <a:cs typeface="Arabic Transparent" pitchFamily="2" charset="-78"/>
              </a:rPr>
              <a:t>أصلحه...</a:t>
            </a:r>
            <a:r>
              <a:rPr lang="ar-DZ" sz="1500" b="1" dirty="0">
                <a:solidFill>
                  <a:schemeClr val="tx1"/>
                </a:solidFill>
                <a:cs typeface="Arabic Transparent" pitchFamily="2" charset="-78"/>
              </a:rPr>
              <a:t>لكن ستتوقف</a:t>
            </a:r>
          </a:p>
          <a:p>
            <a:pPr algn="r" rtl="1"/>
            <a:r>
              <a:rPr lang="ar-DZ" sz="1500" b="1" dirty="0">
                <a:solidFill>
                  <a:schemeClr val="tx1"/>
                </a:solidFill>
                <a:cs typeface="Arabic Transparent" pitchFamily="2" charset="-78"/>
              </a:rPr>
              <a:t>جميع المحركات</a:t>
            </a:r>
            <a:r>
              <a:rPr lang="en-US" sz="1500" b="1" dirty="0">
                <a:solidFill>
                  <a:schemeClr val="tx1"/>
                </a:solidFill>
                <a:latin typeface="Arabic Transparent" pitchFamily="2" charset="-78"/>
                <a:cs typeface="Arabic Transparent" pitchFamily="2" charset="-78"/>
              </a:rPr>
              <a:t>!!</a:t>
            </a:r>
            <a:r>
              <a:rPr lang="ar-DZ" sz="15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endParaRPr lang="en-US" sz="15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82" name="Line 101"/>
          <p:cNvSpPr>
            <a:spLocks noChangeAspect="1" noChangeShapeType="1"/>
          </p:cNvSpPr>
          <p:nvPr/>
        </p:nvSpPr>
        <p:spPr bwMode="auto">
          <a:xfrm>
            <a:off x="2473063" y="247083"/>
            <a:ext cx="0" cy="720000"/>
          </a:xfrm>
          <a:prstGeom prst="line">
            <a:avLst/>
          </a:prstGeom>
          <a:ln w="19050">
            <a:headEnd type="oval" w="sm" len="sm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183" name="Arc 102"/>
          <p:cNvSpPr>
            <a:spLocks noChangeAspect="1"/>
          </p:cNvSpPr>
          <p:nvPr/>
        </p:nvSpPr>
        <p:spPr bwMode="auto">
          <a:xfrm rot="11280000">
            <a:off x="2425483" y="809279"/>
            <a:ext cx="81856" cy="159521"/>
          </a:xfrm>
          <a:custGeom>
            <a:avLst/>
            <a:gdLst>
              <a:gd name="T0" fmla="*/ 0 w 21600"/>
              <a:gd name="T1" fmla="*/ 0 h 37504"/>
              <a:gd name="T2" fmla="*/ 0 w 21600"/>
              <a:gd name="T3" fmla="*/ 0 h 37504"/>
              <a:gd name="T4" fmla="*/ 0 w 21600"/>
              <a:gd name="T5" fmla="*/ 0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 w="1905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184" name="Line 103"/>
          <p:cNvSpPr>
            <a:spLocks noChangeAspect="1" noChangeShapeType="1"/>
          </p:cNvSpPr>
          <p:nvPr/>
        </p:nvSpPr>
        <p:spPr bwMode="auto">
          <a:xfrm>
            <a:off x="2491496" y="1114955"/>
            <a:ext cx="0" cy="468000"/>
          </a:xfrm>
          <a:prstGeom prst="line">
            <a:avLst/>
          </a:prstGeom>
          <a:ln w="190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186" name="Line 101"/>
          <p:cNvSpPr>
            <a:spLocks noChangeAspect="1" noChangeShapeType="1"/>
          </p:cNvSpPr>
          <p:nvPr/>
        </p:nvSpPr>
        <p:spPr bwMode="auto">
          <a:xfrm>
            <a:off x="2687757" y="399491"/>
            <a:ext cx="0" cy="576000"/>
          </a:xfrm>
          <a:prstGeom prst="line">
            <a:avLst/>
          </a:prstGeom>
          <a:ln w="19050">
            <a:headEnd type="oval" w="sm" len="sm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187" name="Arc 102"/>
          <p:cNvSpPr>
            <a:spLocks noChangeAspect="1"/>
          </p:cNvSpPr>
          <p:nvPr/>
        </p:nvSpPr>
        <p:spPr bwMode="auto">
          <a:xfrm rot="11280000">
            <a:off x="2640177" y="809286"/>
            <a:ext cx="81856" cy="159521"/>
          </a:xfrm>
          <a:custGeom>
            <a:avLst/>
            <a:gdLst>
              <a:gd name="T0" fmla="*/ 0 w 21600"/>
              <a:gd name="T1" fmla="*/ 0 h 37504"/>
              <a:gd name="T2" fmla="*/ 0 w 21600"/>
              <a:gd name="T3" fmla="*/ 0 h 37504"/>
              <a:gd name="T4" fmla="*/ 0 w 21600"/>
              <a:gd name="T5" fmla="*/ 0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 w="1905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190" name="Line 101"/>
          <p:cNvSpPr>
            <a:spLocks noChangeAspect="1" noChangeShapeType="1"/>
          </p:cNvSpPr>
          <p:nvPr/>
        </p:nvSpPr>
        <p:spPr bwMode="auto">
          <a:xfrm>
            <a:off x="2906808" y="552025"/>
            <a:ext cx="0" cy="432000"/>
          </a:xfrm>
          <a:prstGeom prst="line">
            <a:avLst/>
          </a:prstGeom>
          <a:ln w="19050">
            <a:headEnd type="oval" w="sm" len="sm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191" name="Arc 102"/>
          <p:cNvSpPr>
            <a:spLocks noChangeAspect="1"/>
          </p:cNvSpPr>
          <p:nvPr/>
        </p:nvSpPr>
        <p:spPr bwMode="auto">
          <a:xfrm rot="11280000">
            <a:off x="2859228" y="818821"/>
            <a:ext cx="81856" cy="159521"/>
          </a:xfrm>
          <a:custGeom>
            <a:avLst/>
            <a:gdLst>
              <a:gd name="T0" fmla="*/ 0 w 21600"/>
              <a:gd name="T1" fmla="*/ 0 h 37504"/>
              <a:gd name="T2" fmla="*/ 0 w 21600"/>
              <a:gd name="T3" fmla="*/ 0 h 37504"/>
              <a:gd name="T4" fmla="*/ 0 w 21600"/>
              <a:gd name="T5" fmla="*/ 0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 w="1905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192" name="Line 103"/>
          <p:cNvSpPr>
            <a:spLocks noChangeAspect="1" noChangeShapeType="1"/>
          </p:cNvSpPr>
          <p:nvPr/>
        </p:nvSpPr>
        <p:spPr bwMode="auto">
          <a:xfrm>
            <a:off x="2923255" y="1117846"/>
            <a:ext cx="0" cy="453600"/>
          </a:xfrm>
          <a:prstGeom prst="line">
            <a:avLst/>
          </a:prstGeom>
          <a:ln w="190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195" name="Connecteur droit 194"/>
          <p:cNvCxnSpPr/>
          <p:nvPr/>
        </p:nvCxnSpPr>
        <p:spPr bwMode="auto">
          <a:xfrm rot="16200000" flipH="1">
            <a:off x="2660549" y="848661"/>
            <a:ext cx="0" cy="43374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01" name="Line 103"/>
          <p:cNvSpPr>
            <a:spLocks noChangeAspect="1" noChangeShapeType="1"/>
          </p:cNvSpPr>
          <p:nvPr/>
        </p:nvSpPr>
        <p:spPr bwMode="auto">
          <a:xfrm>
            <a:off x="4441009" y="1114125"/>
            <a:ext cx="0" cy="648000"/>
          </a:xfrm>
          <a:prstGeom prst="line">
            <a:avLst/>
          </a:prstGeom>
          <a:ln w="190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202" name="Connecteur droit 201"/>
          <p:cNvCxnSpPr>
            <a:cxnSpLocks/>
          </p:cNvCxnSpPr>
          <p:nvPr/>
        </p:nvCxnSpPr>
        <p:spPr bwMode="auto">
          <a:xfrm rot="15120000" flipH="1" flipV="1">
            <a:off x="4512691" y="1552340"/>
            <a:ext cx="119710" cy="223064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3" name="Connecteur droit 202"/>
          <p:cNvCxnSpPr/>
          <p:nvPr/>
        </p:nvCxnSpPr>
        <p:spPr bwMode="auto">
          <a:xfrm rot="17340000" flipH="1">
            <a:off x="4236780" y="1561168"/>
            <a:ext cx="128779" cy="20869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6" name="Line 103"/>
          <p:cNvSpPr>
            <a:spLocks noChangeAspect="1" noChangeShapeType="1"/>
          </p:cNvSpPr>
          <p:nvPr/>
        </p:nvSpPr>
        <p:spPr bwMode="auto">
          <a:xfrm>
            <a:off x="4227713" y="1114592"/>
            <a:ext cx="0" cy="468000"/>
          </a:xfrm>
          <a:prstGeom prst="line">
            <a:avLst/>
          </a:prstGeom>
          <a:ln w="190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13" name="Line 103"/>
          <p:cNvSpPr>
            <a:spLocks noChangeAspect="1" noChangeShapeType="1"/>
          </p:cNvSpPr>
          <p:nvPr/>
        </p:nvSpPr>
        <p:spPr bwMode="auto">
          <a:xfrm>
            <a:off x="4659472" y="1117483"/>
            <a:ext cx="0" cy="453600"/>
          </a:xfrm>
          <a:prstGeom prst="line">
            <a:avLst/>
          </a:prstGeom>
          <a:ln w="190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215" name="Connecteur droit 214"/>
          <p:cNvCxnSpPr/>
          <p:nvPr/>
        </p:nvCxnSpPr>
        <p:spPr bwMode="auto">
          <a:xfrm rot="16200000" flipH="1">
            <a:off x="4396766" y="848298"/>
            <a:ext cx="0" cy="43374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Group 114"/>
          <p:cNvGrpSpPr>
            <a:grpSpLocks noChangeAspect="1"/>
          </p:cNvGrpSpPr>
          <p:nvPr/>
        </p:nvGrpSpPr>
        <p:grpSpPr bwMode="auto">
          <a:xfrm>
            <a:off x="3548612" y="1705433"/>
            <a:ext cx="1428809" cy="860373"/>
            <a:chOff x="3486" y="1731"/>
            <a:chExt cx="1424" cy="788"/>
          </a:xfrm>
        </p:grpSpPr>
        <p:sp>
          <p:nvSpPr>
            <p:cNvPr id="45162" name="AutoShape 115"/>
            <p:cNvSpPr>
              <a:spLocks noChangeAspect="1" noChangeArrowheads="1"/>
            </p:cNvSpPr>
            <p:nvPr/>
          </p:nvSpPr>
          <p:spPr bwMode="auto">
            <a:xfrm>
              <a:off x="3486" y="2045"/>
              <a:ext cx="629" cy="117"/>
            </a:xfrm>
            <a:prstGeom prst="roundRect">
              <a:avLst>
                <a:gd name="adj" fmla="val 29657"/>
              </a:avLst>
            </a:prstGeom>
            <a:gradFill rotWithShape="1">
              <a:gsLst>
                <a:gs pos="0">
                  <a:srgbClr val="6C6C6C"/>
                </a:gs>
                <a:gs pos="50000">
                  <a:srgbClr val="EAEAEA"/>
                </a:gs>
                <a:gs pos="100000">
                  <a:srgbClr val="6C6C6C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532" name="AutoShape 116"/>
            <p:cNvSpPr>
              <a:spLocks noChangeAspect="1" noChangeArrowheads="1"/>
            </p:cNvSpPr>
            <p:nvPr/>
          </p:nvSpPr>
          <p:spPr bwMode="auto">
            <a:xfrm rot="5400000">
              <a:off x="4089" y="1619"/>
              <a:ext cx="532" cy="99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2">
                    <a:gamma/>
                    <a:shade val="54118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54118"/>
                    <a:invGamma/>
                  </a:schemeClr>
                </a:gs>
              </a:gsLst>
              <a:lin ang="0" scaled="1"/>
            </a:gradFill>
            <a:ln w="9525">
              <a:round/>
              <a:headEnd/>
              <a:tailEnd/>
            </a:ln>
            <a:scene3d>
              <a:camera prst="legacyObliqueFron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fr-FR"/>
            </a:p>
          </p:txBody>
        </p:sp>
        <p:grpSp>
          <p:nvGrpSpPr>
            <p:cNvPr id="13" name="Group 117"/>
            <p:cNvGrpSpPr>
              <a:grpSpLocks noChangeAspect="1"/>
            </p:cNvGrpSpPr>
            <p:nvPr/>
          </p:nvGrpSpPr>
          <p:grpSpPr bwMode="auto">
            <a:xfrm>
              <a:off x="4014" y="1948"/>
              <a:ext cx="733" cy="358"/>
              <a:chOff x="6975" y="5151"/>
              <a:chExt cx="615" cy="256"/>
            </a:xfrm>
          </p:grpSpPr>
          <p:grpSp>
            <p:nvGrpSpPr>
              <p:cNvPr id="14" name="Group 118"/>
              <p:cNvGrpSpPr>
                <a:grpSpLocks noChangeAspect="1"/>
              </p:cNvGrpSpPr>
              <p:nvPr/>
            </p:nvGrpSpPr>
            <p:grpSpPr bwMode="auto">
              <a:xfrm>
                <a:off x="6975" y="5151"/>
                <a:ext cx="607" cy="196"/>
                <a:chOff x="6975" y="5151"/>
                <a:chExt cx="607" cy="196"/>
              </a:xfrm>
            </p:grpSpPr>
            <p:sp>
              <p:nvSpPr>
                <p:cNvPr id="45187" name="Line 119"/>
                <p:cNvSpPr>
                  <a:spLocks noChangeAspect="1" noChangeShapeType="1"/>
                </p:cNvSpPr>
                <p:nvPr/>
              </p:nvSpPr>
              <p:spPr bwMode="auto">
                <a:xfrm>
                  <a:off x="6975" y="5151"/>
                  <a:ext cx="607" cy="0"/>
                </a:xfrm>
                <a:prstGeom prst="line">
                  <a:avLst/>
                </a:prstGeom>
                <a:noFill/>
                <a:ln w="9525">
                  <a:solidFill>
                    <a:srgbClr val="99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88" name="Line 120"/>
                <p:cNvSpPr>
                  <a:spLocks noChangeAspect="1" noChangeShapeType="1"/>
                </p:cNvSpPr>
                <p:nvPr/>
              </p:nvSpPr>
              <p:spPr bwMode="auto">
                <a:xfrm>
                  <a:off x="6975" y="5215"/>
                  <a:ext cx="607" cy="0"/>
                </a:xfrm>
                <a:prstGeom prst="line">
                  <a:avLst/>
                </a:prstGeom>
                <a:noFill/>
                <a:ln w="9525">
                  <a:solidFill>
                    <a:srgbClr val="99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89" name="Line 121"/>
                <p:cNvSpPr>
                  <a:spLocks noChangeAspect="1" noChangeShapeType="1"/>
                </p:cNvSpPr>
                <p:nvPr/>
              </p:nvSpPr>
              <p:spPr bwMode="auto">
                <a:xfrm>
                  <a:off x="6975" y="5279"/>
                  <a:ext cx="607" cy="0"/>
                </a:xfrm>
                <a:prstGeom prst="line">
                  <a:avLst/>
                </a:prstGeom>
                <a:noFill/>
                <a:ln w="9525">
                  <a:solidFill>
                    <a:srgbClr val="99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90" name="Line 122"/>
                <p:cNvSpPr>
                  <a:spLocks noChangeAspect="1" noChangeShapeType="1"/>
                </p:cNvSpPr>
                <p:nvPr/>
              </p:nvSpPr>
              <p:spPr bwMode="auto">
                <a:xfrm>
                  <a:off x="6975" y="5347"/>
                  <a:ext cx="607" cy="0"/>
                </a:xfrm>
                <a:prstGeom prst="line">
                  <a:avLst/>
                </a:prstGeom>
                <a:noFill/>
                <a:ln w="9525">
                  <a:solidFill>
                    <a:srgbClr val="99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45184" name="Line 123"/>
              <p:cNvSpPr>
                <a:spLocks noChangeAspect="1" noChangeShapeType="1"/>
              </p:cNvSpPr>
              <p:nvPr/>
            </p:nvSpPr>
            <p:spPr bwMode="auto">
              <a:xfrm>
                <a:off x="6983" y="5279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85" name="Line 124"/>
              <p:cNvSpPr>
                <a:spLocks noChangeAspect="1" noChangeShapeType="1"/>
              </p:cNvSpPr>
              <p:nvPr/>
            </p:nvSpPr>
            <p:spPr bwMode="auto">
              <a:xfrm>
                <a:off x="6983" y="5343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86" name="Line 125"/>
              <p:cNvSpPr>
                <a:spLocks noChangeAspect="1" noChangeShapeType="1"/>
              </p:cNvSpPr>
              <p:nvPr/>
            </p:nvSpPr>
            <p:spPr bwMode="auto">
              <a:xfrm>
                <a:off x="6983" y="5407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5165" name="Line 126"/>
            <p:cNvSpPr>
              <a:spLocks noChangeAspect="1" noChangeShapeType="1"/>
            </p:cNvSpPr>
            <p:nvPr/>
          </p:nvSpPr>
          <p:spPr bwMode="auto">
            <a:xfrm>
              <a:off x="4044" y="1846"/>
              <a:ext cx="688" cy="0"/>
            </a:xfrm>
            <a:prstGeom prst="line">
              <a:avLst/>
            </a:prstGeom>
            <a:noFill/>
            <a:ln w="19050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166" name="AutoShape 127" descr="60 %"/>
            <p:cNvSpPr>
              <a:spLocks noChangeAspect="1"/>
            </p:cNvSpPr>
            <p:nvPr/>
          </p:nvSpPr>
          <p:spPr bwMode="auto">
            <a:xfrm>
              <a:off x="3840" y="1828"/>
              <a:ext cx="204" cy="553"/>
            </a:xfrm>
            <a:prstGeom prst="leftBracket">
              <a:avLst>
                <a:gd name="adj" fmla="val 22590"/>
              </a:avLst>
            </a:prstGeom>
            <a:pattFill prst="pct60">
              <a:fgClr>
                <a:srgbClr val="000000"/>
              </a:fgClr>
              <a:bgClr>
                <a:srgbClr val="996633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167" name="AutoShape 128" descr="60 %"/>
            <p:cNvSpPr>
              <a:spLocks noChangeAspect="1"/>
            </p:cNvSpPr>
            <p:nvPr/>
          </p:nvSpPr>
          <p:spPr bwMode="auto">
            <a:xfrm flipH="1">
              <a:off x="4707" y="1832"/>
              <a:ext cx="203" cy="552"/>
            </a:xfrm>
            <a:prstGeom prst="leftBracket">
              <a:avLst>
                <a:gd name="adj" fmla="val 22660"/>
              </a:avLst>
            </a:prstGeom>
            <a:pattFill prst="pct60">
              <a:fgClr>
                <a:srgbClr val="000000"/>
              </a:fgClr>
              <a:bgClr>
                <a:srgbClr val="996633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168" name="AutoShape 129"/>
            <p:cNvSpPr>
              <a:spLocks noChangeAspect="1" noChangeArrowheads="1"/>
            </p:cNvSpPr>
            <p:nvPr/>
          </p:nvSpPr>
          <p:spPr bwMode="auto">
            <a:xfrm>
              <a:off x="4179" y="1731"/>
              <a:ext cx="374" cy="192"/>
            </a:xfrm>
            <a:prstGeom prst="roundRect">
              <a:avLst>
                <a:gd name="adj" fmla="val 16667"/>
              </a:avLst>
            </a:prstGeom>
            <a:solidFill>
              <a:srgbClr val="660033"/>
            </a:solidFill>
            <a:ln w="9525">
              <a:round/>
              <a:headEnd/>
              <a:tailEnd/>
            </a:ln>
            <a:scene3d>
              <a:camera prst="legacyPerspectiv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0033"/>
              </a:extrusionClr>
            </a:sp3d>
          </p:spPr>
          <p:txBody>
            <a:bodyPr>
              <a:flatTx/>
            </a:bodyPr>
            <a:lstStyle/>
            <a:p>
              <a:endParaRPr lang="fr-FR"/>
            </a:p>
          </p:txBody>
        </p:sp>
        <p:sp>
          <p:nvSpPr>
            <p:cNvPr id="45169" name="Line 130"/>
            <p:cNvSpPr>
              <a:spLocks noChangeAspect="1" noChangeShapeType="1"/>
            </p:cNvSpPr>
            <p:nvPr/>
          </p:nvSpPr>
          <p:spPr bwMode="auto">
            <a:xfrm>
              <a:off x="3672" y="2049"/>
              <a:ext cx="0" cy="109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5" name="Group 131"/>
            <p:cNvGrpSpPr>
              <a:grpSpLocks noChangeAspect="1"/>
            </p:cNvGrpSpPr>
            <p:nvPr/>
          </p:nvGrpSpPr>
          <p:grpSpPr bwMode="auto">
            <a:xfrm>
              <a:off x="3717" y="2052"/>
              <a:ext cx="130" cy="106"/>
              <a:chOff x="3356" y="4383"/>
              <a:chExt cx="186" cy="153"/>
            </a:xfrm>
          </p:grpSpPr>
          <p:grpSp>
            <p:nvGrpSpPr>
              <p:cNvPr id="16" name="Group 132"/>
              <p:cNvGrpSpPr>
                <a:grpSpLocks noChangeAspect="1"/>
              </p:cNvGrpSpPr>
              <p:nvPr/>
            </p:nvGrpSpPr>
            <p:grpSpPr bwMode="auto">
              <a:xfrm>
                <a:off x="3356" y="4383"/>
                <a:ext cx="64" cy="153"/>
                <a:chOff x="3356" y="4383"/>
                <a:chExt cx="64" cy="153"/>
              </a:xfrm>
            </p:grpSpPr>
            <p:sp>
              <p:nvSpPr>
                <p:cNvPr id="45181" name="Line 133"/>
                <p:cNvSpPr>
                  <a:spLocks noChangeAspect="1" noChangeShapeType="1"/>
                </p:cNvSpPr>
                <p:nvPr/>
              </p:nvSpPr>
              <p:spPr bwMode="auto">
                <a:xfrm>
                  <a:off x="3356" y="4383"/>
                  <a:ext cx="0" cy="153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82" name="Line 134"/>
                <p:cNvSpPr>
                  <a:spLocks noChangeAspect="1" noChangeShapeType="1"/>
                </p:cNvSpPr>
                <p:nvPr/>
              </p:nvSpPr>
              <p:spPr bwMode="auto">
                <a:xfrm>
                  <a:off x="3420" y="4383"/>
                  <a:ext cx="0" cy="153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7" name="Group 135"/>
              <p:cNvGrpSpPr>
                <a:grpSpLocks noChangeAspect="1"/>
              </p:cNvGrpSpPr>
              <p:nvPr/>
            </p:nvGrpSpPr>
            <p:grpSpPr bwMode="auto">
              <a:xfrm>
                <a:off x="3478" y="4383"/>
                <a:ext cx="64" cy="153"/>
                <a:chOff x="3356" y="4383"/>
                <a:chExt cx="64" cy="153"/>
              </a:xfrm>
            </p:grpSpPr>
            <p:sp>
              <p:nvSpPr>
                <p:cNvPr id="45179" name="Line 136"/>
                <p:cNvSpPr>
                  <a:spLocks noChangeAspect="1" noChangeShapeType="1"/>
                </p:cNvSpPr>
                <p:nvPr/>
              </p:nvSpPr>
              <p:spPr bwMode="auto">
                <a:xfrm>
                  <a:off x="3356" y="4383"/>
                  <a:ext cx="0" cy="153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80" name="Line 137"/>
                <p:cNvSpPr>
                  <a:spLocks noChangeAspect="1" noChangeShapeType="1"/>
                </p:cNvSpPr>
                <p:nvPr/>
              </p:nvSpPr>
              <p:spPr bwMode="auto">
                <a:xfrm>
                  <a:off x="3420" y="4383"/>
                  <a:ext cx="0" cy="153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18" name="Group 138"/>
            <p:cNvGrpSpPr>
              <a:grpSpLocks noChangeAspect="1"/>
            </p:cNvGrpSpPr>
            <p:nvPr/>
          </p:nvGrpSpPr>
          <p:grpSpPr bwMode="auto">
            <a:xfrm>
              <a:off x="3921" y="2368"/>
              <a:ext cx="905" cy="151"/>
              <a:chOff x="8095" y="6075"/>
              <a:chExt cx="1287" cy="213"/>
            </a:xfrm>
          </p:grpSpPr>
          <p:sp>
            <p:nvSpPr>
              <p:cNvPr id="45174" name="Line 139"/>
              <p:cNvSpPr>
                <a:spLocks noChangeAspect="1" noChangeShapeType="1"/>
              </p:cNvSpPr>
              <p:nvPr/>
            </p:nvSpPr>
            <p:spPr bwMode="auto">
              <a:xfrm>
                <a:off x="8260" y="6075"/>
                <a:ext cx="98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75" name="AutoShape 140"/>
              <p:cNvSpPr>
                <a:spLocks noChangeAspect="1" noChangeArrowheads="1"/>
              </p:cNvSpPr>
              <p:nvPr/>
            </p:nvSpPr>
            <p:spPr bwMode="auto">
              <a:xfrm rot="10800000" flipH="1">
                <a:off x="8255" y="6089"/>
                <a:ext cx="969" cy="13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251 w 21600"/>
                  <a:gd name="T13" fmla="*/ 2160 h 21600"/>
                  <a:gd name="T14" fmla="*/ 19349 w 21600"/>
                  <a:gd name="T15" fmla="*/ 194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86" y="21600"/>
                    </a:lnTo>
                    <a:lnTo>
                      <a:pt x="2071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miter lim="800000"/>
                <a:headEnd/>
                <a:tailEnd/>
              </a:ln>
              <a:scene3d>
                <a:camera prst="legacyObliqueFron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8080"/>
                </a:extrusionClr>
              </a:sp3d>
            </p:spPr>
            <p:txBody>
              <a:bodyPr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176" name="Rectangle 141"/>
              <p:cNvSpPr>
                <a:spLocks noChangeAspect="1" noChangeArrowheads="1"/>
              </p:cNvSpPr>
              <p:nvPr/>
            </p:nvSpPr>
            <p:spPr bwMode="auto">
              <a:xfrm>
                <a:off x="8095" y="6163"/>
                <a:ext cx="1287" cy="125"/>
              </a:xfrm>
              <a:prstGeom prst="rect">
                <a:avLst/>
              </a:prstGeom>
              <a:solidFill>
                <a:srgbClr val="808080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5172" name="Rectangle 142"/>
            <p:cNvSpPr>
              <a:spLocks noChangeAspect="1" noChangeArrowheads="1"/>
            </p:cNvSpPr>
            <p:nvPr/>
          </p:nvSpPr>
          <p:spPr bwMode="auto">
            <a:xfrm>
              <a:off x="4032" y="1822"/>
              <a:ext cx="19" cy="56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173" name="Rectangle 143"/>
            <p:cNvSpPr>
              <a:spLocks noChangeAspect="1" noChangeArrowheads="1"/>
            </p:cNvSpPr>
            <p:nvPr/>
          </p:nvSpPr>
          <p:spPr bwMode="auto">
            <a:xfrm>
              <a:off x="4700" y="1815"/>
              <a:ext cx="18" cy="56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0903" name="AutoShape 487"/>
          <p:cNvSpPr>
            <a:spLocks noChangeAspect="1" noChangeArrowheads="1"/>
          </p:cNvSpPr>
          <p:nvPr/>
        </p:nvSpPr>
        <p:spPr bwMode="auto">
          <a:xfrm>
            <a:off x="3500430" y="1865067"/>
            <a:ext cx="109165" cy="504239"/>
          </a:xfrm>
          <a:prstGeom prst="roundRect">
            <a:avLst>
              <a:gd name="adj" fmla="val 16667"/>
            </a:avLst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6" name="Line 103"/>
          <p:cNvSpPr>
            <a:spLocks noChangeAspect="1" noChangeShapeType="1"/>
          </p:cNvSpPr>
          <p:nvPr/>
        </p:nvSpPr>
        <p:spPr bwMode="auto">
          <a:xfrm>
            <a:off x="6297391" y="1116767"/>
            <a:ext cx="0" cy="468000"/>
          </a:xfrm>
          <a:prstGeom prst="line">
            <a:avLst/>
          </a:prstGeom>
          <a:ln w="190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217" name="Connecteur droit 216"/>
          <p:cNvCxnSpPr>
            <a:cxnSpLocks/>
          </p:cNvCxnSpPr>
          <p:nvPr/>
        </p:nvCxnSpPr>
        <p:spPr bwMode="auto">
          <a:xfrm rot="15120000" flipH="1" flipV="1">
            <a:off x="6375011" y="1414511"/>
            <a:ext cx="119710" cy="223064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8" name="Connecteur droit 217"/>
          <p:cNvCxnSpPr/>
          <p:nvPr/>
        </p:nvCxnSpPr>
        <p:spPr bwMode="auto">
          <a:xfrm rot="17340000" flipH="1">
            <a:off x="6099100" y="1429277"/>
            <a:ext cx="128779" cy="20869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1" name="Line 103"/>
          <p:cNvSpPr>
            <a:spLocks noChangeAspect="1" noChangeShapeType="1"/>
          </p:cNvSpPr>
          <p:nvPr/>
        </p:nvSpPr>
        <p:spPr bwMode="auto">
          <a:xfrm>
            <a:off x="6084095" y="1117234"/>
            <a:ext cx="0" cy="324000"/>
          </a:xfrm>
          <a:prstGeom prst="line">
            <a:avLst/>
          </a:prstGeom>
          <a:ln w="190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28" name="Line 103"/>
          <p:cNvSpPr>
            <a:spLocks noChangeAspect="1" noChangeShapeType="1"/>
          </p:cNvSpPr>
          <p:nvPr/>
        </p:nvSpPr>
        <p:spPr bwMode="auto">
          <a:xfrm>
            <a:off x="6515854" y="1120125"/>
            <a:ext cx="0" cy="324000"/>
          </a:xfrm>
          <a:prstGeom prst="line">
            <a:avLst/>
          </a:prstGeom>
          <a:ln w="190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230" name="Connecteur droit 229"/>
          <p:cNvCxnSpPr/>
          <p:nvPr/>
        </p:nvCxnSpPr>
        <p:spPr bwMode="auto">
          <a:xfrm rot="16200000" flipH="1">
            <a:off x="6253148" y="850940"/>
            <a:ext cx="0" cy="43374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9" name="Group 174"/>
          <p:cNvGrpSpPr>
            <a:grpSpLocks noChangeAspect="1"/>
          </p:cNvGrpSpPr>
          <p:nvPr/>
        </p:nvGrpSpPr>
        <p:grpSpPr bwMode="auto">
          <a:xfrm>
            <a:off x="5430294" y="1550094"/>
            <a:ext cx="1364871" cy="753728"/>
            <a:chOff x="1526" y="2566"/>
            <a:chExt cx="1218" cy="673"/>
          </a:xfrm>
        </p:grpSpPr>
        <p:sp>
          <p:nvSpPr>
            <p:cNvPr id="45133" name="AutoShape 175"/>
            <p:cNvSpPr>
              <a:spLocks noChangeAspect="1" noChangeArrowheads="1"/>
            </p:cNvSpPr>
            <p:nvPr/>
          </p:nvSpPr>
          <p:spPr bwMode="auto">
            <a:xfrm>
              <a:off x="1526" y="2834"/>
              <a:ext cx="538" cy="100"/>
            </a:xfrm>
            <a:prstGeom prst="roundRect">
              <a:avLst>
                <a:gd name="adj" fmla="val 29657"/>
              </a:avLst>
            </a:prstGeom>
            <a:gradFill rotWithShape="1">
              <a:gsLst>
                <a:gs pos="0">
                  <a:srgbClr val="6C6C6C"/>
                </a:gs>
                <a:gs pos="50000">
                  <a:srgbClr val="EAEAEA"/>
                </a:gs>
                <a:gs pos="100000">
                  <a:srgbClr val="6C6C6C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134" name="AutoShape 176"/>
            <p:cNvSpPr>
              <a:spLocks noChangeAspect="1" noChangeArrowheads="1"/>
            </p:cNvSpPr>
            <p:nvPr/>
          </p:nvSpPr>
          <p:spPr bwMode="auto">
            <a:xfrm rot="5400000">
              <a:off x="2042" y="2470"/>
              <a:ext cx="454" cy="85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1C378A"/>
                </a:gs>
                <a:gs pos="50000">
                  <a:srgbClr val="3366FF"/>
                </a:gs>
                <a:gs pos="100000">
                  <a:srgbClr val="1C378A"/>
                </a:gs>
              </a:gsLst>
              <a:lin ang="0" scaled="1"/>
            </a:gradFill>
            <a:ln w="9525">
              <a:round/>
              <a:headEnd/>
              <a:tailEnd/>
            </a:ln>
            <a:scene3d>
              <a:camera prst="legacyObliqueFron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3366FF"/>
              </a:extrusionClr>
            </a:sp3d>
          </p:spPr>
          <p:txBody>
            <a:bodyPr>
              <a:flatTx/>
            </a:bodyPr>
            <a:lstStyle/>
            <a:p>
              <a:endParaRPr lang="fr-FR"/>
            </a:p>
          </p:txBody>
        </p:sp>
        <p:grpSp>
          <p:nvGrpSpPr>
            <p:cNvPr id="20" name="Group 177"/>
            <p:cNvGrpSpPr>
              <a:grpSpLocks noChangeAspect="1"/>
            </p:cNvGrpSpPr>
            <p:nvPr/>
          </p:nvGrpSpPr>
          <p:grpSpPr bwMode="auto">
            <a:xfrm>
              <a:off x="1943" y="2744"/>
              <a:ext cx="627" cy="305"/>
              <a:chOff x="6975" y="5151"/>
              <a:chExt cx="615" cy="256"/>
            </a:xfrm>
          </p:grpSpPr>
          <p:grpSp>
            <p:nvGrpSpPr>
              <p:cNvPr id="21" name="Group 178"/>
              <p:cNvGrpSpPr>
                <a:grpSpLocks noChangeAspect="1"/>
              </p:cNvGrpSpPr>
              <p:nvPr/>
            </p:nvGrpSpPr>
            <p:grpSpPr bwMode="auto">
              <a:xfrm>
                <a:off x="6975" y="5151"/>
                <a:ext cx="607" cy="196"/>
                <a:chOff x="6975" y="5151"/>
                <a:chExt cx="607" cy="196"/>
              </a:xfrm>
            </p:grpSpPr>
            <p:sp>
              <p:nvSpPr>
                <p:cNvPr id="45158" name="Line 179"/>
                <p:cNvSpPr>
                  <a:spLocks noChangeAspect="1" noChangeShapeType="1"/>
                </p:cNvSpPr>
                <p:nvPr/>
              </p:nvSpPr>
              <p:spPr bwMode="auto">
                <a:xfrm>
                  <a:off x="6975" y="5151"/>
                  <a:ext cx="60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59" name="Line 180"/>
                <p:cNvSpPr>
                  <a:spLocks noChangeAspect="1" noChangeShapeType="1"/>
                </p:cNvSpPr>
                <p:nvPr/>
              </p:nvSpPr>
              <p:spPr bwMode="auto">
                <a:xfrm>
                  <a:off x="6975" y="5215"/>
                  <a:ext cx="60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60" name="Line 181"/>
                <p:cNvSpPr>
                  <a:spLocks noChangeAspect="1" noChangeShapeType="1"/>
                </p:cNvSpPr>
                <p:nvPr/>
              </p:nvSpPr>
              <p:spPr bwMode="auto">
                <a:xfrm>
                  <a:off x="6975" y="5279"/>
                  <a:ext cx="60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61" name="Line 182"/>
                <p:cNvSpPr>
                  <a:spLocks noChangeAspect="1" noChangeShapeType="1"/>
                </p:cNvSpPr>
                <p:nvPr/>
              </p:nvSpPr>
              <p:spPr bwMode="auto">
                <a:xfrm>
                  <a:off x="6975" y="5347"/>
                  <a:ext cx="60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45155" name="Line 183"/>
              <p:cNvSpPr>
                <a:spLocks noChangeAspect="1" noChangeShapeType="1"/>
              </p:cNvSpPr>
              <p:nvPr/>
            </p:nvSpPr>
            <p:spPr bwMode="auto">
              <a:xfrm>
                <a:off x="6983" y="5279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56" name="Line 184"/>
              <p:cNvSpPr>
                <a:spLocks noChangeAspect="1" noChangeShapeType="1"/>
              </p:cNvSpPr>
              <p:nvPr/>
            </p:nvSpPr>
            <p:spPr bwMode="auto">
              <a:xfrm>
                <a:off x="6983" y="5343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57" name="Line 185"/>
              <p:cNvSpPr>
                <a:spLocks noChangeAspect="1" noChangeShapeType="1"/>
              </p:cNvSpPr>
              <p:nvPr/>
            </p:nvSpPr>
            <p:spPr bwMode="auto">
              <a:xfrm>
                <a:off x="6983" y="5407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5136" name="Line 186"/>
            <p:cNvSpPr>
              <a:spLocks noChangeAspect="1" noChangeShapeType="1"/>
            </p:cNvSpPr>
            <p:nvPr/>
          </p:nvSpPr>
          <p:spPr bwMode="auto">
            <a:xfrm>
              <a:off x="2003" y="2664"/>
              <a:ext cx="58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137" name="AutoShape 187" descr="60 %"/>
            <p:cNvSpPr>
              <a:spLocks noChangeAspect="1"/>
            </p:cNvSpPr>
            <p:nvPr/>
          </p:nvSpPr>
          <p:spPr bwMode="auto">
            <a:xfrm>
              <a:off x="1829" y="2649"/>
              <a:ext cx="174" cy="472"/>
            </a:xfrm>
            <a:prstGeom prst="leftBracket">
              <a:avLst>
                <a:gd name="adj" fmla="val 22605"/>
              </a:avLst>
            </a:prstGeom>
            <a:pattFill prst="pct60">
              <a:fgClr>
                <a:srgbClr val="000000"/>
              </a:fgClr>
              <a:bgClr>
                <a:srgbClr val="0000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138" name="AutoShape 188" descr="60 %"/>
            <p:cNvSpPr>
              <a:spLocks noChangeAspect="1"/>
            </p:cNvSpPr>
            <p:nvPr/>
          </p:nvSpPr>
          <p:spPr bwMode="auto">
            <a:xfrm flipH="1">
              <a:off x="2570" y="2652"/>
              <a:ext cx="174" cy="472"/>
            </a:xfrm>
            <a:prstGeom prst="leftBracket">
              <a:avLst>
                <a:gd name="adj" fmla="val 22605"/>
              </a:avLst>
            </a:prstGeom>
            <a:pattFill prst="pct60">
              <a:fgClr>
                <a:srgbClr val="000000"/>
              </a:fgClr>
              <a:bgClr>
                <a:srgbClr val="0000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139" name="AutoShape 189"/>
            <p:cNvSpPr>
              <a:spLocks noChangeAspect="1" noChangeArrowheads="1"/>
            </p:cNvSpPr>
            <p:nvPr/>
          </p:nvSpPr>
          <p:spPr bwMode="auto">
            <a:xfrm>
              <a:off x="2119" y="2566"/>
              <a:ext cx="320" cy="16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3B3B"/>
                </a:gs>
                <a:gs pos="50000">
                  <a:srgbClr val="008080"/>
                </a:gs>
                <a:gs pos="100000">
                  <a:srgbClr val="003B3B"/>
                </a:gs>
              </a:gsLst>
              <a:lin ang="5400000" scaled="1"/>
            </a:gradFill>
            <a:ln w="9525">
              <a:round/>
              <a:headEnd/>
              <a:tailEnd/>
            </a:ln>
            <a:scene3d>
              <a:camera prst="legacyPerspectiv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008080"/>
              </a:extrusionClr>
            </a:sp3d>
          </p:spPr>
          <p:txBody>
            <a:bodyPr>
              <a:flatTx/>
            </a:bodyPr>
            <a:lstStyle/>
            <a:p>
              <a:endParaRPr lang="fr-FR"/>
            </a:p>
          </p:txBody>
        </p:sp>
        <p:sp>
          <p:nvSpPr>
            <p:cNvPr id="45140" name="Line 190"/>
            <p:cNvSpPr>
              <a:spLocks noChangeAspect="1" noChangeShapeType="1"/>
            </p:cNvSpPr>
            <p:nvPr/>
          </p:nvSpPr>
          <p:spPr bwMode="auto">
            <a:xfrm>
              <a:off x="1685" y="2838"/>
              <a:ext cx="0" cy="93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22" name="Group 191"/>
            <p:cNvGrpSpPr>
              <a:grpSpLocks noChangeAspect="1"/>
            </p:cNvGrpSpPr>
            <p:nvPr/>
          </p:nvGrpSpPr>
          <p:grpSpPr bwMode="auto">
            <a:xfrm>
              <a:off x="1724" y="2840"/>
              <a:ext cx="111" cy="91"/>
              <a:chOff x="3356" y="4383"/>
              <a:chExt cx="186" cy="153"/>
            </a:xfrm>
          </p:grpSpPr>
          <p:grpSp>
            <p:nvGrpSpPr>
              <p:cNvPr id="23" name="Group 192"/>
              <p:cNvGrpSpPr>
                <a:grpSpLocks noChangeAspect="1"/>
              </p:cNvGrpSpPr>
              <p:nvPr/>
            </p:nvGrpSpPr>
            <p:grpSpPr bwMode="auto">
              <a:xfrm>
                <a:off x="3356" y="4383"/>
                <a:ext cx="64" cy="153"/>
                <a:chOff x="3356" y="4383"/>
                <a:chExt cx="64" cy="153"/>
              </a:xfrm>
            </p:grpSpPr>
            <p:sp>
              <p:nvSpPr>
                <p:cNvPr id="45152" name="Line 193"/>
                <p:cNvSpPr>
                  <a:spLocks noChangeAspect="1" noChangeShapeType="1"/>
                </p:cNvSpPr>
                <p:nvPr/>
              </p:nvSpPr>
              <p:spPr bwMode="auto">
                <a:xfrm>
                  <a:off x="3356" y="4383"/>
                  <a:ext cx="0" cy="153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53" name="Line 194"/>
                <p:cNvSpPr>
                  <a:spLocks noChangeAspect="1" noChangeShapeType="1"/>
                </p:cNvSpPr>
                <p:nvPr/>
              </p:nvSpPr>
              <p:spPr bwMode="auto">
                <a:xfrm>
                  <a:off x="3420" y="4383"/>
                  <a:ext cx="0" cy="153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4" name="Group 195"/>
              <p:cNvGrpSpPr>
                <a:grpSpLocks noChangeAspect="1"/>
              </p:cNvGrpSpPr>
              <p:nvPr/>
            </p:nvGrpSpPr>
            <p:grpSpPr bwMode="auto">
              <a:xfrm>
                <a:off x="3478" y="4383"/>
                <a:ext cx="64" cy="153"/>
                <a:chOff x="3356" y="4383"/>
                <a:chExt cx="64" cy="153"/>
              </a:xfrm>
            </p:grpSpPr>
            <p:sp>
              <p:nvSpPr>
                <p:cNvPr id="45150" name="Line 196"/>
                <p:cNvSpPr>
                  <a:spLocks noChangeAspect="1" noChangeShapeType="1"/>
                </p:cNvSpPr>
                <p:nvPr/>
              </p:nvSpPr>
              <p:spPr bwMode="auto">
                <a:xfrm>
                  <a:off x="3356" y="4383"/>
                  <a:ext cx="0" cy="153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51" name="Line 197"/>
                <p:cNvSpPr>
                  <a:spLocks noChangeAspect="1" noChangeShapeType="1"/>
                </p:cNvSpPr>
                <p:nvPr/>
              </p:nvSpPr>
              <p:spPr bwMode="auto">
                <a:xfrm>
                  <a:off x="3420" y="4383"/>
                  <a:ext cx="0" cy="153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25" name="Group 198"/>
            <p:cNvGrpSpPr>
              <a:grpSpLocks noChangeAspect="1"/>
            </p:cNvGrpSpPr>
            <p:nvPr/>
          </p:nvGrpSpPr>
          <p:grpSpPr bwMode="auto">
            <a:xfrm>
              <a:off x="1898" y="3110"/>
              <a:ext cx="774" cy="129"/>
              <a:chOff x="8095" y="6075"/>
              <a:chExt cx="1287" cy="213"/>
            </a:xfrm>
          </p:grpSpPr>
          <p:sp>
            <p:nvSpPr>
              <p:cNvPr id="45145" name="Line 199"/>
              <p:cNvSpPr>
                <a:spLocks noChangeAspect="1" noChangeShapeType="1"/>
              </p:cNvSpPr>
              <p:nvPr/>
            </p:nvSpPr>
            <p:spPr bwMode="auto">
              <a:xfrm>
                <a:off x="8260" y="6075"/>
                <a:ext cx="98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46" name="AutoShape 200"/>
              <p:cNvSpPr>
                <a:spLocks noChangeAspect="1" noChangeArrowheads="1"/>
              </p:cNvSpPr>
              <p:nvPr/>
            </p:nvSpPr>
            <p:spPr bwMode="auto">
              <a:xfrm rot="10800000" flipH="1">
                <a:off x="8255" y="6089"/>
                <a:ext cx="969" cy="13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251 w 21600"/>
                  <a:gd name="T13" fmla="*/ 2160 h 21600"/>
                  <a:gd name="T14" fmla="*/ 19349 w 21600"/>
                  <a:gd name="T15" fmla="*/ 194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86" y="21600"/>
                    </a:lnTo>
                    <a:lnTo>
                      <a:pt x="2071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miter lim="800000"/>
                <a:headEnd/>
                <a:tailEnd/>
              </a:ln>
              <a:scene3d>
                <a:camera prst="legacyObliqueFron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8080"/>
                </a:extrusionClr>
              </a:sp3d>
            </p:spPr>
            <p:txBody>
              <a:bodyPr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147" name="Rectangle 201"/>
              <p:cNvSpPr>
                <a:spLocks noChangeAspect="1" noChangeArrowheads="1"/>
              </p:cNvSpPr>
              <p:nvPr/>
            </p:nvSpPr>
            <p:spPr bwMode="auto">
              <a:xfrm>
                <a:off x="8095" y="6163"/>
                <a:ext cx="1287" cy="125"/>
              </a:xfrm>
              <a:prstGeom prst="rect">
                <a:avLst/>
              </a:prstGeom>
              <a:solidFill>
                <a:srgbClr val="808080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5143" name="Rectangle 202"/>
            <p:cNvSpPr>
              <a:spLocks noChangeAspect="1" noChangeArrowheads="1"/>
            </p:cNvSpPr>
            <p:nvPr/>
          </p:nvSpPr>
          <p:spPr bwMode="auto">
            <a:xfrm>
              <a:off x="1993" y="2644"/>
              <a:ext cx="16" cy="48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144" name="Rectangle 203"/>
            <p:cNvSpPr>
              <a:spLocks noChangeAspect="1" noChangeArrowheads="1"/>
            </p:cNvSpPr>
            <p:nvPr/>
          </p:nvSpPr>
          <p:spPr bwMode="auto">
            <a:xfrm>
              <a:off x="2564" y="2638"/>
              <a:ext cx="16" cy="48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0904" name="AutoShape 488"/>
          <p:cNvSpPr>
            <a:spLocks noChangeAspect="1" noChangeArrowheads="1"/>
          </p:cNvSpPr>
          <p:nvPr/>
        </p:nvSpPr>
        <p:spPr bwMode="auto">
          <a:xfrm>
            <a:off x="5429256" y="1680749"/>
            <a:ext cx="100013" cy="455613"/>
          </a:xfrm>
          <a:prstGeom prst="roundRect">
            <a:avLst>
              <a:gd name="adj" fmla="val 16667"/>
            </a:avLst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5" name="Line 101"/>
          <p:cNvSpPr>
            <a:spLocks noChangeAspect="1" noChangeShapeType="1"/>
          </p:cNvSpPr>
          <p:nvPr/>
        </p:nvSpPr>
        <p:spPr bwMode="auto">
          <a:xfrm>
            <a:off x="4196111" y="245773"/>
            <a:ext cx="0" cy="720000"/>
          </a:xfrm>
          <a:prstGeom prst="line">
            <a:avLst/>
          </a:prstGeom>
          <a:ln w="19050">
            <a:headEnd type="oval" w="sm" len="sm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46" name="Arc 102"/>
          <p:cNvSpPr>
            <a:spLocks noChangeAspect="1"/>
          </p:cNvSpPr>
          <p:nvPr/>
        </p:nvSpPr>
        <p:spPr bwMode="auto">
          <a:xfrm rot="11280000">
            <a:off x="4148531" y="807969"/>
            <a:ext cx="81856" cy="159521"/>
          </a:xfrm>
          <a:custGeom>
            <a:avLst/>
            <a:gdLst>
              <a:gd name="T0" fmla="*/ 0 w 21600"/>
              <a:gd name="T1" fmla="*/ 0 h 37504"/>
              <a:gd name="T2" fmla="*/ 0 w 21600"/>
              <a:gd name="T3" fmla="*/ 0 h 37504"/>
              <a:gd name="T4" fmla="*/ 0 w 21600"/>
              <a:gd name="T5" fmla="*/ 0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 w="1905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247" name="Line 101"/>
          <p:cNvSpPr>
            <a:spLocks noChangeAspect="1" noChangeShapeType="1"/>
          </p:cNvSpPr>
          <p:nvPr/>
        </p:nvSpPr>
        <p:spPr bwMode="auto">
          <a:xfrm>
            <a:off x="4410805" y="398181"/>
            <a:ext cx="0" cy="576000"/>
          </a:xfrm>
          <a:prstGeom prst="line">
            <a:avLst/>
          </a:prstGeom>
          <a:ln w="19050">
            <a:headEnd type="oval" w="sm" len="sm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48" name="Arc 102"/>
          <p:cNvSpPr>
            <a:spLocks noChangeAspect="1"/>
          </p:cNvSpPr>
          <p:nvPr/>
        </p:nvSpPr>
        <p:spPr bwMode="auto">
          <a:xfrm rot="11280000">
            <a:off x="4363225" y="807976"/>
            <a:ext cx="81856" cy="159521"/>
          </a:xfrm>
          <a:custGeom>
            <a:avLst/>
            <a:gdLst>
              <a:gd name="T0" fmla="*/ 0 w 21600"/>
              <a:gd name="T1" fmla="*/ 0 h 37504"/>
              <a:gd name="T2" fmla="*/ 0 w 21600"/>
              <a:gd name="T3" fmla="*/ 0 h 37504"/>
              <a:gd name="T4" fmla="*/ 0 w 21600"/>
              <a:gd name="T5" fmla="*/ 0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 w="1905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249" name="Line 101"/>
          <p:cNvSpPr>
            <a:spLocks noChangeAspect="1" noChangeShapeType="1"/>
          </p:cNvSpPr>
          <p:nvPr/>
        </p:nvSpPr>
        <p:spPr bwMode="auto">
          <a:xfrm>
            <a:off x="4629856" y="550715"/>
            <a:ext cx="0" cy="432000"/>
          </a:xfrm>
          <a:prstGeom prst="line">
            <a:avLst/>
          </a:prstGeom>
          <a:ln w="19050">
            <a:headEnd type="oval" w="sm" len="sm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50" name="Arc 102"/>
          <p:cNvSpPr>
            <a:spLocks noChangeAspect="1"/>
          </p:cNvSpPr>
          <p:nvPr/>
        </p:nvSpPr>
        <p:spPr bwMode="auto">
          <a:xfrm rot="11280000">
            <a:off x="4582276" y="817511"/>
            <a:ext cx="81856" cy="159521"/>
          </a:xfrm>
          <a:custGeom>
            <a:avLst/>
            <a:gdLst>
              <a:gd name="T0" fmla="*/ 0 w 21600"/>
              <a:gd name="T1" fmla="*/ 0 h 37504"/>
              <a:gd name="T2" fmla="*/ 0 w 21600"/>
              <a:gd name="T3" fmla="*/ 0 h 37504"/>
              <a:gd name="T4" fmla="*/ 0 w 21600"/>
              <a:gd name="T5" fmla="*/ 0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 w="1905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262" name="Line 101"/>
          <p:cNvSpPr>
            <a:spLocks noChangeAspect="1" noChangeShapeType="1"/>
          </p:cNvSpPr>
          <p:nvPr/>
        </p:nvSpPr>
        <p:spPr bwMode="auto">
          <a:xfrm>
            <a:off x="6046898" y="245773"/>
            <a:ext cx="0" cy="720000"/>
          </a:xfrm>
          <a:prstGeom prst="line">
            <a:avLst/>
          </a:prstGeom>
          <a:ln w="19050">
            <a:headEnd type="oval" w="sm" len="sm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63" name="Arc 102"/>
          <p:cNvSpPr>
            <a:spLocks noChangeAspect="1"/>
          </p:cNvSpPr>
          <p:nvPr/>
        </p:nvSpPr>
        <p:spPr bwMode="auto">
          <a:xfrm rot="11280000">
            <a:off x="5999318" y="807969"/>
            <a:ext cx="81856" cy="159521"/>
          </a:xfrm>
          <a:custGeom>
            <a:avLst/>
            <a:gdLst>
              <a:gd name="T0" fmla="*/ 0 w 21600"/>
              <a:gd name="T1" fmla="*/ 0 h 37504"/>
              <a:gd name="T2" fmla="*/ 0 w 21600"/>
              <a:gd name="T3" fmla="*/ 0 h 37504"/>
              <a:gd name="T4" fmla="*/ 0 w 21600"/>
              <a:gd name="T5" fmla="*/ 0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 w="1905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264" name="Line 101"/>
          <p:cNvSpPr>
            <a:spLocks noChangeAspect="1" noChangeShapeType="1"/>
          </p:cNvSpPr>
          <p:nvPr/>
        </p:nvSpPr>
        <p:spPr bwMode="auto">
          <a:xfrm>
            <a:off x="6261592" y="398181"/>
            <a:ext cx="0" cy="576000"/>
          </a:xfrm>
          <a:prstGeom prst="line">
            <a:avLst/>
          </a:prstGeom>
          <a:ln w="19050">
            <a:headEnd type="oval" w="sm" len="sm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65" name="Arc 102"/>
          <p:cNvSpPr>
            <a:spLocks noChangeAspect="1"/>
          </p:cNvSpPr>
          <p:nvPr/>
        </p:nvSpPr>
        <p:spPr bwMode="auto">
          <a:xfrm rot="11280000">
            <a:off x="6214012" y="807976"/>
            <a:ext cx="81856" cy="159521"/>
          </a:xfrm>
          <a:custGeom>
            <a:avLst/>
            <a:gdLst>
              <a:gd name="T0" fmla="*/ 0 w 21600"/>
              <a:gd name="T1" fmla="*/ 0 h 37504"/>
              <a:gd name="T2" fmla="*/ 0 w 21600"/>
              <a:gd name="T3" fmla="*/ 0 h 37504"/>
              <a:gd name="T4" fmla="*/ 0 w 21600"/>
              <a:gd name="T5" fmla="*/ 0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 w="1905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266" name="Line 101"/>
          <p:cNvSpPr>
            <a:spLocks noChangeAspect="1" noChangeShapeType="1"/>
          </p:cNvSpPr>
          <p:nvPr/>
        </p:nvSpPr>
        <p:spPr bwMode="auto">
          <a:xfrm>
            <a:off x="6480643" y="550715"/>
            <a:ext cx="0" cy="432000"/>
          </a:xfrm>
          <a:prstGeom prst="line">
            <a:avLst/>
          </a:prstGeom>
          <a:ln w="19050">
            <a:headEnd type="oval" w="sm" len="sm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67" name="Arc 102"/>
          <p:cNvSpPr>
            <a:spLocks noChangeAspect="1"/>
          </p:cNvSpPr>
          <p:nvPr/>
        </p:nvSpPr>
        <p:spPr bwMode="auto">
          <a:xfrm rot="11280000">
            <a:off x="6433063" y="817511"/>
            <a:ext cx="81856" cy="159521"/>
          </a:xfrm>
          <a:custGeom>
            <a:avLst/>
            <a:gdLst>
              <a:gd name="T0" fmla="*/ 0 w 21600"/>
              <a:gd name="T1" fmla="*/ 0 h 37504"/>
              <a:gd name="T2" fmla="*/ 0 w 21600"/>
              <a:gd name="T3" fmla="*/ 0 h 37504"/>
              <a:gd name="T4" fmla="*/ 0 w 21600"/>
              <a:gd name="T5" fmla="*/ 0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 w="1905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211" name="Rectangle 210"/>
          <p:cNvSpPr/>
          <p:nvPr/>
        </p:nvSpPr>
        <p:spPr bwMode="auto">
          <a:xfrm>
            <a:off x="37071" y="37071"/>
            <a:ext cx="1188000" cy="360000"/>
          </a:xfrm>
          <a:prstGeom prst="rect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1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abic Transparent" pitchFamily="2" charset="-78"/>
              </a:rPr>
              <a:t>اضغط</a:t>
            </a:r>
            <a:r>
              <a:rPr kumimoji="0" lang="ar-DZ" sz="18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abic Transparent" pitchFamily="2" charset="-78"/>
              </a:rPr>
              <a:t> وانتظر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abic Transparent" pitchFamily="2" charset="-78"/>
            </a:endParaRPr>
          </a:p>
        </p:txBody>
      </p:sp>
      <p:sp>
        <p:nvSpPr>
          <p:cNvPr id="252" name="Line 104"/>
          <p:cNvSpPr>
            <a:spLocks noChangeAspect="1" noChangeShapeType="1"/>
          </p:cNvSpPr>
          <p:nvPr/>
        </p:nvSpPr>
        <p:spPr bwMode="auto">
          <a:xfrm rot="21000000" flipH="1" flipV="1">
            <a:off x="2357265" y="927747"/>
            <a:ext cx="116219" cy="21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53" name="Line 104"/>
          <p:cNvSpPr>
            <a:spLocks noChangeAspect="1" noChangeShapeType="1"/>
          </p:cNvSpPr>
          <p:nvPr/>
        </p:nvSpPr>
        <p:spPr bwMode="auto">
          <a:xfrm rot="21000000" flipH="1" flipV="1">
            <a:off x="2578722" y="931111"/>
            <a:ext cx="116219" cy="21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54" name="Line 104"/>
          <p:cNvSpPr>
            <a:spLocks noChangeAspect="1" noChangeShapeType="1"/>
          </p:cNvSpPr>
          <p:nvPr/>
        </p:nvSpPr>
        <p:spPr bwMode="auto">
          <a:xfrm rot="21000000" flipH="1" flipV="1">
            <a:off x="2793034" y="933491"/>
            <a:ext cx="116219" cy="21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78" name="Line 104"/>
          <p:cNvSpPr>
            <a:spLocks noChangeAspect="1" noChangeShapeType="1"/>
          </p:cNvSpPr>
          <p:nvPr/>
        </p:nvSpPr>
        <p:spPr bwMode="auto">
          <a:xfrm rot="21000000" flipH="1" flipV="1">
            <a:off x="4089806" y="915346"/>
            <a:ext cx="116219" cy="21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79" name="Line 104"/>
          <p:cNvSpPr>
            <a:spLocks noChangeAspect="1" noChangeShapeType="1"/>
          </p:cNvSpPr>
          <p:nvPr/>
        </p:nvSpPr>
        <p:spPr bwMode="auto">
          <a:xfrm rot="21000000" flipH="1" flipV="1">
            <a:off x="4311263" y="918710"/>
            <a:ext cx="116219" cy="21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80" name="Line 104"/>
          <p:cNvSpPr>
            <a:spLocks noChangeAspect="1" noChangeShapeType="1"/>
          </p:cNvSpPr>
          <p:nvPr/>
        </p:nvSpPr>
        <p:spPr bwMode="auto">
          <a:xfrm rot="21000000" flipH="1" flipV="1">
            <a:off x="4525575" y="921090"/>
            <a:ext cx="116219" cy="21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81" name="Line 104"/>
          <p:cNvSpPr>
            <a:spLocks noChangeAspect="1" noChangeShapeType="1"/>
          </p:cNvSpPr>
          <p:nvPr/>
        </p:nvSpPr>
        <p:spPr bwMode="auto">
          <a:xfrm rot="21000000" flipH="1" flipV="1">
            <a:off x="5947194" y="926233"/>
            <a:ext cx="116219" cy="21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82" name="Line 104"/>
          <p:cNvSpPr>
            <a:spLocks noChangeAspect="1" noChangeShapeType="1"/>
          </p:cNvSpPr>
          <p:nvPr/>
        </p:nvSpPr>
        <p:spPr bwMode="auto">
          <a:xfrm rot="21000000" flipH="1" flipV="1">
            <a:off x="6168651" y="929597"/>
            <a:ext cx="116219" cy="21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83" name="Line 104"/>
          <p:cNvSpPr>
            <a:spLocks noChangeAspect="1" noChangeShapeType="1"/>
          </p:cNvSpPr>
          <p:nvPr/>
        </p:nvSpPr>
        <p:spPr bwMode="auto">
          <a:xfrm rot="21000000" flipH="1" flipV="1">
            <a:off x="6382963" y="931977"/>
            <a:ext cx="116219" cy="21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284" name="Groupe 230"/>
          <p:cNvGrpSpPr>
            <a:grpSpLocks/>
          </p:cNvGrpSpPr>
          <p:nvPr/>
        </p:nvGrpSpPr>
        <p:grpSpPr>
          <a:xfrm>
            <a:off x="857224" y="2214554"/>
            <a:ext cx="504000" cy="972000"/>
            <a:chOff x="-168682" y="843377"/>
            <a:chExt cx="498129" cy="1066287"/>
          </a:xfrm>
        </p:grpSpPr>
        <p:sp>
          <p:nvSpPr>
            <p:cNvPr id="285" name="AutoShape 610"/>
            <p:cNvSpPr>
              <a:spLocks noChangeAspect="1" noChangeArrowheads="1"/>
            </p:cNvSpPr>
            <p:nvPr/>
          </p:nvSpPr>
          <p:spPr bwMode="auto">
            <a:xfrm>
              <a:off x="-168682" y="843377"/>
              <a:ext cx="498129" cy="1066287"/>
            </a:xfrm>
            <a:prstGeom prst="downArrow">
              <a:avLst>
                <a:gd name="adj1" fmla="val 50000"/>
                <a:gd name="adj2" fmla="val 62474"/>
              </a:avLst>
            </a:prstGeom>
            <a:solidFill>
              <a:srgbClr val="00B050"/>
            </a:solidFill>
            <a:ln>
              <a:solidFill>
                <a:srgbClr val="FF0000"/>
              </a:solidFill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en-US" sz="2000" b="1">
                <a:solidFill>
                  <a:srgbClr val="0000FF"/>
                </a:solidFill>
              </a:endParaRPr>
            </a:p>
          </p:txBody>
        </p:sp>
        <p:sp>
          <p:nvSpPr>
            <p:cNvPr id="286" name="Text Box 611"/>
            <p:cNvSpPr txBox="1">
              <a:spLocks noChangeArrowheads="1"/>
            </p:cNvSpPr>
            <p:nvPr/>
          </p:nvSpPr>
          <p:spPr bwMode="auto">
            <a:xfrm>
              <a:off x="-140914" y="928670"/>
              <a:ext cx="456287" cy="928694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10800000" vert="eaVert"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ar-DZ" b="1" dirty="0" smtClean="0">
                  <a:solidFill>
                    <a:schemeClr val="tx1"/>
                  </a:solidFill>
                  <a:cs typeface="Arabic Transparent" pitchFamily="2" charset="-78"/>
                </a:rPr>
                <a:t>الحــل</a:t>
              </a:r>
              <a:endParaRPr lang="fr-FR" b="1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</p:grpSp>
      <p:sp>
        <p:nvSpPr>
          <p:cNvPr id="287" name="Text Box 7"/>
          <p:cNvSpPr txBox="1">
            <a:spLocks noChangeArrowheads="1"/>
          </p:cNvSpPr>
          <p:nvPr/>
        </p:nvSpPr>
        <p:spPr bwMode="auto">
          <a:xfrm>
            <a:off x="7416832" y="3214686"/>
            <a:ext cx="1727200" cy="35394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ar-DZ" sz="1700" b="1" dirty="0" smtClean="0">
                <a:solidFill>
                  <a:srgbClr val="FF0000"/>
                </a:solidFill>
                <a:cs typeface="Arabic Transparent" pitchFamily="2" charset="-78"/>
              </a:rPr>
              <a:t>4 </a:t>
            </a:r>
            <a:r>
              <a:rPr lang="ar-DZ" sz="1700" b="1" dirty="0" err="1">
                <a:solidFill>
                  <a:srgbClr val="FF0000"/>
                </a:solidFill>
                <a:cs typeface="Arabic Transparent" pitchFamily="2" charset="-78"/>
              </a:rPr>
              <a:t>ـ</a:t>
            </a:r>
            <a:r>
              <a:rPr lang="ar-DZ" sz="1700" b="1" dirty="0">
                <a:solidFill>
                  <a:srgbClr val="FF0000"/>
                </a:solidFill>
                <a:cs typeface="Arabic Transparent" pitchFamily="2" charset="-78"/>
              </a:rPr>
              <a:t> القاطع العازل :</a:t>
            </a:r>
            <a:endParaRPr lang="fr-FR" sz="17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288" name="Text Box 8"/>
          <p:cNvSpPr txBox="1">
            <a:spLocks noChangeArrowheads="1"/>
          </p:cNvSpPr>
          <p:nvPr/>
        </p:nvSpPr>
        <p:spPr bwMode="auto">
          <a:xfrm>
            <a:off x="8194675" y="3511329"/>
            <a:ext cx="865188" cy="35394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DZ" sz="1700" b="1" dirty="0">
                <a:solidFill>
                  <a:srgbClr val="0000FF"/>
                </a:solidFill>
                <a:cs typeface="Arabic Transparent" pitchFamily="2" charset="-78"/>
              </a:rPr>
              <a:t>تعريف :</a:t>
            </a:r>
            <a:endParaRPr lang="fr-FR" sz="1700" b="1" dirty="0">
              <a:solidFill>
                <a:srgbClr val="0000FF"/>
              </a:solidFill>
              <a:cs typeface="Arabic Transparent" pitchFamily="2" charset="-78"/>
            </a:endParaRPr>
          </a:p>
        </p:txBody>
      </p:sp>
      <p:sp>
        <p:nvSpPr>
          <p:cNvPr id="289" name="Text Box 9"/>
          <p:cNvSpPr txBox="1">
            <a:spLocks noChangeArrowheads="1"/>
          </p:cNvSpPr>
          <p:nvPr/>
        </p:nvSpPr>
        <p:spPr bwMode="auto">
          <a:xfrm>
            <a:off x="71438" y="3499340"/>
            <a:ext cx="8240661" cy="35394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700" b="1" dirty="0">
                <a:solidFill>
                  <a:schemeClr val="tx1"/>
                </a:solidFill>
                <a:cs typeface="Arabic Transparent" pitchFamily="2" charset="-78"/>
              </a:rPr>
              <a:t>هو جهاز كهربائي يسمح بعزل دارة المحرك عن شبكة التغذية ولا يجب </a:t>
            </a:r>
            <a:r>
              <a:rPr lang="ar-DZ" sz="1700" b="1" dirty="0" smtClean="0">
                <a:solidFill>
                  <a:schemeClr val="tx1"/>
                </a:solidFill>
                <a:cs typeface="Arabic Transparent" pitchFamily="2" charset="-78"/>
              </a:rPr>
              <a:t>أن </a:t>
            </a:r>
            <a:r>
              <a:rPr lang="ar-DZ" sz="1700" b="1" dirty="0">
                <a:solidFill>
                  <a:schemeClr val="tx1"/>
                </a:solidFill>
                <a:cs typeface="Arabic Transparent" pitchFamily="2" charset="-78"/>
              </a:rPr>
              <a:t>يفتح والمحرك تحت التوتر (يشتغل).</a:t>
            </a:r>
            <a:endParaRPr lang="fr-FR" sz="17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pic>
        <p:nvPicPr>
          <p:cNvPr id="290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1938" y="3936710"/>
            <a:ext cx="7189788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1" name="Text Box 16"/>
          <p:cNvSpPr txBox="1">
            <a:spLocks noChangeAspect="1" noChangeArrowheads="1"/>
          </p:cNvSpPr>
          <p:nvPr/>
        </p:nvSpPr>
        <p:spPr bwMode="auto">
          <a:xfrm>
            <a:off x="4306888" y="6462423"/>
            <a:ext cx="2411413" cy="3143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70409" tIns="35204" rIns="70409" bIns="35204">
            <a:spAutoFit/>
          </a:bodyPr>
          <a:lstStyle/>
          <a:p>
            <a:pPr algn="r" rtl="1"/>
            <a:r>
              <a:rPr lang="ar-DZ" sz="1600" b="1">
                <a:solidFill>
                  <a:srgbClr val="008000"/>
                </a:solidFill>
                <a:latin typeface="Times New Roman" pitchFamily="18" charset="0"/>
                <a:cs typeface="Arabic Transparent" pitchFamily="2" charset="-78"/>
              </a:rPr>
              <a:t>قاطع عازل حامل منصهرات</a:t>
            </a:r>
            <a:endParaRPr lang="fr-FR" sz="1600" b="1">
              <a:cs typeface="Arabic Transparent" pitchFamily="2" charset="-78"/>
            </a:endParaRPr>
          </a:p>
        </p:txBody>
      </p:sp>
      <p:sp>
        <p:nvSpPr>
          <p:cNvPr id="292" name="Text Box 17"/>
          <p:cNvSpPr txBox="1">
            <a:spLocks noChangeAspect="1" noChangeArrowheads="1"/>
          </p:cNvSpPr>
          <p:nvPr/>
        </p:nvSpPr>
        <p:spPr bwMode="auto">
          <a:xfrm>
            <a:off x="1400176" y="6498935"/>
            <a:ext cx="1597025" cy="3159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70409" tIns="35204" rIns="70409" bIns="35204">
            <a:spAutoFit/>
          </a:bodyPr>
          <a:lstStyle/>
          <a:p>
            <a:pPr algn="r" rtl="1"/>
            <a:r>
              <a:rPr lang="ar-DZ" sz="1600" b="1">
                <a:solidFill>
                  <a:srgbClr val="008000"/>
                </a:solidFill>
                <a:latin typeface="Times New Roman" pitchFamily="18" charset="0"/>
                <a:cs typeface="Arabic Transparent" pitchFamily="2" charset="-78"/>
              </a:rPr>
              <a:t>قاطع عازل عادي</a:t>
            </a:r>
            <a:endParaRPr lang="fr-FR" sz="1600" b="1">
              <a:cs typeface="Arabic Transparent" pitchFamily="2" charset="-78"/>
            </a:endParaRPr>
          </a:p>
        </p:txBody>
      </p:sp>
      <p:sp>
        <p:nvSpPr>
          <p:cNvPr id="293" name="Text Box 18"/>
          <p:cNvSpPr txBox="1">
            <a:spLocks noChangeAspect="1" noChangeArrowheads="1"/>
          </p:cNvSpPr>
          <p:nvPr/>
        </p:nvSpPr>
        <p:spPr bwMode="auto">
          <a:xfrm>
            <a:off x="3194051" y="6387810"/>
            <a:ext cx="1033462" cy="3143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70409" tIns="35204" rIns="70409" bIns="35204">
            <a:spAutoFit/>
          </a:bodyPr>
          <a:lstStyle/>
          <a:p>
            <a:pPr algn="r" rtl="1"/>
            <a:r>
              <a:rPr lang="ar-DZ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دارة التحكم</a:t>
            </a:r>
            <a:endParaRPr lang="fr-FR" sz="1600" b="1"/>
          </a:p>
        </p:txBody>
      </p:sp>
      <p:sp>
        <p:nvSpPr>
          <p:cNvPr id="294" name="Text Box 19"/>
          <p:cNvSpPr txBox="1">
            <a:spLocks noChangeAspect="1" noChangeArrowheads="1"/>
          </p:cNvSpPr>
          <p:nvPr/>
        </p:nvSpPr>
        <p:spPr bwMode="auto">
          <a:xfrm>
            <a:off x="7021513" y="6317960"/>
            <a:ext cx="1570038" cy="31731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70409" tIns="35204" rIns="70409" bIns="35204">
            <a:spAutoFit/>
          </a:bodyPr>
          <a:lstStyle/>
          <a:p>
            <a:pPr algn="r" rtl="1"/>
            <a:r>
              <a:rPr lang="ar-DZ" sz="1600" b="1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دارة الاستطاعة</a:t>
            </a:r>
            <a:endParaRPr lang="fr-FR" sz="1600" b="1">
              <a:cs typeface="Arabic Transparent" pitchFamily="2" charset="-78"/>
            </a:endParaRPr>
          </a:p>
        </p:txBody>
      </p:sp>
      <p:sp>
        <p:nvSpPr>
          <p:cNvPr id="295" name="Text Box 20"/>
          <p:cNvSpPr txBox="1">
            <a:spLocks noChangeAspect="1" noChangeArrowheads="1"/>
          </p:cNvSpPr>
          <p:nvPr/>
        </p:nvSpPr>
        <p:spPr bwMode="auto">
          <a:xfrm>
            <a:off x="71438" y="5238460"/>
            <a:ext cx="1379538" cy="5603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70409" tIns="35204" rIns="70409" bIns="35204">
            <a:spAutoFit/>
          </a:bodyPr>
          <a:lstStyle/>
          <a:p>
            <a:pPr algn="r" rtl="1"/>
            <a:r>
              <a:rPr lang="ar-DZ" sz="1600" b="1" dirty="0">
                <a:solidFill>
                  <a:srgbClr val="008000"/>
                </a:solidFill>
                <a:latin typeface="Times New Roman" pitchFamily="18" charset="0"/>
                <a:cs typeface="Arabic Transparent" pitchFamily="2" charset="-78"/>
              </a:rPr>
              <a:t>عتلة ذات</a:t>
            </a:r>
            <a:r>
              <a:rPr lang="fr-FR" sz="1600" b="1" dirty="0">
                <a:solidFill>
                  <a:srgbClr val="008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endParaRPr lang="en-US" sz="1600" b="1" dirty="0">
              <a:solidFill>
                <a:srgbClr val="008000"/>
              </a:solidFill>
              <a:latin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sz="1600" b="1" dirty="0">
                <a:solidFill>
                  <a:srgbClr val="008000"/>
                </a:solidFill>
                <a:latin typeface="Times New Roman" pitchFamily="18" charset="0"/>
                <a:cs typeface="Arabic Transparent" pitchFamily="2" charset="-78"/>
              </a:rPr>
              <a:t>تحكم يدوي</a:t>
            </a:r>
            <a:endParaRPr lang="fr-FR" sz="1600" b="1" dirty="0">
              <a:cs typeface="Arabic Transparent" pitchFamily="2" charset="-78"/>
            </a:endParaRPr>
          </a:p>
        </p:txBody>
      </p:sp>
      <p:sp>
        <p:nvSpPr>
          <p:cNvPr id="296" name="Line 21"/>
          <p:cNvSpPr>
            <a:spLocks noChangeAspect="1" noChangeShapeType="1"/>
          </p:cNvSpPr>
          <p:nvPr/>
        </p:nvSpPr>
        <p:spPr bwMode="auto">
          <a:xfrm>
            <a:off x="1333501" y="4700298"/>
            <a:ext cx="927100" cy="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97" name="Line 22"/>
          <p:cNvSpPr>
            <a:spLocks noChangeAspect="1" noChangeShapeType="1"/>
          </p:cNvSpPr>
          <p:nvPr/>
        </p:nvSpPr>
        <p:spPr bwMode="auto">
          <a:xfrm>
            <a:off x="1328738" y="4695535"/>
            <a:ext cx="0" cy="568325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98" name="AutoShape 23"/>
          <p:cNvSpPr>
            <a:spLocks noChangeAspect="1" noChangeArrowheads="1"/>
          </p:cNvSpPr>
          <p:nvPr/>
        </p:nvSpPr>
        <p:spPr bwMode="auto">
          <a:xfrm>
            <a:off x="2671763" y="6210010"/>
            <a:ext cx="211138" cy="322263"/>
          </a:xfrm>
          <a:prstGeom prst="downArrow">
            <a:avLst>
              <a:gd name="adj1" fmla="val 50000"/>
              <a:gd name="adj2" fmla="val 38158"/>
            </a:avLst>
          </a:prstGeom>
          <a:solidFill>
            <a:srgbClr val="FFCC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9" name="AutoShape 24"/>
          <p:cNvSpPr>
            <a:spLocks noChangeAspect="1" noChangeArrowheads="1"/>
          </p:cNvSpPr>
          <p:nvPr/>
        </p:nvSpPr>
        <p:spPr bwMode="auto">
          <a:xfrm>
            <a:off x="5327651" y="6203660"/>
            <a:ext cx="211137" cy="322263"/>
          </a:xfrm>
          <a:prstGeom prst="downArrow">
            <a:avLst>
              <a:gd name="adj1" fmla="val 50000"/>
              <a:gd name="adj2" fmla="val 38158"/>
            </a:avLst>
          </a:prstGeom>
          <a:solidFill>
            <a:srgbClr val="FFCC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0" name="Line 25"/>
          <p:cNvSpPr>
            <a:spLocks noChangeAspect="1" noChangeShapeType="1"/>
          </p:cNvSpPr>
          <p:nvPr/>
        </p:nvSpPr>
        <p:spPr bwMode="auto">
          <a:xfrm>
            <a:off x="3954463" y="5700423"/>
            <a:ext cx="757238" cy="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01" name="Line 26"/>
          <p:cNvSpPr>
            <a:spLocks noChangeAspect="1" noChangeShapeType="1"/>
          </p:cNvSpPr>
          <p:nvPr/>
        </p:nvSpPr>
        <p:spPr bwMode="auto">
          <a:xfrm flipH="1">
            <a:off x="3668713" y="5700423"/>
            <a:ext cx="273050" cy="655637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2" name="Line 27"/>
          <p:cNvSpPr>
            <a:spLocks noChangeAspect="1" noChangeShapeType="1"/>
          </p:cNvSpPr>
          <p:nvPr/>
        </p:nvSpPr>
        <p:spPr bwMode="auto">
          <a:xfrm flipH="1">
            <a:off x="6305551" y="5721060"/>
            <a:ext cx="677862" cy="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03" name="Line 28"/>
          <p:cNvSpPr>
            <a:spLocks noChangeAspect="1" noChangeShapeType="1"/>
          </p:cNvSpPr>
          <p:nvPr/>
        </p:nvSpPr>
        <p:spPr bwMode="auto">
          <a:xfrm>
            <a:off x="6961188" y="5708360"/>
            <a:ext cx="531813" cy="638175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0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0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0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1.11111E-6 C 0.00365 0.00023 0.00208 0.00023 0.00434 0.00023 " pathEditMode="relative" rAng="0" ptsTypes="fA">
                                      <p:cBhvr>
                                        <p:cTn id="26" dur="2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28" dur="2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092 C 0.00086 -0.00092 0.00312 -0.00092 0.00399 -0.0009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32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333E-6 C 0.00243 -3.33333E-6 0.00365 -3.33333E-6 0.00504 -3.33333E-6 " pathEditMode="relative" rAng="0" ptsTypes="fA">
                                      <p:cBhvr>
                                        <p:cTn id="34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1.11111E-6 C 0.00365 0.00023 0.00208 0.00023 0.00434 0.00023 " pathEditMode="relative" rAng="0" ptsTypes="fA">
                                      <p:cBhvr>
                                        <p:cTn id="47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49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092 C 0.00086 -0.00092 0.00312 -0.00092 0.00399 -0.0009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53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333E-6 C 0.00243 -3.33333E-6 0.00365 -3.33333E-6 0.00504 -3.33333E-6 " pathEditMode="relative" rAng="0" ptsTypes="fA">
                                      <p:cBhvr>
                                        <p:cTn id="55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60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1.11111E-6 C 0.00365 0.00023 0.00208 0.00023 0.00434 0.00023 " pathEditMode="relative" rAng="0" ptsTypes="fA">
                                      <p:cBhvr>
                                        <p:cTn id="70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72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092 C 0.00086 -0.00092 0.00312 -0.00092 0.00399 -0.0009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76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333E-6 C 0.00243 -3.33333E-6 0.00365 -3.33333E-6 0.00504 -3.33333E-6 " pathEditMode="relative" rAng="0" ptsTypes="fA">
                                      <p:cBhvr>
                                        <p:cTn id="78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2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6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6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6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9" presetClass="entr" presetSubtype="5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0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0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9" presetClass="entr" presetSubtype="5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0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0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9" presetClass="entr" presetSubtype="5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0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0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60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0" dur="500"/>
                                        <p:tgtEl>
                                          <p:spTgt spid="60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5" dur="500"/>
                                        <p:tgtEl>
                                          <p:spTgt spid="60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0" dur="500"/>
                                        <p:tgtEl>
                                          <p:spTgt spid="60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0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5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5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0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5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0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5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3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8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6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1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6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9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4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81" grpId="0"/>
      <p:bldP spid="60867" grpId="0"/>
      <p:bldP spid="60890" grpId="0"/>
      <p:bldP spid="60902" grpId="0" animBg="1"/>
      <p:bldP spid="60902" grpId="1" animBg="1"/>
      <p:bldP spid="60916" grpId="0" animBg="1"/>
      <p:bldP spid="60917" grpId="0" animBg="1"/>
      <p:bldP spid="60918" grpId="0" animBg="1"/>
      <p:bldP spid="60919" grpId="0" animBg="1"/>
      <p:bldP spid="60903" grpId="0" animBg="1"/>
      <p:bldP spid="60903" grpId="1" animBg="1"/>
      <p:bldP spid="60904" grpId="0" animBg="1"/>
      <p:bldP spid="60904" grpId="1" animBg="1"/>
      <p:bldP spid="252" grpId="1" animBg="1"/>
      <p:bldP spid="252" grpId="2" animBg="1"/>
      <p:bldP spid="253" grpId="1" animBg="1"/>
      <p:bldP spid="253" grpId="2" animBg="1"/>
      <p:bldP spid="254" grpId="1" animBg="1"/>
      <p:bldP spid="254" grpId="2" animBg="1"/>
      <p:bldP spid="278" grpId="0" animBg="1"/>
      <p:bldP spid="278" grpId="1" animBg="1"/>
      <p:bldP spid="278" grpId="2" animBg="1"/>
      <p:bldP spid="279" grpId="0" animBg="1"/>
      <p:bldP spid="279" grpId="1" animBg="1"/>
      <p:bldP spid="279" grpId="2" animBg="1"/>
      <p:bldP spid="280" grpId="0" animBg="1"/>
      <p:bldP spid="280" grpId="1" animBg="1"/>
      <p:bldP spid="280" grpId="2" animBg="1"/>
      <p:bldP spid="281" grpId="0" animBg="1"/>
      <p:bldP spid="281" grpId="1" animBg="1"/>
      <p:bldP spid="281" grpId="2" animBg="1"/>
      <p:bldP spid="282" grpId="0" animBg="1"/>
      <p:bldP spid="282" grpId="1" animBg="1"/>
      <p:bldP spid="282" grpId="2" animBg="1"/>
      <p:bldP spid="283" grpId="0" animBg="1"/>
      <p:bldP spid="283" grpId="1" animBg="1"/>
      <p:bldP spid="283" grpId="2" animBg="1"/>
      <p:bldP spid="287" grpId="0"/>
      <p:bldP spid="288" grpId="0"/>
      <p:bldP spid="289" grpId="0"/>
      <p:bldP spid="291" grpId="0"/>
      <p:bldP spid="292" grpId="0"/>
      <p:bldP spid="293" grpId="0"/>
      <p:bldP spid="294" grpId="0"/>
      <p:bldP spid="295" grpId="0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H:\ODALS1D253A65_1500x1500.JPG"/>
          <p:cNvPicPr>
            <a:picLocks noChangeAspect="1" noChangeArrowheads="1"/>
          </p:cNvPicPr>
          <p:nvPr/>
        </p:nvPicPr>
        <p:blipFill>
          <a:blip r:embed="rId2" cstate="print"/>
          <a:srcRect l="11820" t="3546" r="12535"/>
          <a:stretch>
            <a:fillRect/>
          </a:stretch>
        </p:blipFill>
        <p:spPr bwMode="auto">
          <a:xfrm>
            <a:off x="4934280" y="126151"/>
            <a:ext cx="3600000" cy="4590328"/>
          </a:xfrm>
          <a:prstGeom prst="rect">
            <a:avLst/>
          </a:prstGeom>
          <a:noFill/>
          <a:ln>
            <a:noFill/>
          </a:ln>
        </p:spPr>
      </p:pic>
      <p:sp>
        <p:nvSpPr>
          <p:cNvPr id="89095" name="Rectangle 7"/>
          <p:cNvSpPr>
            <a:spLocks noChangeAspect="1" noChangeArrowheads="1"/>
          </p:cNvSpPr>
          <p:nvPr/>
        </p:nvSpPr>
        <p:spPr bwMode="auto">
          <a:xfrm>
            <a:off x="6278563" y="2298700"/>
            <a:ext cx="1738312" cy="582613"/>
          </a:xfrm>
          <a:prstGeom prst="rect">
            <a:avLst/>
          </a:prstGeom>
          <a:solidFill>
            <a:srgbClr val="00FF00">
              <a:alpha val="5098"/>
            </a:srgbClr>
          </a:solidFill>
          <a:ln w="9525">
            <a:solidFill>
              <a:srgbClr val="FF00FF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096" name="Line 8"/>
          <p:cNvSpPr>
            <a:spLocks noChangeAspect="1" noChangeShapeType="1"/>
          </p:cNvSpPr>
          <p:nvPr/>
        </p:nvSpPr>
        <p:spPr bwMode="auto">
          <a:xfrm flipH="1">
            <a:off x="1895475" y="2654300"/>
            <a:ext cx="4294188" cy="0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097" name="Line 9"/>
          <p:cNvSpPr>
            <a:spLocks noChangeAspect="1" noChangeShapeType="1"/>
          </p:cNvSpPr>
          <p:nvPr/>
        </p:nvSpPr>
        <p:spPr bwMode="auto">
          <a:xfrm flipV="1">
            <a:off x="1908175" y="1947863"/>
            <a:ext cx="0" cy="693737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9099" name="Text Box 11"/>
          <p:cNvSpPr txBox="1">
            <a:spLocks noChangeAspect="1" noChangeArrowheads="1"/>
          </p:cNvSpPr>
          <p:nvPr/>
        </p:nvSpPr>
        <p:spPr bwMode="auto">
          <a:xfrm>
            <a:off x="553427" y="305462"/>
            <a:ext cx="1358900" cy="3444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70409" tIns="35204" rIns="70409" bIns="35204">
            <a:spAutoFit/>
          </a:bodyPr>
          <a:lstStyle/>
          <a:p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دارة الاستطاعة</a:t>
            </a:r>
            <a:endParaRPr lang="fr-FR" b="1" dirty="0">
              <a:cs typeface="Arabic Transparent" pitchFamily="2" charset="-78"/>
            </a:endParaRPr>
          </a:p>
        </p:txBody>
      </p:sp>
      <p:sp>
        <p:nvSpPr>
          <p:cNvPr id="89100" name="Line 12"/>
          <p:cNvSpPr>
            <a:spLocks noChangeAspect="1" noChangeShapeType="1"/>
          </p:cNvSpPr>
          <p:nvPr/>
        </p:nvSpPr>
        <p:spPr bwMode="auto">
          <a:xfrm flipH="1" flipV="1">
            <a:off x="1722467" y="1062038"/>
            <a:ext cx="241300" cy="4762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01" name="Line 13"/>
          <p:cNvSpPr>
            <a:spLocks noChangeAspect="1" noChangeShapeType="1"/>
          </p:cNvSpPr>
          <p:nvPr/>
        </p:nvSpPr>
        <p:spPr bwMode="auto">
          <a:xfrm flipH="1" flipV="1">
            <a:off x="1079529" y="1062038"/>
            <a:ext cx="241300" cy="4762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02" name="Line 14"/>
          <p:cNvSpPr>
            <a:spLocks noChangeAspect="1" noChangeShapeType="1"/>
          </p:cNvSpPr>
          <p:nvPr/>
        </p:nvSpPr>
        <p:spPr bwMode="auto">
          <a:xfrm flipH="1" flipV="1">
            <a:off x="439767" y="1062038"/>
            <a:ext cx="241300" cy="4762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03" name="Freeform 15"/>
          <p:cNvSpPr>
            <a:spLocks noChangeAspect="1"/>
          </p:cNvSpPr>
          <p:nvPr/>
        </p:nvSpPr>
        <p:spPr bwMode="auto">
          <a:xfrm>
            <a:off x="598517" y="1062038"/>
            <a:ext cx="160337" cy="0"/>
          </a:xfrm>
          <a:custGeom>
            <a:avLst/>
            <a:gdLst>
              <a:gd name="T0" fmla="*/ 2147483647 w 40"/>
              <a:gd name="T1" fmla="*/ 2147483647 w 40"/>
              <a:gd name="T2" fmla="*/ 0 w 40"/>
              <a:gd name="T3" fmla="*/ 0 60000 65536"/>
              <a:gd name="T4" fmla="*/ 0 60000 65536"/>
              <a:gd name="T5" fmla="*/ 0 60000 65536"/>
              <a:gd name="T6" fmla="*/ 0 w 40"/>
              <a:gd name="T7" fmla="*/ 40 w 40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0">
                <a:moveTo>
                  <a:pt x="4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04" name="Line 16"/>
          <p:cNvSpPr>
            <a:spLocks noChangeAspect="1" noChangeShapeType="1"/>
          </p:cNvSpPr>
          <p:nvPr/>
        </p:nvSpPr>
        <p:spPr bwMode="auto">
          <a:xfrm>
            <a:off x="1241454" y="1062038"/>
            <a:ext cx="16033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05" name="Line 17"/>
          <p:cNvSpPr>
            <a:spLocks noChangeAspect="1" noChangeShapeType="1"/>
          </p:cNvSpPr>
          <p:nvPr/>
        </p:nvSpPr>
        <p:spPr bwMode="auto">
          <a:xfrm>
            <a:off x="1882804" y="1062038"/>
            <a:ext cx="16351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06" name="Line 18"/>
          <p:cNvSpPr>
            <a:spLocks noChangeAspect="1" noChangeShapeType="1"/>
          </p:cNvSpPr>
          <p:nvPr/>
        </p:nvSpPr>
        <p:spPr bwMode="auto">
          <a:xfrm>
            <a:off x="439767" y="1149350"/>
            <a:ext cx="120650" cy="2413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07" name="Line 19"/>
          <p:cNvSpPr>
            <a:spLocks noChangeAspect="1" noChangeShapeType="1"/>
          </p:cNvSpPr>
          <p:nvPr/>
        </p:nvSpPr>
        <p:spPr bwMode="auto">
          <a:xfrm>
            <a:off x="519142" y="1120775"/>
            <a:ext cx="122237" cy="2381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08" name="Line 20"/>
          <p:cNvSpPr>
            <a:spLocks noChangeAspect="1" noChangeShapeType="1"/>
          </p:cNvSpPr>
          <p:nvPr/>
        </p:nvSpPr>
        <p:spPr bwMode="auto">
          <a:xfrm flipV="1">
            <a:off x="439767" y="1120775"/>
            <a:ext cx="79375" cy="285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09" name="Line 21"/>
          <p:cNvSpPr>
            <a:spLocks noChangeAspect="1" noChangeShapeType="1"/>
          </p:cNvSpPr>
          <p:nvPr/>
        </p:nvSpPr>
        <p:spPr bwMode="auto">
          <a:xfrm flipH="1">
            <a:off x="560417" y="1358900"/>
            <a:ext cx="80962" cy="317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10" name="Line 22"/>
          <p:cNvSpPr>
            <a:spLocks noChangeAspect="1" noChangeShapeType="1"/>
          </p:cNvSpPr>
          <p:nvPr/>
        </p:nvSpPr>
        <p:spPr bwMode="auto">
          <a:xfrm flipH="1" flipV="1">
            <a:off x="1079529" y="1149350"/>
            <a:ext cx="122238" cy="2413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11" name="Freeform 23"/>
          <p:cNvSpPr>
            <a:spLocks noChangeAspect="1"/>
          </p:cNvSpPr>
          <p:nvPr/>
        </p:nvSpPr>
        <p:spPr bwMode="auto">
          <a:xfrm>
            <a:off x="1079529" y="1120775"/>
            <a:ext cx="203200" cy="269875"/>
          </a:xfrm>
          <a:custGeom>
            <a:avLst/>
            <a:gdLst>
              <a:gd name="T0" fmla="*/ 2147483647 w 50"/>
              <a:gd name="T1" fmla="*/ 2147483647 h 90"/>
              <a:gd name="T2" fmla="*/ 2147483647 w 50"/>
              <a:gd name="T3" fmla="*/ 2147483647 h 90"/>
              <a:gd name="T4" fmla="*/ 2147483647 w 50"/>
              <a:gd name="T5" fmla="*/ 0 h 90"/>
              <a:gd name="T6" fmla="*/ 0 w 50"/>
              <a:gd name="T7" fmla="*/ 2147483647 h 90"/>
              <a:gd name="T8" fmla="*/ 0 60000 65536"/>
              <a:gd name="T9" fmla="*/ 0 60000 65536"/>
              <a:gd name="T10" fmla="*/ 0 60000 65536"/>
              <a:gd name="T11" fmla="*/ 0 60000 65536"/>
              <a:gd name="T12" fmla="*/ 0 w 50"/>
              <a:gd name="T13" fmla="*/ 0 h 90"/>
              <a:gd name="T14" fmla="*/ 50 w 50"/>
              <a:gd name="T15" fmla="*/ 90 h 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" h="90">
                <a:moveTo>
                  <a:pt x="30" y="90"/>
                </a:moveTo>
                <a:lnTo>
                  <a:pt x="50" y="80"/>
                </a:lnTo>
                <a:lnTo>
                  <a:pt x="20" y="0"/>
                </a:lnTo>
                <a:lnTo>
                  <a:pt x="0" y="1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12" name="Freeform 24"/>
          <p:cNvSpPr>
            <a:spLocks noChangeAspect="1"/>
          </p:cNvSpPr>
          <p:nvPr/>
        </p:nvSpPr>
        <p:spPr bwMode="auto">
          <a:xfrm>
            <a:off x="1722467" y="1120775"/>
            <a:ext cx="201612" cy="269875"/>
          </a:xfrm>
          <a:custGeom>
            <a:avLst/>
            <a:gdLst>
              <a:gd name="T0" fmla="*/ 2147483647 w 50"/>
              <a:gd name="T1" fmla="*/ 2147483647 h 90"/>
              <a:gd name="T2" fmla="*/ 2147483647 w 50"/>
              <a:gd name="T3" fmla="*/ 0 h 90"/>
              <a:gd name="T4" fmla="*/ 0 w 50"/>
              <a:gd name="T5" fmla="*/ 2147483647 h 90"/>
              <a:gd name="T6" fmla="*/ 2147483647 w 50"/>
              <a:gd name="T7" fmla="*/ 2147483647 h 90"/>
              <a:gd name="T8" fmla="*/ 2147483647 w 50"/>
              <a:gd name="T9" fmla="*/ 2147483647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"/>
              <a:gd name="T16" fmla="*/ 0 h 90"/>
              <a:gd name="T17" fmla="*/ 50 w 50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" h="90">
                <a:moveTo>
                  <a:pt x="50" y="80"/>
                </a:moveTo>
                <a:lnTo>
                  <a:pt x="20" y="0"/>
                </a:lnTo>
                <a:lnTo>
                  <a:pt x="0" y="10"/>
                </a:lnTo>
                <a:lnTo>
                  <a:pt x="30" y="90"/>
                </a:lnTo>
                <a:lnTo>
                  <a:pt x="50" y="8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13" name="Line 25"/>
          <p:cNvSpPr>
            <a:spLocks noChangeAspect="1" noChangeShapeType="1"/>
          </p:cNvSpPr>
          <p:nvPr/>
        </p:nvSpPr>
        <p:spPr bwMode="auto">
          <a:xfrm>
            <a:off x="1963767" y="822325"/>
            <a:ext cx="3175" cy="23971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14" name="Rectangle 26"/>
          <p:cNvSpPr>
            <a:spLocks noChangeAspect="1" noChangeArrowheads="1"/>
          </p:cNvSpPr>
          <p:nvPr/>
        </p:nvSpPr>
        <p:spPr bwMode="auto">
          <a:xfrm>
            <a:off x="2097117" y="850900"/>
            <a:ext cx="127000" cy="2746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b="1">
                <a:solidFill>
                  <a:srgbClr val="000000"/>
                </a:solidFill>
              </a:rPr>
              <a:t>5</a:t>
            </a:r>
            <a:endParaRPr lang="fr-FR" b="1"/>
          </a:p>
        </p:txBody>
      </p:sp>
      <p:sp>
        <p:nvSpPr>
          <p:cNvPr id="89115" name="Line 27"/>
          <p:cNvSpPr>
            <a:spLocks noChangeAspect="1" noChangeShapeType="1"/>
          </p:cNvSpPr>
          <p:nvPr/>
        </p:nvSpPr>
        <p:spPr bwMode="auto">
          <a:xfrm flipV="1">
            <a:off x="1963767" y="1538288"/>
            <a:ext cx="3175" cy="23971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16" name="Rectangle 28"/>
          <p:cNvSpPr>
            <a:spLocks noChangeAspect="1" noChangeArrowheads="1"/>
          </p:cNvSpPr>
          <p:nvPr/>
        </p:nvSpPr>
        <p:spPr bwMode="auto">
          <a:xfrm>
            <a:off x="2112992" y="1630363"/>
            <a:ext cx="127000" cy="27463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b="1">
                <a:solidFill>
                  <a:srgbClr val="000000"/>
                </a:solidFill>
              </a:rPr>
              <a:t>6</a:t>
            </a:r>
            <a:endParaRPr lang="fr-FR" b="1"/>
          </a:p>
        </p:txBody>
      </p:sp>
      <p:sp>
        <p:nvSpPr>
          <p:cNvPr id="89117" name="Line 29"/>
          <p:cNvSpPr>
            <a:spLocks noChangeAspect="1" noChangeShapeType="1"/>
          </p:cNvSpPr>
          <p:nvPr/>
        </p:nvSpPr>
        <p:spPr bwMode="auto">
          <a:xfrm>
            <a:off x="1320829" y="822325"/>
            <a:ext cx="3175" cy="23971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18" name="Rectangle 30"/>
          <p:cNvSpPr>
            <a:spLocks noChangeAspect="1" noChangeArrowheads="1"/>
          </p:cNvSpPr>
          <p:nvPr/>
        </p:nvSpPr>
        <p:spPr bwMode="auto">
          <a:xfrm>
            <a:off x="1454179" y="850900"/>
            <a:ext cx="127000" cy="2746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b="1">
                <a:solidFill>
                  <a:srgbClr val="000000"/>
                </a:solidFill>
              </a:rPr>
              <a:t>3</a:t>
            </a:r>
            <a:endParaRPr lang="fr-FR" b="1"/>
          </a:p>
        </p:txBody>
      </p:sp>
      <p:sp>
        <p:nvSpPr>
          <p:cNvPr id="89119" name="Line 31"/>
          <p:cNvSpPr>
            <a:spLocks noChangeAspect="1" noChangeShapeType="1"/>
          </p:cNvSpPr>
          <p:nvPr/>
        </p:nvSpPr>
        <p:spPr bwMode="auto">
          <a:xfrm>
            <a:off x="681067" y="822325"/>
            <a:ext cx="1587" cy="23971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20" name="Rectangle 32"/>
          <p:cNvSpPr>
            <a:spLocks noChangeAspect="1" noChangeArrowheads="1"/>
          </p:cNvSpPr>
          <p:nvPr/>
        </p:nvSpPr>
        <p:spPr bwMode="auto">
          <a:xfrm>
            <a:off x="811242" y="850900"/>
            <a:ext cx="127000" cy="2746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</a:rPr>
              <a:t>1</a:t>
            </a:r>
            <a:endParaRPr lang="fr-FR" b="1" dirty="0"/>
          </a:p>
        </p:txBody>
      </p:sp>
      <p:sp>
        <p:nvSpPr>
          <p:cNvPr id="89121" name="Line 33"/>
          <p:cNvSpPr>
            <a:spLocks noChangeAspect="1" noChangeShapeType="1"/>
          </p:cNvSpPr>
          <p:nvPr/>
        </p:nvSpPr>
        <p:spPr bwMode="auto">
          <a:xfrm flipV="1">
            <a:off x="681067" y="1538288"/>
            <a:ext cx="1587" cy="23971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22" name="Rectangle 34"/>
          <p:cNvSpPr>
            <a:spLocks noChangeAspect="1" noChangeArrowheads="1"/>
          </p:cNvSpPr>
          <p:nvPr/>
        </p:nvSpPr>
        <p:spPr bwMode="auto">
          <a:xfrm>
            <a:off x="828704" y="1630363"/>
            <a:ext cx="127000" cy="27463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b="1">
                <a:solidFill>
                  <a:srgbClr val="000000"/>
                </a:solidFill>
              </a:rPr>
              <a:t>2</a:t>
            </a:r>
            <a:endParaRPr lang="fr-FR" b="1"/>
          </a:p>
        </p:txBody>
      </p:sp>
      <p:sp>
        <p:nvSpPr>
          <p:cNvPr id="89123" name="Line 35"/>
          <p:cNvSpPr>
            <a:spLocks noChangeAspect="1" noChangeShapeType="1"/>
          </p:cNvSpPr>
          <p:nvPr/>
        </p:nvSpPr>
        <p:spPr bwMode="auto">
          <a:xfrm flipV="1">
            <a:off x="1320829" y="1538288"/>
            <a:ext cx="3175" cy="23971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24" name="Rectangle 36"/>
          <p:cNvSpPr>
            <a:spLocks noChangeAspect="1" noChangeArrowheads="1"/>
          </p:cNvSpPr>
          <p:nvPr/>
        </p:nvSpPr>
        <p:spPr bwMode="auto">
          <a:xfrm>
            <a:off x="1470054" y="1630363"/>
            <a:ext cx="127000" cy="27463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b="1">
                <a:solidFill>
                  <a:srgbClr val="000000"/>
                </a:solidFill>
              </a:rPr>
              <a:t>4</a:t>
            </a:r>
            <a:endParaRPr lang="fr-FR" b="1"/>
          </a:p>
        </p:txBody>
      </p:sp>
      <p:sp>
        <p:nvSpPr>
          <p:cNvPr id="89125" name="Line 37"/>
          <p:cNvSpPr>
            <a:spLocks noChangeAspect="1" noChangeShapeType="1"/>
          </p:cNvSpPr>
          <p:nvPr/>
        </p:nvSpPr>
        <p:spPr bwMode="auto">
          <a:xfrm>
            <a:off x="2767042" y="1062038"/>
            <a:ext cx="241300" cy="4762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26" name="Line 38"/>
          <p:cNvSpPr>
            <a:spLocks noChangeAspect="1" noChangeShapeType="1"/>
          </p:cNvSpPr>
          <p:nvPr/>
        </p:nvSpPr>
        <p:spPr bwMode="auto">
          <a:xfrm>
            <a:off x="3008342" y="822325"/>
            <a:ext cx="3175" cy="23971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27" name="Rectangle 39"/>
          <p:cNvSpPr>
            <a:spLocks noChangeAspect="1" noChangeArrowheads="1"/>
          </p:cNvSpPr>
          <p:nvPr/>
        </p:nvSpPr>
        <p:spPr bwMode="auto">
          <a:xfrm>
            <a:off x="3114704" y="850900"/>
            <a:ext cx="254000" cy="2746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b="1">
                <a:solidFill>
                  <a:srgbClr val="000000"/>
                </a:solidFill>
              </a:rPr>
              <a:t>13</a:t>
            </a:r>
            <a:endParaRPr lang="fr-FR" b="1"/>
          </a:p>
        </p:txBody>
      </p:sp>
      <p:sp>
        <p:nvSpPr>
          <p:cNvPr id="89128" name="Line 40"/>
          <p:cNvSpPr>
            <a:spLocks noChangeAspect="1" noChangeShapeType="1"/>
          </p:cNvSpPr>
          <p:nvPr/>
        </p:nvSpPr>
        <p:spPr bwMode="auto">
          <a:xfrm flipV="1">
            <a:off x="3008342" y="1538288"/>
            <a:ext cx="3175" cy="23971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29" name="Rectangle 41"/>
          <p:cNvSpPr>
            <a:spLocks noChangeAspect="1" noChangeArrowheads="1"/>
          </p:cNvSpPr>
          <p:nvPr/>
        </p:nvSpPr>
        <p:spPr bwMode="auto">
          <a:xfrm>
            <a:off x="3148042" y="1628775"/>
            <a:ext cx="254000" cy="2746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b="1">
                <a:solidFill>
                  <a:srgbClr val="000000"/>
                </a:solidFill>
              </a:rPr>
              <a:t>14</a:t>
            </a:r>
            <a:endParaRPr lang="fr-FR" b="1"/>
          </a:p>
        </p:txBody>
      </p:sp>
      <p:sp>
        <p:nvSpPr>
          <p:cNvPr id="89130" name="Line 42"/>
          <p:cNvSpPr>
            <a:spLocks noChangeAspect="1" noChangeShapeType="1"/>
          </p:cNvSpPr>
          <p:nvPr/>
        </p:nvSpPr>
        <p:spPr bwMode="auto">
          <a:xfrm>
            <a:off x="3570317" y="1062038"/>
            <a:ext cx="239712" cy="4762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31" name="Line 43"/>
          <p:cNvSpPr>
            <a:spLocks noChangeAspect="1" noChangeShapeType="1"/>
          </p:cNvSpPr>
          <p:nvPr/>
        </p:nvSpPr>
        <p:spPr bwMode="auto">
          <a:xfrm>
            <a:off x="3810029" y="822325"/>
            <a:ext cx="3175" cy="23971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32" name="Rectangle 44"/>
          <p:cNvSpPr>
            <a:spLocks noChangeAspect="1" noChangeArrowheads="1"/>
          </p:cNvSpPr>
          <p:nvPr/>
        </p:nvSpPr>
        <p:spPr bwMode="auto">
          <a:xfrm>
            <a:off x="3916392" y="850900"/>
            <a:ext cx="254000" cy="2746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b="1">
                <a:solidFill>
                  <a:srgbClr val="000000"/>
                </a:solidFill>
              </a:rPr>
              <a:t>23</a:t>
            </a:r>
            <a:endParaRPr lang="fr-FR" b="1"/>
          </a:p>
        </p:txBody>
      </p:sp>
      <p:sp>
        <p:nvSpPr>
          <p:cNvPr id="89133" name="Line 45"/>
          <p:cNvSpPr>
            <a:spLocks noChangeAspect="1" noChangeShapeType="1"/>
          </p:cNvSpPr>
          <p:nvPr/>
        </p:nvSpPr>
        <p:spPr bwMode="auto">
          <a:xfrm flipV="1">
            <a:off x="3810029" y="1538288"/>
            <a:ext cx="3175" cy="23971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34" name="Rectangle 46"/>
          <p:cNvSpPr>
            <a:spLocks noChangeAspect="1" noChangeArrowheads="1"/>
          </p:cNvSpPr>
          <p:nvPr/>
        </p:nvSpPr>
        <p:spPr bwMode="auto">
          <a:xfrm>
            <a:off x="3951317" y="1628775"/>
            <a:ext cx="254000" cy="2746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b="1">
                <a:solidFill>
                  <a:srgbClr val="000000"/>
                </a:solidFill>
              </a:rPr>
              <a:t>24</a:t>
            </a:r>
            <a:endParaRPr lang="fr-FR" b="1"/>
          </a:p>
        </p:txBody>
      </p:sp>
      <p:sp>
        <p:nvSpPr>
          <p:cNvPr id="89135" name="Rectangle 47"/>
          <p:cNvSpPr>
            <a:spLocks noChangeAspect="1" noChangeArrowheads="1"/>
          </p:cNvSpPr>
          <p:nvPr/>
        </p:nvSpPr>
        <p:spPr bwMode="auto">
          <a:xfrm>
            <a:off x="45273" y="1000108"/>
            <a:ext cx="525462" cy="2746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</a:rPr>
              <a:t>Q1</a:t>
            </a:r>
            <a:endParaRPr lang="fr-FR" b="1" dirty="0"/>
          </a:p>
        </p:txBody>
      </p:sp>
      <p:sp>
        <p:nvSpPr>
          <p:cNvPr id="89136" name="Line 48"/>
          <p:cNvSpPr>
            <a:spLocks noChangeAspect="1" noChangeShapeType="1"/>
          </p:cNvSpPr>
          <p:nvPr/>
        </p:nvSpPr>
        <p:spPr bwMode="auto">
          <a:xfrm>
            <a:off x="598517" y="1260475"/>
            <a:ext cx="3052762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37" name="Text Box 49"/>
          <p:cNvSpPr txBox="1">
            <a:spLocks noChangeAspect="1" noChangeArrowheads="1"/>
          </p:cNvSpPr>
          <p:nvPr/>
        </p:nvSpPr>
        <p:spPr bwMode="auto">
          <a:xfrm>
            <a:off x="2894042" y="361950"/>
            <a:ext cx="1112837" cy="34448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70409" tIns="35204" rIns="70409" bIns="35204">
            <a:spAutoFit/>
          </a:bodyPr>
          <a:lstStyle/>
          <a:p>
            <a:r>
              <a:rPr lang="ar-DZ" b="1">
                <a:solidFill>
                  <a:srgbClr val="0000FF"/>
                </a:solidFill>
              </a:rPr>
              <a:t>دارة التحكم</a:t>
            </a:r>
            <a:endParaRPr lang="fr-FR" b="1"/>
          </a:p>
        </p:txBody>
      </p:sp>
      <p:sp>
        <p:nvSpPr>
          <p:cNvPr id="89138" name="Rectangle 50"/>
          <p:cNvSpPr>
            <a:spLocks noChangeAspect="1" noChangeArrowheads="1"/>
          </p:cNvSpPr>
          <p:nvPr/>
        </p:nvSpPr>
        <p:spPr bwMode="auto">
          <a:xfrm>
            <a:off x="384454" y="676610"/>
            <a:ext cx="3835400" cy="1257300"/>
          </a:xfrm>
          <a:prstGeom prst="rect">
            <a:avLst/>
          </a:prstGeom>
          <a:solidFill>
            <a:srgbClr val="FF3300">
              <a:alpha val="9019"/>
            </a:srgbClr>
          </a:solidFill>
          <a:ln w="9525">
            <a:solidFill>
              <a:srgbClr val="FF99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9139" name="Rectangle 51"/>
          <p:cNvSpPr>
            <a:spLocks noChangeArrowheads="1"/>
          </p:cNvSpPr>
          <p:nvPr/>
        </p:nvSpPr>
        <p:spPr bwMode="auto">
          <a:xfrm>
            <a:off x="5905531" y="1203388"/>
            <a:ext cx="1952617" cy="412767"/>
          </a:xfrm>
          <a:prstGeom prst="rect">
            <a:avLst/>
          </a:prstGeom>
          <a:noFill/>
          <a:ln w="28575">
            <a:solidFill>
              <a:srgbClr val="00DA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9140" name="Rectangle 52"/>
          <p:cNvSpPr>
            <a:spLocks noChangeArrowheads="1"/>
          </p:cNvSpPr>
          <p:nvPr/>
        </p:nvSpPr>
        <p:spPr bwMode="auto">
          <a:xfrm>
            <a:off x="5786446" y="3786191"/>
            <a:ext cx="2214578" cy="500065"/>
          </a:xfrm>
          <a:prstGeom prst="rect">
            <a:avLst/>
          </a:prstGeom>
          <a:noFill/>
          <a:ln w="28575">
            <a:solidFill>
              <a:srgbClr val="00DA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9141" name="Rectangle 53"/>
          <p:cNvSpPr>
            <a:spLocks noChangeArrowheads="1"/>
          </p:cNvSpPr>
          <p:nvPr/>
        </p:nvSpPr>
        <p:spPr bwMode="auto">
          <a:xfrm>
            <a:off x="6200798" y="925981"/>
            <a:ext cx="585780" cy="592124"/>
          </a:xfrm>
          <a:prstGeom prst="rect">
            <a:avLst/>
          </a:prstGeom>
          <a:noFill/>
          <a:ln w="28575">
            <a:solidFill>
              <a:srgbClr val="00DA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9142" name="Rectangle 54"/>
          <p:cNvSpPr>
            <a:spLocks noChangeArrowheads="1"/>
          </p:cNvSpPr>
          <p:nvPr/>
        </p:nvSpPr>
        <p:spPr bwMode="auto">
          <a:xfrm>
            <a:off x="6348985" y="3839698"/>
            <a:ext cx="571504" cy="375120"/>
          </a:xfrm>
          <a:prstGeom prst="rect">
            <a:avLst/>
          </a:prstGeom>
          <a:noFill/>
          <a:ln w="28575">
            <a:solidFill>
              <a:srgbClr val="00DA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9143" name="Rectangle 55"/>
          <p:cNvSpPr>
            <a:spLocks noChangeArrowheads="1"/>
          </p:cNvSpPr>
          <p:nvPr/>
        </p:nvSpPr>
        <p:spPr bwMode="auto">
          <a:xfrm>
            <a:off x="7072330" y="909355"/>
            <a:ext cx="452420" cy="590537"/>
          </a:xfrm>
          <a:prstGeom prst="rect">
            <a:avLst/>
          </a:prstGeom>
          <a:noFill/>
          <a:ln w="28575">
            <a:solidFill>
              <a:srgbClr val="00DA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9144" name="Rectangle 56"/>
          <p:cNvSpPr>
            <a:spLocks noChangeArrowheads="1"/>
          </p:cNvSpPr>
          <p:nvPr/>
        </p:nvSpPr>
        <p:spPr bwMode="auto">
          <a:xfrm>
            <a:off x="7143768" y="3884523"/>
            <a:ext cx="500068" cy="357190"/>
          </a:xfrm>
          <a:prstGeom prst="rect">
            <a:avLst/>
          </a:prstGeom>
          <a:noFill/>
          <a:ln w="28575">
            <a:solidFill>
              <a:srgbClr val="00DA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6" name="Line 12"/>
          <p:cNvSpPr>
            <a:spLocks noChangeAspect="1" noChangeShapeType="1"/>
          </p:cNvSpPr>
          <p:nvPr/>
        </p:nvSpPr>
        <p:spPr bwMode="auto">
          <a:xfrm flipH="1" flipV="1">
            <a:off x="3411533" y="3242924"/>
            <a:ext cx="241300" cy="47625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" name="Line 13"/>
          <p:cNvSpPr>
            <a:spLocks noChangeAspect="1" noChangeShapeType="1"/>
          </p:cNvSpPr>
          <p:nvPr/>
        </p:nvSpPr>
        <p:spPr bwMode="auto">
          <a:xfrm flipH="1" flipV="1">
            <a:off x="1982773" y="3242924"/>
            <a:ext cx="241300" cy="47625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8" name="Line 14"/>
          <p:cNvSpPr>
            <a:spLocks noChangeAspect="1" noChangeShapeType="1"/>
          </p:cNvSpPr>
          <p:nvPr/>
        </p:nvSpPr>
        <p:spPr bwMode="auto">
          <a:xfrm flipH="1" flipV="1">
            <a:off x="506161" y="3242924"/>
            <a:ext cx="241300" cy="47625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9" name="Freeform 15"/>
          <p:cNvSpPr>
            <a:spLocks noChangeAspect="1"/>
          </p:cNvSpPr>
          <p:nvPr/>
        </p:nvSpPr>
        <p:spPr bwMode="auto">
          <a:xfrm>
            <a:off x="664911" y="3242924"/>
            <a:ext cx="160337" cy="0"/>
          </a:xfrm>
          <a:custGeom>
            <a:avLst/>
            <a:gdLst>
              <a:gd name="T0" fmla="*/ 2147483647 w 40"/>
              <a:gd name="T1" fmla="*/ 2147483647 w 40"/>
              <a:gd name="T2" fmla="*/ 0 w 40"/>
              <a:gd name="T3" fmla="*/ 0 60000 65536"/>
              <a:gd name="T4" fmla="*/ 0 60000 65536"/>
              <a:gd name="T5" fmla="*/ 0 60000 65536"/>
              <a:gd name="T6" fmla="*/ 0 w 40"/>
              <a:gd name="T7" fmla="*/ 40 w 40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40">
                <a:moveTo>
                  <a:pt x="4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0" name="Line 16"/>
          <p:cNvSpPr>
            <a:spLocks noChangeAspect="1" noChangeShapeType="1"/>
          </p:cNvSpPr>
          <p:nvPr/>
        </p:nvSpPr>
        <p:spPr bwMode="auto">
          <a:xfrm>
            <a:off x="2144698" y="3242924"/>
            <a:ext cx="160338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1" name="Line 17"/>
          <p:cNvSpPr>
            <a:spLocks noChangeAspect="1" noChangeShapeType="1"/>
          </p:cNvSpPr>
          <p:nvPr/>
        </p:nvSpPr>
        <p:spPr bwMode="auto">
          <a:xfrm>
            <a:off x="3571870" y="3242924"/>
            <a:ext cx="163513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2" name="Line 18"/>
          <p:cNvSpPr>
            <a:spLocks noChangeAspect="1" noChangeShapeType="1"/>
          </p:cNvSpPr>
          <p:nvPr/>
        </p:nvSpPr>
        <p:spPr bwMode="auto">
          <a:xfrm>
            <a:off x="506161" y="3330236"/>
            <a:ext cx="120650" cy="2413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3" name="Line 19"/>
          <p:cNvSpPr>
            <a:spLocks noChangeAspect="1" noChangeShapeType="1"/>
          </p:cNvSpPr>
          <p:nvPr/>
        </p:nvSpPr>
        <p:spPr bwMode="auto">
          <a:xfrm>
            <a:off x="585536" y="3301661"/>
            <a:ext cx="122237" cy="238125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4" name="Line 20"/>
          <p:cNvSpPr>
            <a:spLocks noChangeAspect="1" noChangeShapeType="1"/>
          </p:cNvSpPr>
          <p:nvPr/>
        </p:nvSpPr>
        <p:spPr bwMode="auto">
          <a:xfrm flipV="1">
            <a:off x="506161" y="3301661"/>
            <a:ext cx="79375" cy="28575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5" name="Line 21"/>
          <p:cNvSpPr>
            <a:spLocks noChangeAspect="1" noChangeShapeType="1"/>
          </p:cNvSpPr>
          <p:nvPr/>
        </p:nvSpPr>
        <p:spPr bwMode="auto">
          <a:xfrm flipH="1">
            <a:off x="626811" y="3539786"/>
            <a:ext cx="80962" cy="3175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6" name="Line 22"/>
          <p:cNvSpPr>
            <a:spLocks noChangeAspect="1" noChangeShapeType="1"/>
          </p:cNvSpPr>
          <p:nvPr/>
        </p:nvSpPr>
        <p:spPr bwMode="auto">
          <a:xfrm flipH="1" flipV="1">
            <a:off x="1982773" y="3330236"/>
            <a:ext cx="122238" cy="2413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7" name="Freeform 23"/>
          <p:cNvSpPr>
            <a:spLocks noChangeAspect="1"/>
          </p:cNvSpPr>
          <p:nvPr/>
        </p:nvSpPr>
        <p:spPr bwMode="auto">
          <a:xfrm>
            <a:off x="1982773" y="3301661"/>
            <a:ext cx="203200" cy="269875"/>
          </a:xfrm>
          <a:custGeom>
            <a:avLst/>
            <a:gdLst>
              <a:gd name="T0" fmla="*/ 2147483647 w 50"/>
              <a:gd name="T1" fmla="*/ 2147483647 h 90"/>
              <a:gd name="T2" fmla="*/ 2147483647 w 50"/>
              <a:gd name="T3" fmla="*/ 2147483647 h 90"/>
              <a:gd name="T4" fmla="*/ 2147483647 w 50"/>
              <a:gd name="T5" fmla="*/ 0 h 90"/>
              <a:gd name="T6" fmla="*/ 0 w 50"/>
              <a:gd name="T7" fmla="*/ 2147483647 h 90"/>
              <a:gd name="T8" fmla="*/ 0 60000 65536"/>
              <a:gd name="T9" fmla="*/ 0 60000 65536"/>
              <a:gd name="T10" fmla="*/ 0 60000 65536"/>
              <a:gd name="T11" fmla="*/ 0 60000 65536"/>
              <a:gd name="T12" fmla="*/ 0 w 50"/>
              <a:gd name="T13" fmla="*/ 0 h 90"/>
              <a:gd name="T14" fmla="*/ 50 w 50"/>
              <a:gd name="T15" fmla="*/ 90 h 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" h="90">
                <a:moveTo>
                  <a:pt x="30" y="90"/>
                </a:moveTo>
                <a:lnTo>
                  <a:pt x="50" y="80"/>
                </a:lnTo>
                <a:lnTo>
                  <a:pt x="20" y="0"/>
                </a:lnTo>
                <a:lnTo>
                  <a:pt x="0" y="10"/>
                </a:lnTo>
              </a:path>
            </a:pathLst>
          </a:cu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8" name="Freeform 24"/>
          <p:cNvSpPr>
            <a:spLocks noChangeAspect="1"/>
          </p:cNvSpPr>
          <p:nvPr/>
        </p:nvSpPr>
        <p:spPr bwMode="auto">
          <a:xfrm>
            <a:off x="3411533" y="3301661"/>
            <a:ext cx="201612" cy="269875"/>
          </a:xfrm>
          <a:custGeom>
            <a:avLst/>
            <a:gdLst>
              <a:gd name="T0" fmla="*/ 2147483647 w 50"/>
              <a:gd name="T1" fmla="*/ 2147483647 h 90"/>
              <a:gd name="T2" fmla="*/ 2147483647 w 50"/>
              <a:gd name="T3" fmla="*/ 0 h 90"/>
              <a:gd name="T4" fmla="*/ 0 w 50"/>
              <a:gd name="T5" fmla="*/ 2147483647 h 90"/>
              <a:gd name="T6" fmla="*/ 2147483647 w 50"/>
              <a:gd name="T7" fmla="*/ 2147483647 h 90"/>
              <a:gd name="T8" fmla="*/ 2147483647 w 50"/>
              <a:gd name="T9" fmla="*/ 2147483647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"/>
              <a:gd name="T16" fmla="*/ 0 h 90"/>
              <a:gd name="T17" fmla="*/ 50 w 50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" h="90">
                <a:moveTo>
                  <a:pt x="50" y="80"/>
                </a:moveTo>
                <a:lnTo>
                  <a:pt x="20" y="0"/>
                </a:lnTo>
                <a:lnTo>
                  <a:pt x="0" y="10"/>
                </a:lnTo>
                <a:lnTo>
                  <a:pt x="30" y="90"/>
                </a:lnTo>
                <a:lnTo>
                  <a:pt x="50" y="80"/>
                </a:lnTo>
              </a:path>
            </a:pathLst>
          </a:cu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9" name="Line 25"/>
          <p:cNvSpPr>
            <a:spLocks noChangeAspect="1" noChangeShapeType="1"/>
          </p:cNvSpPr>
          <p:nvPr/>
        </p:nvSpPr>
        <p:spPr bwMode="auto">
          <a:xfrm>
            <a:off x="3652833" y="3003211"/>
            <a:ext cx="3175" cy="239713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70" name="Rectangle 26"/>
          <p:cNvSpPr>
            <a:spLocks noChangeAspect="1" noChangeArrowheads="1"/>
          </p:cNvSpPr>
          <p:nvPr/>
        </p:nvSpPr>
        <p:spPr bwMode="auto">
          <a:xfrm>
            <a:off x="3786183" y="3031786"/>
            <a:ext cx="127000" cy="2746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b="1">
                <a:solidFill>
                  <a:srgbClr val="000000"/>
                </a:solidFill>
              </a:rPr>
              <a:t>5</a:t>
            </a:r>
            <a:endParaRPr lang="fr-FR" b="1"/>
          </a:p>
        </p:txBody>
      </p:sp>
      <p:sp>
        <p:nvSpPr>
          <p:cNvPr id="71" name="Line 27"/>
          <p:cNvSpPr>
            <a:spLocks noChangeAspect="1" noChangeShapeType="1"/>
          </p:cNvSpPr>
          <p:nvPr/>
        </p:nvSpPr>
        <p:spPr bwMode="auto">
          <a:xfrm flipV="1">
            <a:off x="3652833" y="3719174"/>
            <a:ext cx="3175" cy="239712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72" name="Rectangle 28"/>
          <p:cNvSpPr>
            <a:spLocks noChangeAspect="1" noChangeArrowheads="1"/>
          </p:cNvSpPr>
          <p:nvPr/>
        </p:nvSpPr>
        <p:spPr bwMode="auto">
          <a:xfrm>
            <a:off x="3802058" y="3811249"/>
            <a:ext cx="127000" cy="27463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b="1">
                <a:solidFill>
                  <a:srgbClr val="000000"/>
                </a:solidFill>
              </a:rPr>
              <a:t>6</a:t>
            </a:r>
            <a:endParaRPr lang="fr-FR" b="1"/>
          </a:p>
        </p:txBody>
      </p:sp>
      <p:sp>
        <p:nvSpPr>
          <p:cNvPr id="73" name="Line 29"/>
          <p:cNvSpPr>
            <a:spLocks noChangeAspect="1" noChangeShapeType="1"/>
          </p:cNvSpPr>
          <p:nvPr/>
        </p:nvSpPr>
        <p:spPr bwMode="auto">
          <a:xfrm>
            <a:off x="2224073" y="3003211"/>
            <a:ext cx="3175" cy="239713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74" name="Rectangle 30"/>
          <p:cNvSpPr>
            <a:spLocks noChangeAspect="1" noChangeArrowheads="1"/>
          </p:cNvSpPr>
          <p:nvPr/>
        </p:nvSpPr>
        <p:spPr bwMode="auto">
          <a:xfrm>
            <a:off x="2357423" y="3031786"/>
            <a:ext cx="127000" cy="2746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b="1">
                <a:solidFill>
                  <a:srgbClr val="000000"/>
                </a:solidFill>
              </a:rPr>
              <a:t>3</a:t>
            </a:r>
            <a:endParaRPr lang="fr-FR" b="1"/>
          </a:p>
        </p:txBody>
      </p:sp>
      <p:sp>
        <p:nvSpPr>
          <p:cNvPr id="75" name="Line 31"/>
          <p:cNvSpPr>
            <a:spLocks noChangeAspect="1" noChangeShapeType="1"/>
          </p:cNvSpPr>
          <p:nvPr/>
        </p:nvSpPr>
        <p:spPr bwMode="auto">
          <a:xfrm>
            <a:off x="747461" y="3003211"/>
            <a:ext cx="1587" cy="239713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76" name="Rectangle 32"/>
          <p:cNvSpPr>
            <a:spLocks noChangeAspect="1" noChangeArrowheads="1"/>
          </p:cNvSpPr>
          <p:nvPr/>
        </p:nvSpPr>
        <p:spPr bwMode="auto">
          <a:xfrm>
            <a:off x="877636" y="3031786"/>
            <a:ext cx="127000" cy="2746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</a:rPr>
              <a:t>1</a:t>
            </a:r>
            <a:endParaRPr lang="fr-FR" b="1" dirty="0"/>
          </a:p>
        </p:txBody>
      </p:sp>
      <p:sp>
        <p:nvSpPr>
          <p:cNvPr id="77" name="Line 33"/>
          <p:cNvSpPr>
            <a:spLocks noChangeAspect="1" noChangeShapeType="1"/>
          </p:cNvSpPr>
          <p:nvPr/>
        </p:nvSpPr>
        <p:spPr bwMode="auto">
          <a:xfrm flipV="1">
            <a:off x="747461" y="3719174"/>
            <a:ext cx="1587" cy="239712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78" name="Rectangle 34"/>
          <p:cNvSpPr>
            <a:spLocks noChangeAspect="1" noChangeArrowheads="1"/>
          </p:cNvSpPr>
          <p:nvPr/>
        </p:nvSpPr>
        <p:spPr bwMode="auto">
          <a:xfrm>
            <a:off x="895098" y="3811249"/>
            <a:ext cx="127000" cy="27463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b="1">
                <a:solidFill>
                  <a:srgbClr val="000000"/>
                </a:solidFill>
              </a:rPr>
              <a:t>2</a:t>
            </a:r>
            <a:endParaRPr lang="fr-FR" b="1"/>
          </a:p>
        </p:txBody>
      </p:sp>
      <p:sp>
        <p:nvSpPr>
          <p:cNvPr id="79" name="Line 35"/>
          <p:cNvSpPr>
            <a:spLocks noChangeAspect="1" noChangeShapeType="1"/>
          </p:cNvSpPr>
          <p:nvPr/>
        </p:nvSpPr>
        <p:spPr bwMode="auto">
          <a:xfrm flipV="1">
            <a:off x="2224073" y="3719174"/>
            <a:ext cx="3175" cy="239712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0" name="Rectangle 36"/>
          <p:cNvSpPr>
            <a:spLocks noChangeAspect="1" noChangeArrowheads="1"/>
          </p:cNvSpPr>
          <p:nvPr/>
        </p:nvSpPr>
        <p:spPr bwMode="auto">
          <a:xfrm>
            <a:off x="2373298" y="3811249"/>
            <a:ext cx="127000" cy="27463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b="1">
                <a:solidFill>
                  <a:srgbClr val="000000"/>
                </a:solidFill>
              </a:rPr>
              <a:t>4</a:t>
            </a:r>
            <a:endParaRPr lang="fr-FR" b="1"/>
          </a:p>
        </p:txBody>
      </p:sp>
      <p:sp>
        <p:nvSpPr>
          <p:cNvPr id="81" name="Line 37"/>
          <p:cNvSpPr>
            <a:spLocks noChangeAspect="1" noChangeShapeType="1"/>
          </p:cNvSpPr>
          <p:nvPr/>
        </p:nvSpPr>
        <p:spPr bwMode="auto">
          <a:xfrm>
            <a:off x="1122010" y="3252454"/>
            <a:ext cx="241300" cy="4762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" name="Line 38"/>
          <p:cNvSpPr>
            <a:spLocks noChangeAspect="1" noChangeShapeType="1"/>
          </p:cNvSpPr>
          <p:nvPr/>
        </p:nvSpPr>
        <p:spPr bwMode="auto">
          <a:xfrm>
            <a:off x="1363310" y="3012741"/>
            <a:ext cx="3175" cy="23971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3" name="Rectangle 39"/>
          <p:cNvSpPr>
            <a:spLocks noChangeAspect="1" noChangeArrowheads="1"/>
          </p:cNvSpPr>
          <p:nvPr/>
        </p:nvSpPr>
        <p:spPr bwMode="auto">
          <a:xfrm>
            <a:off x="1469672" y="3041316"/>
            <a:ext cx="254000" cy="2746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13</a:t>
            </a:r>
            <a:endParaRPr lang="fr-FR" dirty="0"/>
          </a:p>
        </p:txBody>
      </p:sp>
      <p:sp>
        <p:nvSpPr>
          <p:cNvPr id="84" name="Line 40"/>
          <p:cNvSpPr>
            <a:spLocks noChangeAspect="1" noChangeShapeType="1"/>
          </p:cNvSpPr>
          <p:nvPr/>
        </p:nvSpPr>
        <p:spPr bwMode="auto">
          <a:xfrm flipV="1">
            <a:off x="1363310" y="3728704"/>
            <a:ext cx="3175" cy="23971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5" name="Rectangle 41"/>
          <p:cNvSpPr>
            <a:spLocks noChangeAspect="1" noChangeArrowheads="1"/>
          </p:cNvSpPr>
          <p:nvPr/>
        </p:nvSpPr>
        <p:spPr bwMode="auto">
          <a:xfrm>
            <a:off x="1503010" y="3819191"/>
            <a:ext cx="254000" cy="2746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>
                <a:solidFill>
                  <a:srgbClr val="000000"/>
                </a:solidFill>
              </a:rPr>
              <a:t>14</a:t>
            </a:r>
            <a:endParaRPr lang="fr-FR"/>
          </a:p>
        </p:txBody>
      </p:sp>
      <p:sp>
        <p:nvSpPr>
          <p:cNvPr id="86" name="Line 42"/>
          <p:cNvSpPr>
            <a:spLocks noChangeAspect="1" noChangeShapeType="1"/>
          </p:cNvSpPr>
          <p:nvPr/>
        </p:nvSpPr>
        <p:spPr bwMode="auto">
          <a:xfrm>
            <a:off x="2670470" y="3266080"/>
            <a:ext cx="239712" cy="4762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7" name="Line 43"/>
          <p:cNvSpPr>
            <a:spLocks noChangeAspect="1" noChangeShapeType="1"/>
          </p:cNvSpPr>
          <p:nvPr/>
        </p:nvSpPr>
        <p:spPr bwMode="auto">
          <a:xfrm>
            <a:off x="2910182" y="3026367"/>
            <a:ext cx="3175" cy="23971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8" name="Rectangle 44"/>
          <p:cNvSpPr>
            <a:spLocks noChangeAspect="1" noChangeArrowheads="1"/>
          </p:cNvSpPr>
          <p:nvPr/>
        </p:nvSpPr>
        <p:spPr bwMode="auto">
          <a:xfrm>
            <a:off x="3016545" y="3054942"/>
            <a:ext cx="254000" cy="2746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>
                <a:solidFill>
                  <a:srgbClr val="000000"/>
                </a:solidFill>
              </a:rPr>
              <a:t>23</a:t>
            </a:r>
            <a:endParaRPr lang="fr-FR"/>
          </a:p>
        </p:txBody>
      </p:sp>
      <p:sp>
        <p:nvSpPr>
          <p:cNvPr id="89" name="Line 45"/>
          <p:cNvSpPr>
            <a:spLocks noChangeAspect="1" noChangeShapeType="1"/>
          </p:cNvSpPr>
          <p:nvPr/>
        </p:nvSpPr>
        <p:spPr bwMode="auto">
          <a:xfrm flipV="1">
            <a:off x="2910182" y="3742330"/>
            <a:ext cx="3175" cy="23971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0" name="Rectangle 46"/>
          <p:cNvSpPr>
            <a:spLocks noChangeAspect="1" noChangeArrowheads="1"/>
          </p:cNvSpPr>
          <p:nvPr/>
        </p:nvSpPr>
        <p:spPr bwMode="auto">
          <a:xfrm>
            <a:off x="3051470" y="3832817"/>
            <a:ext cx="254000" cy="2746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>
                <a:solidFill>
                  <a:srgbClr val="000000"/>
                </a:solidFill>
              </a:rPr>
              <a:t>24</a:t>
            </a:r>
            <a:endParaRPr lang="fr-FR"/>
          </a:p>
        </p:txBody>
      </p:sp>
      <p:sp>
        <p:nvSpPr>
          <p:cNvPr id="91" name="Rectangle 47"/>
          <p:cNvSpPr>
            <a:spLocks noChangeAspect="1" noChangeArrowheads="1"/>
          </p:cNvSpPr>
          <p:nvPr/>
        </p:nvSpPr>
        <p:spPr bwMode="auto">
          <a:xfrm>
            <a:off x="111667" y="3180994"/>
            <a:ext cx="525462" cy="2746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</a:rPr>
              <a:t>Q1</a:t>
            </a:r>
            <a:endParaRPr lang="fr-FR" b="1" dirty="0"/>
          </a:p>
        </p:txBody>
      </p:sp>
      <p:sp>
        <p:nvSpPr>
          <p:cNvPr id="92" name="Line 48"/>
          <p:cNvSpPr>
            <a:spLocks noChangeAspect="1" noChangeShapeType="1"/>
          </p:cNvSpPr>
          <p:nvPr/>
        </p:nvSpPr>
        <p:spPr bwMode="auto">
          <a:xfrm>
            <a:off x="664911" y="3441361"/>
            <a:ext cx="28800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3" name="Rectangle 50"/>
          <p:cNvSpPr>
            <a:spLocks noChangeAspect="1" noChangeArrowheads="1"/>
          </p:cNvSpPr>
          <p:nvPr/>
        </p:nvSpPr>
        <p:spPr bwMode="auto">
          <a:xfrm>
            <a:off x="428596" y="2887990"/>
            <a:ext cx="3835400" cy="1257300"/>
          </a:xfrm>
          <a:prstGeom prst="rect">
            <a:avLst/>
          </a:prstGeom>
          <a:solidFill>
            <a:srgbClr val="FF3300">
              <a:alpha val="9019"/>
            </a:srgbClr>
          </a:solidFill>
          <a:ln w="9525">
            <a:solidFill>
              <a:srgbClr val="FF99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94" name="Picture 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6254" y="4779984"/>
            <a:ext cx="151130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" name="Text Box 59"/>
          <p:cNvSpPr txBox="1">
            <a:spLocks noChangeArrowheads="1"/>
          </p:cNvSpPr>
          <p:nvPr/>
        </p:nvSpPr>
        <p:spPr bwMode="auto">
          <a:xfrm>
            <a:off x="5545168" y="5500702"/>
            <a:ext cx="3313112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5 </a:t>
            </a:r>
            <a:r>
              <a:rPr lang="ar-DZ" b="1" dirty="0" err="1">
                <a:solidFill>
                  <a:srgbClr val="FF0000"/>
                </a:solidFill>
                <a:cs typeface="Arabic Transparent" pitchFamily="2" charset="-78"/>
              </a:rPr>
              <a:t>ـ</a:t>
            </a:r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 حامل المنصهر</a:t>
            </a:r>
            <a:r>
              <a:rPr lang="ar-DZ" b="1" dirty="0">
                <a:solidFill>
                  <a:srgbClr val="FF0000"/>
                </a:solidFill>
              </a:rPr>
              <a:t> : </a:t>
            </a:r>
            <a:r>
              <a:rPr lang="fr-FR" b="1" dirty="0">
                <a:solidFill>
                  <a:schemeClr val="tx1"/>
                </a:solidFill>
              </a:rPr>
              <a:t>Porte fusible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9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9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9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9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9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89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9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9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89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89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89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8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89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89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89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89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89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89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89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89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89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89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89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89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89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89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89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89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0" dur="500"/>
                                        <p:tgtEl>
                                          <p:spTgt spid="89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500"/>
                                        <p:tgtEl>
                                          <p:spTgt spid="89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89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89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89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5" dur="500"/>
                                        <p:tgtEl>
                                          <p:spTgt spid="89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89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1" dur="500"/>
                                        <p:tgtEl>
                                          <p:spTgt spid="89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4" dur="500"/>
                                        <p:tgtEl>
                                          <p:spTgt spid="89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7" dur="500"/>
                                        <p:tgtEl>
                                          <p:spTgt spid="89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2" dur="500"/>
                                        <p:tgtEl>
                                          <p:spTgt spid="89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89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2" dur="500"/>
                                        <p:tgtEl>
                                          <p:spTgt spid="89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59759E-6 L -0.61493 -0.08349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89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" y="-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1" dur="500"/>
                                        <p:tgtEl>
                                          <p:spTgt spid="89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59112E-6 L -0.61615 -0.31915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89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" y="-16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0" dur="500"/>
                                        <p:tgtEl>
                                          <p:spTgt spid="89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58834E-6 L -0.37552 -0.06637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89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" y="-3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9" dur="500"/>
                                        <p:tgtEl>
                                          <p:spTgt spid="89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74561E-6 L -0.39097 -0.33904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89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17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8" dur="500"/>
                                        <p:tgtEl>
                                          <p:spTgt spid="89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91489E-6 L -0.40052 -0.0747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89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3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7" dur="500"/>
                                        <p:tgtEl>
                                          <p:spTgt spid="89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13599E-6 L -0.39514 -0.34412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89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" y="-17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5" grpId="0" animBg="1"/>
      <p:bldP spid="89096" grpId="0" animBg="1"/>
      <p:bldP spid="89097" grpId="0" animBg="1"/>
      <p:bldP spid="89099" grpId="0"/>
      <p:bldP spid="89100" grpId="0" animBg="1"/>
      <p:bldP spid="89101" grpId="0" animBg="1"/>
      <p:bldP spid="89102" grpId="0" animBg="1"/>
      <p:bldP spid="89103" grpId="0" animBg="1"/>
      <p:bldP spid="89104" grpId="0" animBg="1"/>
      <p:bldP spid="89105" grpId="0" animBg="1"/>
      <p:bldP spid="89106" grpId="0" animBg="1"/>
      <p:bldP spid="89107" grpId="0" animBg="1"/>
      <p:bldP spid="89108" grpId="0" animBg="1"/>
      <p:bldP spid="89109" grpId="0" animBg="1"/>
      <p:bldP spid="89110" grpId="0" animBg="1"/>
      <p:bldP spid="89111" grpId="0" animBg="1"/>
      <p:bldP spid="89112" grpId="0" animBg="1"/>
      <p:bldP spid="89113" grpId="0" animBg="1"/>
      <p:bldP spid="89114" grpId="0"/>
      <p:bldP spid="89115" grpId="0" animBg="1"/>
      <p:bldP spid="89116" grpId="0"/>
      <p:bldP spid="89117" grpId="0" animBg="1"/>
      <p:bldP spid="89118" grpId="0"/>
      <p:bldP spid="89119" grpId="0" animBg="1"/>
      <p:bldP spid="89120" grpId="0"/>
      <p:bldP spid="89121" grpId="0" animBg="1"/>
      <p:bldP spid="89122" grpId="0"/>
      <p:bldP spid="89123" grpId="0" animBg="1"/>
      <p:bldP spid="89124" grpId="0"/>
      <p:bldP spid="89125" grpId="0" animBg="1"/>
      <p:bldP spid="89126" grpId="0" animBg="1"/>
      <p:bldP spid="89127" grpId="0"/>
      <p:bldP spid="89128" grpId="0" animBg="1"/>
      <p:bldP spid="89129" grpId="0"/>
      <p:bldP spid="89130" grpId="0" animBg="1"/>
      <p:bldP spid="89131" grpId="0" animBg="1"/>
      <p:bldP spid="89132" grpId="0"/>
      <p:bldP spid="89133" grpId="0" animBg="1"/>
      <p:bldP spid="89134" grpId="0"/>
      <p:bldP spid="89135" grpId="0"/>
      <p:bldP spid="89136" grpId="0" animBg="1"/>
      <p:bldP spid="89137" grpId="0"/>
      <p:bldP spid="89138" grpId="0" animBg="1"/>
      <p:bldP spid="89139" grpId="0" animBg="1"/>
      <p:bldP spid="89139" grpId="1" animBg="1"/>
      <p:bldP spid="89140" grpId="0" animBg="1"/>
      <p:bldP spid="89140" grpId="1" animBg="1"/>
      <p:bldP spid="89141" grpId="0" animBg="1"/>
      <p:bldP spid="89141" grpId="1" animBg="1"/>
      <p:bldP spid="89142" grpId="0" animBg="1"/>
      <p:bldP spid="89142" grpId="1" animBg="1"/>
      <p:bldP spid="89143" grpId="0" animBg="1"/>
      <p:bldP spid="89143" grpId="1" animBg="1"/>
      <p:bldP spid="89144" grpId="0" animBg="1"/>
      <p:bldP spid="89144" grpId="1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/>
      <p:bldP spid="71" grpId="0" animBg="1"/>
      <p:bldP spid="72" grpId="0"/>
      <p:bldP spid="73" grpId="0" animBg="1"/>
      <p:bldP spid="74" grpId="0"/>
      <p:bldP spid="75" grpId="0" animBg="1"/>
      <p:bldP spid="76" grpId="0"/>
      <p:bldP spid="77" grpId="0" animBg="1"/>
      <p:bldP spid="78" grpId="0"/>
      <p:bldP spid="79" grpId="0" animBg="1"/>
      <p:bldP spid="80" grpId="0"/>
      <p:bldP spid="81" grpId="0" animBg="1"/>
      <p:bldP spid="82" grpId="0" animBg="1"/>
      <p:bldP spid="83" grpId="0"/>
      <p:bldP spid="84" grpId="0" animBg="1"/>
      <p:bldP spid="85" grpId="0"/>
      <p:bldP spid="86" grpId="0" animBg="1"/>
      <p:bldP spid="87" grpId="0" animBg="1"/>
      <p:bldP spid="88" grpId="0"/>
      <p:bldP spid="89" grpId="0" animBg="1"/>
      <p:bldP spid="90" grpId="0"/>
      <p:bldP spid="91" grpId="0"/>
      <p:bldP spid="92" grpId="0" animBg="1"/>
      <p:bldP spid="93" grpId="0" animBg="1"/>
      <p:bldP spid="9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5" name="Text Box 35"/>
          <p:cNvSpPr txBox="1">
            <a:spLocks noChangeAspect="1" noChangeArrowheads="1"/>
          </p:cNvSpPr>
          <p:nvPr/>
        </p:nvSpPr>
        <p:spPr bwMode="auto">
          <a:xfrm>
            <a:off x="4708525" y="4173538"/>
            <a:ext cx="442913" cy="33655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b="1"/>
              <a:t>U2</a:t>
            </a:r>
          </a:p>
        </p:txBody>
      </p:sp>
      <p:sp>
        <p:nvSpPr>
          <p:cNvPr id="61476" name="Text Box 36"/>
          <p:cNvSpPr txBox="1">
            <a:spLocks noChangeAspect="1" noChangeArrowheads="1"/>
          </p:cNvSpPr>
          <p:nvPr/>
        </p:nvSpPr>
        <p:spPr bwMode="auto">
          <a:xfrm>
            <a:off x="5337175" y="4173538"/>
            <a:ext cx="431800" cy="33655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b="1"/>
              <a:t>V2</a:t>
            </a:r>
          </a:p>
        </p:txBody>
      </p:sp>
      <p:sp>
        <p:nvSpPr>
          <p:cNvPr id="61477" name="Text Box 37"/>
          <p:cNvSpPr txBox="1">
            <a:spLocks noChangeAspect="1" noChangeArrowheads="1"/>
          </p:cNvSpPr>
          <p:nvPr/>
        </p:nvSpPr>
        <p:spPr bwMode="auto">
          <a:xfrm>
            <a:off x="5842000" y="4173538"/>
            <a:ext cx="488950" cy="33655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b="1"/>
              <a:t>W2</a:t>
            </a:r>
          </a:p>
        </p:txBody>
      </p:sp>
      <p:pic>
        <p:nvPicPr>
          <p:cNvPr id="61444" name="Picture 4" descr="boîte à born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36004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7" name="Line 27"/>
          <p:cNvSpPr>
            <a:spLocks noChangeShapeType="1"/>
          </p:cNvSpPr>
          <p:nvPr/>
        </p:nvSpPr>
        <p:spPr bwMode="auto">
          <a:xfrm flipV="1">
            <a:off x="1066800" y="808038"/>
            <a:ext cx="500063" cy="1952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1478" name="Text Box 38"/>
          <p:cNvSpPr txBox="1">
            <a:spLocks noChangeArrowheads="1"/>
          </p:cNvSpPr>
          <p:nvPr/>
        </p:nvSpPr>
        <p:spPr bwMode="auto">
          <a:xfrm>
            <a:off x="1666875" y="1865313"/>
            <a:ext cx="442913" cy="336550"/>
          </a:xfrm>
          <a:prstGeom prst="rect">
            <a:avLst/>
          </a:prstGeom>
          <a:solidFill>
            <a:srgbClr val="0066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b="1"/>
              <a:t>U1</a:t>
            </a:r>
          </a:p>
        </p:txBody>
      </p:sp>
      <p:sp>
        <p:nvSpPr>
          <p:cNvPr id="61480" name="Text Box 40"/>
          <p:cNvSpPr txBox="1">
            <a:spLocks noChangeArrowheads="1"/>
          </p:cNvSpPr>
          <p:nvPr/>
        </p:nvSpPr>
        <p:spPr bwMode="auto">
          <a:xfrm>
            <a:off x="1646238" y="1081088"/>
            <a:ext cx="488950" cy="336550"/>
          </a:xfrm>
          <a:prstGeom prst="rect">
            <a:avLst/>
          </a:prstGeom>
          <a:solidFill>
            <a:srgbClr val="0066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b="1"/>
              <a:t>W1</a:t>
            </a:r>
          </a:p>
        </p:txBody>
      </p:sp>
      <p:sp>
        <p:nvSpPr>
          <p:cNvPr id="61481" name="Text Box 41"/>
          <p:cNvSpPr txBox="1">
            <a:spLocks noChangeArrowheads="1"/>
          </p:cNvSpPr>
          <p:nvPr/>
        </p:nvSpPr>
        <p:spPr bwMode="auto">
          <a:xfrm>
            <a:off x="2908300" y="1120775"/>
            <a:ext cx="488950" cy="33655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b="1"/>
              <a:t>W2</a:t>
            </a:r>
          </a:p>
        </p:txBody>
      </p:sp>
      <p:sp>
        <p:nvSpPr>
          <p:cNvPr id="61482" name="Text Box 42"/>
          <p:cNvSpPr txBox="1">
            <a:spLocks noChangeArrowheads="1"/>
          </p:cNvSpPr>
          <p:nvPr/>
        </p:nvSpPr>
        <p:spPr bwMode="auto">
          <a:xfrm>
            <a:off x="2919413" y="1512888"/>
            <a:ext cx="431800" cy="33655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b="1"/>
              <a:t>V2</a:t>
            </a:r>
          </a:p>
        </p:txBody>
      </p:sp>
      <p:sp>
        <p:nvSpPr>
          <p:cNvPr id="61483" name="Text Box 43"/>
          <p:cNvSpPr txBox="1">
            <a:spLocks noChangeArrowheads="1"/>
          </p:cNvSpPr>
          <p:nvPr/>
        </p:nvSpPr>
        <p:spPr bwMode="auto">
          <a:xfrm>
            <a:off x="2914650" y="1905000"/>
            <a:ext cx="442913" cy="33655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b="1"/>
              <a:t>U2</a:t>
            </a:r>
          </a:p>
        </p:txBody>
      </p:sp>
      <p:sp>
        <p:nvSpPr>
          <p:cNvPr id="61485" name="Text Box 45"/>
          <p:cNvSpPr txBox="1">
            <a:spLocks noChangeArrowheads="1"/>
          </p:cNvSpPr>
          <p:nvPr/>
        </p:nvSpPr>
        <p:spPr bwMode="auto">
          <a:xfrm>
            <a:off x="723900" y="887413"/>
            <a:ext cx="420688" cy="3365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b="1"/>
              <a:t>L3</a:t>
            </a:r>
          </a:p>
        </p:txBody>
      </p:sp>
      <p:sp>
        <p:nvSpPr>
          <p:cNvPr id="61487" name="Line 47"/>
          <p:cNvSpPr>
            <a:spLocks noChangeShapeType="1"/>
          </p:cNvSpPr>
          <p:nvPr/>
        </p:nvSpPr>
        <p:spPr bwMode="auto">
          <a:xfrm flipV="1">
            <a:off x="1020763" y="2139950"/>
            <a:ext cx="546100" cy="1174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1488" name="Line 48"/>
          <p:cNvSpPr>
            <a:spLocks noChangeShapeType="1"/>
          </p:cNvSpPr>
          <p:nvPr/>
        </p:nvSpPr>
        <p:spPr bwMode="auto">
          <a:xfrm>
            <a:off x="1028700" y="1552575"/>
            <a:ext cx="681038" cy="396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1472" name="Text Box 32"/>
          <p:cNvSpPr txBox="1">
            <a:spLocks noChangeAspect="1" noChangeArrowheads="1"/>
          </p:cNvSpPr>
          <p:nvPr/>
        </p:nvSpPr>
        <p:spPr bwMode="auto">
          <a:xfrm>
            <a:off x="4660900" y="2420938"/>
            <a:ext cx="442913" cy="336550"/>
          </a:xfrm>
          <a:prstGeom prst="rect">
            <a:avLst/>
          </a:prstGeom>
          <a:solidFill>
            <a:srgbClr val="0066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b="1"/>
              <a:t>U1</a:t>
            </a:r>
          </a:p>
        </p:txBody>
      </p:sp>
      <p:sp>
        <p:nvSpPr>
          <p:cNvPr id="61473" name="Text Box 33"/>
          <p:cNvSpPr txBox="1">
            <a:spLocks noChangeAspect="1" noChangeArrowheads="1"/>
          </p:cNvSpPr>
          <p:nvPr/>
        </p:nvSpPr>
        <p:spPr bwMode="auto">
          <a:xfrm>
            <a:off x="5219700" y="2420938"/>
            <a:ext cx="431800" cy="336550"/>
          </a:xfrm>
          <a:prstGeom prst="rect">
            <a:avLst/>
          </a:prstGeom>
          <a:solidFill>
            <a:srgbClr val="0066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b="1"/>
              <a:t>V1</a:t>
            </a:r>
          </a:p>
        </p:txBody>
      </p:sp>
      <p:sp>
        <p:nvSpPr>
          <p:cNvPr id="61474" name="Text Box 34"/>
          <p:cNvSpPr txBox="1">
            <a:spLocks noChangeAspect="1" noChangeArrowheads="1"/>
          </p:cNvSpPr>
          <p:nvPr/>
        </p:nvSpPr>
        <p:spPr bwMode="auto">
          <a:xfrm>
            <a:off x="5724525" y="2420938"/>
            <a:ext cx="487363" cy="336550"/>
          </a:xfrm>
          <a:prstGeom prst="rect">
            <a:avLst/>
          </a:prstGeom>
          <a:solidFill>
            <a:srgbClr val="0066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b="1"/>
              <a:t>W1</a:t>
            </a:r>
          </a:p>
        </p:txBody>
      </p:sp>
      <p:sp>
        <p:nvSpPr>
          <p:cNvPr id="61738" name="Text Box 298"/>
          <p:cNvSpPr txBox="1">
            <a:spLocks noChangeArrowheads="1"/>
          </p:cNvSpPr>
          <p:nvPr/>
        </p:nvSpPr>
        <p:spPr bwMode="auto">
          <a:xfrm>
            <a:off x="6626256" y="142852"/>
            <a:ext cx="2374900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6 </a:t>
            </a:r>
            <a:r>
              <a:rPr lang="ar-DZ" b="1" dirty="0" err="1">
                <a:solidFill>
                  <a:srgbClr val="FF0000"/>
                </a:solidFill>
                <a:cs typeface="Arabic Transparent" pitchFamily="2" charset="-78"/>
              </a:rPr>
              <a:t>ـ</a:t>
            </a:r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إقران </a:t>
            </a:r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وشائع المحرك :</a:t>
            </a:r>
            <a:endParaRPr lang="fr-FR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61739" name="Text Box 299"/>
          <p:cNvSpPr txBox="1">
            <a:spLocks noChangeArrowheads="1"/>
          </p:cNvSpPr>
          <p:nvPr/>
        </p:nvSpPr>
        <p:spPr bwMode="auto">
          <a:xfrm>
            <a:off x="5497513" y="1306513"/>
            <a:ext cx="1800225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لوحة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أقطاب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المحرك: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61740" name="AutoShape 300"/>
          <p:cNvSpPr>
            <a:spLocks noChangeArrowheads="1"/>
          </p:cNvSpPr>
          <p:nvPr/>
        </p:nvSpPr>
        <p:spPr bwMode="auto">
          <a:xfrm>
            <a:off x="4500563" y="1412875"/>
            <a:ext cx="936625" cy="142875"/>
          </a:xfrm>
          <a:prstGeom prst="leftArrow">
            <a:avLst>
              <a:gd name="adj1" fmla="val 50000"/>
              <a:gd name="adj2" fmla="val 163889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1742" name="Text Box 302"/>
          <p:cNvSpPr txBox="1">
            <a:spLocks noChangeArrowheads="1"/>
          </p:cNvSpPr>
          <p:nvPr/>
        </p:nvSpPr>
        <p:spPr bwMode="auto">
          <a:xfrm>
            <a:off x="4086225" y="2060575"/>
            <a:ext cx="1944688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DZ" b="1" dirty="0">
                <a:solidFill>
                  <a:srgbClr val="008000"/>
                </a:solidFill>
                <a:cs typeface="Arabic Transparent" pitchFamily="2" charset="-78"/>
              </a:rPr>
              <a:t>وشائع المحرك</a:t>
            </a:r>
            <a:endParaRPr lang="fr-FR" b="1" dirty="0">
              <a:solidFill>
                <a:srgbClr val="008000"/>
              </a:solidFill>
              <a:cs typeface="Arabic Transparent" pitchFamily="2" charset="-78"/>
            </a:endParaRPr>
          </a:p>
        </p:txBody>
      </p:sp>
      <p:sp>
        <p:nvSpPr>
          <p:cNvPr id="61486" name="Text Box 46"/>
          <p:cNvSpPr txBox="1">
            <a:spLocks noChangeArrowheads="1"/>
          </p:cNvSpPr>
          <p:nvPr/>
        </p:nvSpPr>
        <p:spPr bwMode="auto">
          <a:xfrm>
            <a:off x="723900" y="1474788"/>
            <a:ext cx="420688" cy="3365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b="1"/>
              <a:t>L2</a:t>
            </a:r>
          </a:p>
        </p:txBody>
      </p:sp>
      <p:sp>
        <p:nvSpPr>
          <p:cNvPr id="61484" name="Text Box 44"/>
          <p:cNvSpPr txBox="1">
            <a:spLocks noChangeArrowheads="1"/>
          </p:cNvSpPr>
          <p:nvPr/>
        </p:nvSpPr>
        <p:spPr bwMode="auto">
          <a:xfrm>
            <a:off x="715304" y="2139950"/>
            <a:ext cx="420688" cy="3365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b="1" dirty="0"/>
              <a:t>L1</a:t>
            </a:r>
          </a:p>
        </p:txBody>
      </p:sp>
      <p:sp>
        <p:nvSpPr>
          <p:cNvPr id="61479" name="Text Box 39"/>
          <p:cNvSpPr txBox="1">
            <a:spLocks noChangeArrowheads="1"/>
          </p:cNvSpPr>
          <p:nvPr/>
        </p:nvSpPr>
        <p:spPr bwMode="auto">
          <a:xfrm>
            <a:off x="1635125" y="1455738"/>
            <a:ext cx="431800" cy="336550"/>
          </a:xfrm>
          <a:prstGeom prst="rect">
            <a:avLst/>
          </a:prstGeom>
          <a:solidFill>
            <a:srgbClr val="0066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b="1"/>
              <a:t>V1</a:t>
            </a:r>
          </a:p>
        </p:txBody>
      </p:sp>
      <p:pic>
        <p:nvPicPr>
          <p:cNvPr id="61913" name="Picture 4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0413" y="2747963"/>
            <a:ext cx="17494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921" name="Picture 481"/>
          <p:cNvPicPr>
            <a:picLocks noChangeAspect="1" noChangeArrowheads="1"/>
          </p:cNvPicPr>
          <p:nvPr/>
        </p:nvPicPr>
        <p:blipFill>
          <a:blip r:embed="rId4"/>
          <a:srcRect l="3212" t="13039" r="25984" b="6047"/>
          <a:stretch>
            <a:fillRect/>
          </a:stretch>
        </p:blipFill>
        <p:spPr bwMode="auto">
          <a:xfrm>
            <a:off x="7115175" y="4918075"/>
            <a:ext cx="202882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920" name="Picture 480"/>
          <p:cNvPicPr>
            <a:picLocks noChangeAspect="1" noChangeArrowheads="1"/>
          </p:cNvPicPr>
          <p:nvPr/>
        </p:nvPicPr>
        <p:blipFill>
          <a:blip r:embed="rId5"/>
          <a:srcRect l="9213" t="7056" r="10960" b="7748"/>
          <a:stretch>
            <a:fillRect/>
          </a:stretch>
        </p:blipFill>
        <p:spPr bwMode="auto">
          <a:xfrm>
            <a:off x="71438" y="4854575"/>
            <a:ext cx="21621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031" name="Text Box 591"/>
          <p:cNvSpPr txBox="1">
            <a:spLocks noChangeArrowheads="1"/>
          </p:cNvSpPr>
          <p:nvPr/>
        </p:nvSpPr>
        <p:spPr bwMode="auto">
          <a:xfrm>
            <a:off x="1908175" y="6308725"/>
            <a:ext cx="1771650" cy="6223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74066" tIns="37033" rIns="74066" bIns="37033">
            <a:spAutoFit/>
          </a:bodyPr>
          <a:lstStyle/>
          <a:p>
            <a:pPr rtl="1"/>
            <a:r>
              <a:rPr lang="ar-SA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إقران نجمي </a:t>
            </a:r>
            <a:r>
              <a:rPr lang="fr-FR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Y</a:t>
            </a:r>
            <a:r>
              <a:rPr lang="ar-SA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	</a:t>
            </a:r>
            <a:endParaRPr lang="ar-SA" b="1"/>
          </a:p>
        </p:txBody>
      </p:sp>
      <p:sp>
        <p:nvSpPr>
          <p:cNvPr id="62030" name="Line 590"/>
          <p:cNvSpPr>
            <a:spLocks noChangeAspect="1" noChangeShapeType="1"/>
          </p:cNvSpPr>
          <p:nvPr/>
        </p:nvSpPr>
        <p:spPr bwMode="auto">
          <a:xfrm rot="1020000" flipH="1">
            <a:off x="3844925" y="4292600"/>
            <a:ext cx="511175" cy="51117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2029" name="Line 589"/>
          <p:cNvSpPr>
            <a:spLocks noChangeAspect="1" noChangeShapeType="1"/>
          </p:cNvSpPr>
          <p:nvPr/>
        </p:nvSpPr>
        <p:spPr bwMode="auto">
          <a:xfrm rot="-660000">
            <a:off x="6396038" y="4422775"/>
            <a:ext cx="582612" cy="509588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1231" name="Text Box 482"/>
          <p:cNvSpPr txBox="1">
            <a:spLocks noChangeArrowheads="1"/>
          </p:cNvSpPr>
          <p:nvPr/>
        </p:nvSpPr>
        <p:spPr bwMode="auto">
          <a:xfrm>
            <a:off x="800100" y="4076700"/>
            <a:ext cx="2211388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grpSp>
        <p:nvGrpSpPr>
          <p:cNvPr id="2" name="Group 533"/>
          <p:cNvGrpSpPr>
            <a:grpSpLocks noChangeAspect="1"/>
          </p:cNvGrpSpPr>
          <p:nvPr/>
        </p:nvGrpSpPr>
        <p:grpSpPr bwMode="auto">
          <a:xfrm>
            <a:off x="2482850" y="5032375"/>
            <a:ext cx="1260475" cy="1193800"/>
            <a:chOff x="7777" y="8541"/>
            <a:chExt cx="1565" cy="1483"/>
          </a:xfrm>
        </p:grpSpPr>
        <p:sp>
          <p:nvSpPr>
            <p:cNvPr id="51283" name="AutoShape 580"/>
            <p:cNvSpPr>
              <a:spLocks noChangeAspect="1" noChangeArrowheads="1"/>
            </p:cNvSpPr>
            <p:nvPr/>
          </p:nvSpPr>
          <p:spPr bwMode="auto">
            <a:xfrm>
              <a:off x="7777" y="8901"/>
              <a:ext cx="1565" cy="112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284" name="AutoShape 579"/>
            <p:cNvSpPr>
              <a:spLocks noChangeAspect="1" noChangeArrowheads="1"/>
            </p:cNvSpPr>
            <p:nvPr/>
          </p:nvSpPr>
          <p:spPr bwMode="auto">
            <a:xfrm>
              <a:off x="7881" y="9729"/>
              <a:ext cx="885" cy="234"/>
            </a:xfrm>
            <a:prstGeom prst="flowChartTerminator">
              <a:avLst/>
            </a:prstGeom>
            <a:gradFill rotWithShape="1">
              <a:gsLst>
                <a:gs pos="0">
                  <a:srgbClr val="533E00"/>
                </a:gs>
                <a:gs pos="50000">
                  <a:srgbClr val="B48500"/>
                </a:gs>
                <a:gs pos="100000">
                  <a:srgbClr val="533E00"/>
                </a:gs>
              </a:gsLst>
              <a:lin ang="0" scaled="1"/>
            </a:gradFill>
            <a:ln w="19050">
              <a:solidFill>
                <a:srgbClr val="99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285" name="AutoShape 578"/>
            <p:cNvSpPr>
              <a:spLocks noChangeAspect="1" noChangeArrowheads="1"/>
            </p:cNvSpPr>
            <p:nvPr/>
          </p:nvSpPr>
          <p:spPr bwMode="auto">
            <a:xfrm>
              <a:off x="8429" y="9728"/>
              <a:ext cx="850" cy="234"/>
            </a:xfrm>
            <a:prstGeom prst="flowChartTerminator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CC9900"/>
                </a:gs>
                <a:gs pos="100000">
                  <a:srgbClr val="000000"/>
                </a:gs>
              </a:gsLst>
              <a:lin ang="0" scaled="1"/>
            </a:gradFill>
            <a:ln w="19050">
              <a:solidFill>
                <a:srgbClr val="99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3" name="Group 574"/>
            <p:cNvGrpSpPr>
              <a:grpSpLocks noChangeAspect="1"/>
            </p:cNvGrpSpPr>
            <p:nvPr/>
          </p:nvGrpSpPr>
          <p:grpSpPr bwMode="auto">
            <a:xfrm>
              <a:off x="7968" y="9758"/>
              <a:ext cx="177" cy="177"/>
              <a:chOff x="6010" y="10812"/>
              <a:chExt cx="340" cy="340"/>
            </a:xfrm>
          </p:grpSpPr>
          <p:sp>
            <p:nvSpPr>
              <p:cNvPr id="51327" name="AutoShape 577"/>
              <p:cNvSpPr>
                <a:spLocks noChangeAspect="1" noChangeArrowheads="1"/>
              </p:cNvSpPr>
              <p:nvPr/>
            </p:nvSpPr>
            <p:spPr bwMode="auto">
              <a:xfrm>
                <a:off x="6010" y="10812"/>
                <a:ext cx="340" cy="340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328" name="Oval 576"/>
              <p:cNvSpPr>
                <a:spLocks noChangeAspect="1" noChangeArrowheads="1"/>
              </p:cNvSpPr>
              <p:nvPr/>
            </p:nvSpPr>
            <p:spPr bwMode="auto">
              <a:xfrm>
                <a:off x="6035" y="10845"/>
                <a:ext cx="278" cy="278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329" name="Oval 575"/>
              <p:cNvSpPr>
                <a:spLocks noChangeAspect="1" noChangeArrowheads="1"/>
              </p:cNvSpPr>
              <p:nvPr/>
            </p:nvSpPr>
            <p:spPr bwMode="auto">
              <a:xfrm>
                <a:off x="6109" y="10905"/>
                <a:ext cx="136" cy="136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" name="Group 570"/>
            <p:cNvGrpSpPr>
              <a:grpSpLocks noChangeAspect="1"/>
            </p:cNvGrpSpPr>
            <p:nvPr/>
          </p:nvGrpSpPr>
          <p:grpSpPr bwMode="auto">
            <a:xfrm>
              <a:off x="8497" y="9758"/>
              <a:ext cx="177" cy="177"/>
              <a:chOff x="6010" y="10812"/>
              <a:chExt cx="340" cy="340"/>
            </a:xfrm>
          </p:grpSpPr>
          <p:sp>
            <p:nvSpPr>
              <p:cNvPr id="51324" name="AutoShape 573"/>
              <p:cNvSpPr>
                <a:spLocks noChangeAspect="1" noChangeArrowheads="1"/>
              </p:cNvSpPr>
              <p:nvPr/>
            </p:nvSpPr>
            <p:spPr bwMode="auto">
              <a:xfrm>
                <a:off x="6010" y="10812"/>
                <a:ext cx="340" cy="340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325" name="Oval 572"/>
              <p:cNvSpPr>
                <a:spLocks noChangeAspect="1" noChangeArrowheads="1"/>
              </p:cNvSpPr>
              <p:nvPr/>
            </p:nvSpPr>
            <p:spPr bwMode="auto">
              <a:xfrm>
                <a:off x="6035" y="10845"/>
                <a:ext cx="278" cy="278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326" name="Oval 571"/>
              <p:cNvSpPr>
                <a:spLocks noChangeAspect="1" noChangeArrowheads="1"/>
              </p:cNvSpPr>
              <p:nvPr/>
            </p:nvSpPr>
            <p:spPr bwMode="auto">
              <a:xfrm>
                <a:off x="6109" y="10905"/>
                <a:ext cx="136" cy="136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" name="Group 566"/>
            <p:cNvGrpSpPr>
              <a:grpSpLocks noChangeAspect="1"/>
            </p:cNvGrpSpPr>
            <p:nvPr/>
          </p:nvGrpSpPr>
          <p:grpSpPr bwMode="auto">
            <a:xfrm>
              <a:off x="9002" y="9757"/>
              <a:ext cx="176" cy="176"/>
              <a:chOff x="6010" y="10812"/>
              <a:chExt cx="340" cy="340"/>
            </a:xfrm>
          </p:grpSpPr>
          <p:sp>
            <p:nvSpPr>
              <p:cNvPr id="51321" name="AutoShape 569"/>
              <p:cNvSpPr>
                <a:spLocks noChangeAspect="1" noChangeArrowheads="1"/>
              </p:cNvSpPr>
              <p:nvPr/>
            </p:nvSpPr>
            <p:spPr bwMode="auto">
              <a:xfrm>
                <a:off x="6010" y="10812"/>
                <a:ext cx="340" cy="340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322" name="Oval 568"/>
              <p:cNvSpPr>
                <a:spLocks noChangeAspect="1" noChangeArrowheads="1"/>
              </p:cNvSpPr>
              <p:nvPr/>
            </p:nvSpPr>
            <p:spPr bwMode="auto">
              <a:xfrm>
                <a:off x="6035" y="10845"/>
                <a:ext cx="278" cy="278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323" name="Oval 567"/>
              <p:cNvSpPr>
                <a:spLocks noChangeAspect="1" noChangeArrowheads="1"/>
              </p:cNvSpPr>
              <p:nvPr/>
            </p:nvSpPr>
            <p:spPr bwMode="auto">
              <a:xfrm>
                <a:off x="6109" y="10905"/>
                <a:ext cx="136" cy="136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" name="Group 534"/>
            <p:cNvGrpSpPr>
              <a:grpSpLocks noChangeAspect="1"/>
            </p:cNvGrpSpPr>
            <p:nvPr/>
          </p:nvGrpSpPr>
          <p:grpSpPr bwMode="auto">
            <a:xfrm>
              <a:off x="7946" y="8541"/>
              <a:ext cx="1255" cy="722"/>
              <a:chOff x="5210" y="10793"/>
              <a:chExt cx="2011" cy="1156"/>
            </a:xfrm>
          </p:grpSpPr>
          <p:grpSp>
            <p:nvGrpSpPr>
              <p:cNvPr id="7" name="Group 555"/>
              <p:cNvGrpSpPr>
                <a:grpSpLocks noChangeAspect="1"/>
              </p:cNvGrpSpPr>
              <p:nvPr/>
            </p:nvGrpSpPr>
            <p:grpSpPr bwMode="auto">
              <a:xfrm>
                <a:off x="5210" y="10795"/>
                <a:ext cx="403" cy="1154"/>
                <a:chOff x="5210" y="10795"/>
                <a:chExt cx="403" cy="1154"/>
              </a:xfrm>
            </p:grpSpPr>
            <p:grpSp>
              <p:nvGrpSpPr>
                <p:cNvPr id="8" name="Group 562"/>
                <p:cNvGrpSpPr>
                  <a:grpSpLocks noChangeAspect="1"/>
                </p:cNvGrpSpPr>
                <p:nvPr/>
              </p:nvGrpSpPr>
              <p:grpSpPr bwMode="auto">
                <a:xfrm>
                  <a:off x="5290" y="11637"/>
                  <a:ext cx="250" cy="250"/>
                  <a:chOff x="6010" y="10812"/>
                  <a:chExt cx="340" cy="340"/>
                </a:xfrm>
              </p:grpSpPr>
              <p:sp>
                <p:nvSpPr>
                  <p:cNvPr id="51318" name="AutoShape 5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010" y="10812"/>
                    <a:ext cx="340" cy="340"/>
                  </a:xfrm>
                  <a:prstGeom prst="octagon">
                    <a:avLst>
                      <a:gd name="adj" fmla="val 29287"/>
                    </a:avLst>
                  </a:prstGeom>
                  <a:solidFill>
                    <a:srgbClr val="FFFFFF"/>
                  </a:solidFill>
                  <a:ln w="19050">
                    <a:solidFill>
                      <a:srgbClr val="9933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319" name="Oval 5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035" y="10845"/>
                    <a:ext cx="278" cy="27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320" name="Oval 5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09" y="10905"/>
                    <a:ext cx="136" cy="13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51312" name="AutoShape 56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210" y="11547"/>
                  <a:ext cx="403" cy="40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934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905" y="20427"/>
                      </a:moveTo>
                      <a:cubicBezTo>
                        <a:pt x="2282" y="18585"/>
                        <a:pt x="0" y="14864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4" y="0"/>
                        <a:pt x="21600" y="4835"/>
                        <a:pt x="21600" y="10800"/>
                      </a:cubicBezTo>
                      <a:cubicBezTo>
                        <a:pt x="21600" y="14864"/>
                        <a:pt x="19317" y="18585"/>
                        <a:pt x="15694" y="20427"/>
                      </a:cubicBezTo>
                      <a:cubicBezTo>
                        <a:pt x="19317" y="18585"/>
                        <a:pt x="21600" y="14864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-1" y="14864"/>
                        <a:pt x="2282" y="18585"/>
                        <a:pt x="5905" y="204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9933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313" name="Rectangle 560"/>
                <p:cNvSpPr>
                  <a:spLocks noChangeAspect="1" noChangeArrowheads="1"/>
                </p:cNvSpPr>
                <p:nvPr/>
              </p:nvSpPr>
              <p:spPr bwMode="auto">
                <a:xfrm>
                  <a:off x="5269" y="11421"/>
                  <a:ext cx="105" cy="172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9933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314" name="Rectangle 559"/>
                <p:cNvSpPr>
                  <a:spLocks noChangeAspect="1" noChangeArrowheads="1"/>
                </p:cNvSpPr>
                <p:nvPr/>
              </p:nvSpPr>
              <p:spPr bwMode="auto">
                <a:xfrm>
                  <a:off x="5446" y="11421"/>
                  <a:ext cx="105" cy="172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9933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315" name="Line 558"/>
                <p:cNvSpPr>
                  <a:spLocks noChangeAspect="1" noChangeShapeType="1"/>
                </p:cNvSpPr>
                <p:nvPr/>
              </p:nvSpPr>
              <p:spPr bwMode="auto">
                <a:xfrm>
                  <a:off x="5331" y="11239"/>
                  <a:ext cx="0" cy="184"/>
                </a:xfrm>
                <a:prstGeom prst="line">
                  <a:avLst/>
                </a:pr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316" name="Line 557"/>
                <p:cNvSpPr>
                  <a:spLocks noChangeAspect="1" noChangeShapeType="1"/>
                </p:cNvSpPr>
                <p:nvPr/>
              </p:nvSpPr>
              <p:spPr bwMode="auto">
                <a:xfrm>
                  <a:off x="5495" y="11249"/>
                  <a:ext cx="0" cy="185"/>
                </a:xfrm>
                <a:prstGeom prst="line">
                  <a:avLst/>
                </a:pr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317" name="Rectangle 556" descr="blanc)"/>
                <p:cNvSpPr>
                  <a:spLocks noChangeAspect="1" noChangeArrowheads="1"/>
                </p:cNvSpPr>
                <p:nvPr/>
              </p:nvSpPr>
              <p:spPr bwMode="auto">
                <a:xfrm>
                  <a:off x="5268" y="10795"/>
                  <a:ext cx="283" cy="516"/>
                </a:xfrm>
                <a:prstGeom prst="rect">
                  <a:avLst/>
                </a:prstGeom>
                <a:pattFill prst="dkDnDiag">
                  <a:fgClr>
                    <a:srgbClr val="000000"/>
                  </a:fgClr>
                  <a:bgClr>
                    <a:srgbClr val="FFFFFF"/>
                  </a:bgClr>
                </a:pattFill>
                <a:ln w="19050">
                  <a:solidFill>
                    <a:srgbClr val="9933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9" name="Group 551"/>
              <p:cNvGrpSpPr>
                <a:grpSpLocks noChangeAspect="1"/>
              </p:cNvGrpSpPr>
              <p:nvPr/>
            </p:nvGrpSpPr>
            <p:grpSpPr bwMode="auto">
              <a:xfrm>
                <a:off x="6128" y="11637"/>
                <a:ext cx="250" cy="250"/>
                <a:chOff x="6010" y="10812"/>
                <a:chExt cx="340" cy="340"/>
              </a:xfrm>
            </p:grpSpPr>
            <p:sp>
              <p:nvSpPr>
                <p:cNvPr id="51308" name="AutoShape 554"/>
                <p:cNvSpPr>
                  <a:spLocks noChangeAspect="1" noChangeArrowheads="1"/>
                </p:cNvSpPr>
                <p:nvPr/>
              </p:nvSpPr>
              <p:spPr bwMode="auto">
                <a:xfrm>
                  <a:off x="6010" y="10812"/>
                  <a:ext cx="340" cy="340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FFFFFF"/>
                </a:solidFill>
                <a:ln w="19050">
                  <a:solidFill>
                    <a:srgbClr val="9933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309" name="Oval 553"/>
                <p:cNvSpPr>
                  <a:spLocks noChangeAspect="1" noChangeArrowheads="1"/>
                </p:cNvSpPr>
                <p:nvPr/>
              </p:nvSpPr>
              <p:spPr bwMode="auto">
                <a:xfrm>
                  <a:off x="6035" y="10845"/>
                  <a:ext cx="278" cy="278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310" name="Oval 552"/>
                <p:cNvSpPr>
                  <a:spLocks noChangeAspect="1" noChangeArrowheads="1"/>
                </p:cNvSpPr>
                <p:nvPr/>
              </p:nvSpPr>
              <p:spPr bwMode="auto">
                <a:xfrm>
                  <a:off x="6109" y="10905"/>
                  <a:ext cx="136" cy="136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51292" name="AutoShape 550"/>
              <p:cNvSpPr>
                <a:spLocks noChangeAspect="1" noChangeArrowheads="1"/>
              </p:cNvSpPr>
              <p:nvPr/>
            </p:nvSpPr>
            <p:spPr bwMode="auto">
              <a:xfrm rot="10800000">
                <a:off x="6048" y="11547"/>
                <a:ext cx="403" cy="40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1934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905" y="20427"/>
                    </a:moveTo>
                    <a:cubicBezTo>
                      <a:pt x="2282" y="18585"/>
                      <a:pt x="0" y="14864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4864"/>
                      <a:pt x="19317" y="18585"/>
                      <a:pt x="15694" y="20427"/>
                    </a:cubicBezTo>
                    <a:cubicBezTo>
                      <a:pt x="19317" y="18585"/>
                      <a:pt x="21600" y="1486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4864"/>
                      <a:pt x="2282" y="18585"/>
                      <a:pt x="5905" y="204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93" name="Rectangle 549"/>
              <p:cNvSpPr>
                <a:spLocks noChangeAspect="1" noChangeArrowheads="1"/>
              </p:cNvSpPr>
              <p:nvPr/>
            </p:nvSpPr>
            <p:spPr bwMode="auto">
              <a:xfrm>
                <a:off x="6107" y="11421"/>
                <a:ext cx="105" cy="172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94" name="Rectangle 548"/>
              <p:cNvSpPr>
                <a:spLocks noChangeAspect="1" noChangeArrowheads="1"/>
              </p:cNvSpPr>
              <p:nvPr/>
            </p:nvSpPr>
            <p:spPr bwMode="auto">
              <a:xfrm>
                <a:off x="6284" y="11421"/>
                <a:ext cx="105" cy="172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95" name="Line 547"/>
              <p:cNvSpPr>
                <a:spLocks noChangeAspect="1" noChangeShapeType="1"/>
              </p:cNvSpPr>
              <p:nvPr/>
            </p:nvSpPr>
            <p:spPr bwMode="auto">
              <a:xfrm>
                <a:off x="6169" y="11239"/>
                <a:ext cx="0" cy="184"/>
              </a:xfrm>
              <a:prstGeom prst="line">
                <a:avLst/>
              </a:pr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96" name="Line 546"/>
              <p:cNvSpPr>
                <a:spLocks noChangeAspect="1" noChangeShapeType="1"/>
              </p:cNvSpPr>
              <p:nvPr/>
            </p:nvSpPr>
            <p:spPr bwMode="auto">
              <a:xfrm>
                <a:off x="6333" y="11249"/>
                <a:ext cx="0" cy="185"/>
              </a:xfrm>
              <a:prstGeom prst="line">
                <a:avLst/>
              </a:pr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97" name="Rectangle 545" descr="blanc)"/>
              <p:cNvSpPr>
                <a:spLocks noChangeAspect="1" noChangeArrowheads="1"/>
              </p:cNvSpPr>
              <p:nvPr/>
            </p:nvSpPr>
            <p:spPr bwMode="auto">
              <a:xfrm>
                <a:off x="6106" y="10795"/>
                <a:ext cx="283" cy="516"/>
              </a:xfrm>
              <a:prstGeom prst="rect">
                <a:avLst/>
              </a:prstGeom>
              <a:pattFill prst="dkDnDiag">
                <a:fgClr>
                  <a:srgbClr val="000000"/>
                </a:fgClr>
                <a:bgClr>
                  <a:srgbClr val="FFFFFF"/>
                </a:bgClr>
              </a:pattFill>
              <a:ln w="19050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0" name="Group 541"/>
              <p:cNvGrpSpPr>
                <a:grpSpLocks noChangeAspect="1"/>
              </p:cNvGrpSpPr>
              <p:nvPr/>
            </p:nvGrpSpPr>
            <p:grpSpPr bwMode="auto">
              <a:xfrm>
                <a:off x="6898" y="11635"/>
                <a:ext cx="250" cy="250"/>
                <a:chOff x="6010" y="10812"/>
                <a:chExt cx="340" cy="340"/>
              </a:xfrm>
            </p:grpSpPr>
            <p:sp>
              <p:nvSpPr>
                <p:cNvPr id="51305" name="AutoShape 544"/>
                <p:cNvSpPr>
                  <a:spLocks noChangeAspect="1" noChangeArrowheads="1"/>
                </p:cNvSpPr>
                <p:nvPr/>
              </p:nvSpPr>
              <p:spPr bwMode="auto">
                <a:xfrm>
                  <a:off x="6010" y="10812"/>
                  <a:ext cx="340" cy="340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FFFFFF"/>
                </a:solidFill>
                <a:ln w="19050">
                  <a:solidFill>
                    <a:srgbClr val="9933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306" name="Oval 543"/>
                <p:cNvSpPr>
                  <a:spLocks noChangeAspect="1" noChangeArrowheads="1"/>
                </p:cNvSpPr>
                <p:nvPr/>
              </p:nvSpPr>
              <p:spPr bwMode="auto">
                <a:xfrm>
                  <a:off x="6035" y="10845"/>
                  <a:ext cx="278" cy="278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307" name="Oval 542"/>
                <p:cNvSpPr>
                  <a:spLocks noChangeAspect="1" noChangeArrowheads="1"/>
                </p:cNvSpPr>
                <p:nvPr/>
              </p:nvSpPr>
              <p:spPr bwMode="auto">
                <a:xfrm>
                  <a:off x="6109" y="10905"/>
                  <a:ext cx="136" cy="136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51299" name="AutoShape 540"/>
              <p:cNvSpPr>
                <a:spLocks noChangeAspect="1" noChangeArrowheads="1"/>
              </p:cNvSpPr>
              <p:nvPr/>
            </p:nvSpPr>
            <p:spPr bwMode="auto">
              <a:xfrm rot="10800000">
                <a:off x="6818" y="11545"/>
                <a:ext cx="403" cy="40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1934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905" y="20427"/>
                    </a:moveTo>
                    <a:cubicBezTo>
                      <a:pt x="2282" y="18585"/>
                      <a:pt x="0" y="14864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4864"/>
                      <a:pt x="19317" y="18585"/>
                      <a:pt x="15694" y="20427"/>
                    </a:cubicBezTo>
                    <a:cubicBezTo>
                      <a:pt x="19317" y="18585"/>
                      <a:pt x="21600" y="1486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4864"/>
                      <a:pt x="2282" y="18585"/>
                      <a:pt x="5905" y="204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300" name="Rectangle 539"/>
              <p:cNvSpPr>
                <a:spLocks noChangeAspect="1" noChangeArrowheads="1"/>
              </p:cNvSpPr>
              <p:nvPr/>
            </p:nvSpPr>
            <p:spPr bwMode="auto">
              <a:xfrm>
                <a:off x="6877" y="11419"/>
                <a:ext cx="105" cy="172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301" name="Rectangle 538"/>
              <p:cNvSpPr>
                <a:spLocks noChangeAspect="1" noChangeArrowheads="1"/>
              </p:cNvSpPr>
              <p:nvPr/>
            </p:nvSpPr>
            <p:spPr bwMode="auto">
              <a:xfrm>
                <a:off x="7054" y="11419"/>
                <a:ext cx="105" cy="172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302" name="Line 537"/>
              <p:cNvSpPr>
                <a:spLocks noChangeAspect="1" noChangeShapeType="1"/>
              </p:cNvSpPr>
              <p:nvPr/>
            </p:nvSpPr>
            <p:spPr bwMode="auto">
              <a:xfrm>
                <a:off x="6939" y="11237"/>
                <a:ext cx="0" cy="184"/>
              </a:xfrm>
              <a:prstGeom prst="line">
                <a:avLst/>
              </a:pr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303" name="Line 536"/>
              <p:cNvSpPr>
                <a:spLocks noChangeAspect="1" noChangeShapeType="1"/>
              </p:cNvSpPr>
              <p:nvPr/>
            </p:nvSpPr>
            <p:spPr bwMode="auto">
              <a:xfrm>
                <a:off x="7103" y="11247"/>
                <a:ext cx="0" cy="185"/>
              </a:xfrm>
              <a:prstGeom prst="line">
                <a:avLst/>
              </a:pr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304" name="Rectangle 535" descr="blanc)"/>
              <p:cNvSpPr>
                <a:spLocks noChangeAspect="1" noChangeArrowheads="1"/>
              </p:cNvSpPr>
              <p:nvPr/>
            </p:nvSpPr>
            <p:spPr bwMode="auto">
              <a:xfrm>
                <a:off x="6876" y="10793"/>
                <a:ext cx="283" cy="516"/>
              </a:xfrm>
              <a:prstGeom prst="rect">
                <a:avLst/>
              </a:prstGeom>
              <a:pattFill prst="dkDnDiag">
                <a:fgClr>
                  <a:srgbClr val="000000"/>
                </a:fgClr>
                <a:bgClr>
                  <a:srgbClr val="FFFFFF"/>
                </a:bgClr>
              </a:pattFill>
              <a:ln w="19050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61972" name="Text Box 532"/>
          <p:cNvSpPr txBox="1">
            <a:spLocks noChangeArrowheads="1"/>
          </p:cNvSpPr>
          <p:nvPr/>
        </p:nvSpPr>
        <p:spPr bwMode="auto">
          <a:xfrm>
            <a:off x="5292725" y="6308725"/>
            <a:ext cx="1582738" cy="5492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74066" tIns="37033" rIns="74066" bIns="37033"/>
          <a:lstStyle/>
          <a:p>
            <a:pPr rtl="1"/>
            <a:r>
              <a:rPr lang="ar-DZ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إقران مثلثي</a:t>
            </a:r>
            <a:r>
              <a:rPr lang="fr-FR" b="1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el-GR" b="1">
                <a:solidFill>
                  <a:srgbClr val="0000FF"/>
                </a:solidFill>
                <a:cs typeface="Times New Roman" pitchFamily="18" charset="0"/>
              </a:rPr>
              <a:t>Δ</a:t>
            </a:r>
            <a:r>
              <a:rPr lang="el-GR" b="1">
                <a:solidFill>
                  <a:srgbClr val="0000FF"/>
                </a:solidFill>
                <a:cs typeface="Arabic Transparent" pitchFamily="2" charset="-78"/>
              </a:rPr>
              <a:t>  </a:t>
            </a:r>
            <a:endParaRPr lang="en-US" b="1"/>
          </a:p>
        </p:txBody>
      </p:sp>
      <p:grpSp>
        <p:nvGrpSpPr>
          <p:cNvPr id="11" name="Group 483"/>
          <p:cNvGrpSpPr>
            <a:grpSpLocks noChangeAspect="1"/>
          </p:cNvGrpSpPr>
          <p:nvPr/>
        </p:nvGrpSpPr>
        <p:grpSpPr bwMode="auto">
          <a:xfrm>
            <a:off x="5375275" y="5062538"/>
            <a:ext cx="1212850" cy="1152525"/>
            <a:chOff x="1865" y="8750"/>
            <a:chExt cx="1553" cy="1476"/>
          </a:xfrm>
        </p:grpSpPr>
        <p:sp>
          <p:nvSpPr>
            <p:cNvPr id="51235" name="AutoShape 531"/>
            <p:cNvSpPr>
              <a:spLocks noChangeAspect="1" noChangeArrowheads="1"/>
            </p:cNvSpPr>
            <p:nvPr/>
          </p:nvSpPr>
          <p:spPr bwMode="auto">
            <a:xfrm>
              <a:off x="1865" y="9111"/>
              <a:ext cx="1553" cy="111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236" name="AutoShape 530"/>
            <p:cNvSpPr>
              <a:spLocks noChangeAspect="1" noChangeArrowheads="1"/>
            </p:cNvSpPr>
            <p:nvPr/>
          </p:nvSpPr>
          <p:spPr bwMode="auto">
            <a:xfrm rot="5400000">
              <a:off x="1674" y="9587"/>
              <a:ext cx="958" cy="231"/>
            </a:xfrm>
            <a:prstGeom prst="flowChartTerminator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CC9900"/>
                </a:gs>
                <a:gs pos="100000">
                  <a:srgbClr val="000000"/>
                </a:gs>
              </a:gsLst>
              <a:lin ang="0" scaled="1"/>
            </a:gradFill>
            <a:ln w="19050">
              <a:solidFill>
                <a:srgbClr val="99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237" name="AutoShape 529"/>
            <p:cNvSpPr>
              <a:spLocks noChangeAspect="1" noChangeArrowheads="1"/>
            </p:cNvSpPr>
            <p:nvPr/>
          </p:nvSpPr>
          <p:spPr bwMode="auto">
            <a:xfrm rot="5400000">
              <a:off x="2672" y="9575"/>
              <a:ext cx="959" cy="232"/>
            </a:xfrm>
            <a:prstGeom prst="flowChartTerminator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CC9900"/>
                </a:gs>
                <a:gs pos="100000">
                  <a:srgbClr val="000000"/>
                </a:gs>
              </a:gsLst>
              <a:lin ang="0" scaled="1"/>
            </a:gradFill>
            <a:ln w="19050">
              <a:solidFill>
                <a:srgbClr val="99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2" name="Group 525"/>
            <p:cNvGrpSpPr>
              <a:grpSpLocks noChangeAspect="1"/>
            </p:cNvGrpSpPr>
            <p:nvPr/>
          </p:nvGrpSpPr>
          <p:grpSpPr bwMode="auto">
            <a:xfrm>
              <a:off x="2068" y="9960"/>
              <a:ext cx="176" cy="175"/>
              <a:chOff x="6010" y="10812"/>
              <a:chExt cx="340" cy="340"/>
            </a:xfrm>
          </p:grpSpPr>
          <p:sp>
            <p:nvSpPr>
              <p:cNvPr id="51280" name="AutoShape 528"/>
              <p:cNvSpPr>
                <a:spLocks noChangeAspect="1" noChangeArrowheads="1"/>
              </p:cNvSpPr>
              <p:nvPr/>
            </p:nvSpPr>
            <p:spPr bwMode="auto">
              <a:xfrm>
                <a:off x="6010" y="10812"/>
                <a:ext cx="340" cy="340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81" name="Oval 527"/>
              <p:cNvSpPr>
                <a:spLocks noChangeAspect="1" noChangeArrowheads="1"/>
              </p:cNvSpPr>
              <p:nvPr/>
            </p:nvSpPr>
            <p:spPr bwMode="auto">
              <a:xfrm>
                <a:off x="6035" y="10845"/>
                <a:ext cx="278" cy="278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82" name="Oval 526"/>
              <p:cNvSpPr>
                <a:spLocks noChangeAspect="1" noChangeArrowheads="1"/>
              </p:cNvSpPr>
              <p:nvPr/>
            </p:nvSpPr>
            <p:spPr bwMode="auto">
              <a:xfrm>
                <a:off x="6109" y="10905"/>
                <a:ext cx="136" cy="136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" name="Group 521"/>
            <p:cNvGrpSpPr>
              <a:grpSpLocks noChangeAspect="1"/>
            </p:cNvGrpSpPr>
            <p:nvPr/>
          </p:nvGrpSpPr>
          <p:grpSpPr bwMode="auto">
            <a:xfrm>
              <a:off x="3071" y="9947"/>
              <a:ext cx="175" cy="176"/>
              <a:chOff x="6010" y="10812"/>
              <a:chExt cx="340" cy="340"/>
            </a:xfrm>
          </p:grpSpPr>
          <p:sp>
            <p:nvSpPr>
              <p:cNvPr id="51277" name="AutoShape 524"/>
              <p:cNvSpPr>
                <a:spLocks noChangeAspect="1" noChangeArrowheads="1"/>
              </p:cNvSpPr>
              <p:nvPr/>
            </p:nvSpPr>
            <p:spPr bwMode="auto">
              <a:xfrm>
                <a:off x="6010" y="10812"/>
                <a:ext cx="340" cy="340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78" name="Oval 523"/>
              <p:cNvSpPr>
                <a:spLocks noChangeAspect="1" noChangeArrowheads="1"/>
              </p:cNvSpPr>
              <p:nvPr/>
            </p:nvSpPr>
            <p:spPr bwMode="auto">
              <a:xfrm>
                <a:off x="6035" y="10845"/>
                <a:ext cx="278" cy="278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79" name="Oval 522"/>
              <p:cNvSpPr>
                <a:spLocks noChangeAspect="1" noChangeArrowheads="1"/>
              </p:cNvSpPr>
              <p:nvPr/>
            </p:nvSpPr>
            <p:spPr bwMode="auto">
              <a:xfrm>
                <a:off x="6109" y="10905"/>
                <a:ext cx="136" cy="136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1240" name="AutoShape 520"/>
            <p:cNvSpPr>
              <a:spLocks noChangeAspect="1" noChangeArrowheads="1"/>
            </p:cNvSpPr>
            <p:nvPr/>
          </p:nvSpPr>
          <p:spPr bwMode="auto">
            <a:xfrm rot="5400000">
              <a:off x="2194" y="9562"/>
              <a:ext cx="958" cy="231"/>
            </a:xfrm>
            <a:prstGeom prst="flowChartTerminator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CC9900"/>
                </a:gs>
                <a:gs pos="100000">
                  <a:srgbClr val="000000"/>
                </a:gs>
              </a:gsLst>
              <a:lin ang="0" scaled="1"/>
            </a:gradFill>
            <a:ln w="19050">
              <a:solidFill>
                <a:srgbClr val="99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4" name="Group 488"/>
            <p:cNvGrpSpPr>
              <a:grpSpLocks noChangeAspect="1"/>
            </p:cNvGrpSpPr>
            <p:nvPr/>
          </p:nvGrpSpPr>
          <p:grpSpPr bwMode="auto">
            <a:xfrm>
              <a:off x="2027" y="8750"/>
              <a:ext cx="1246" cy="716"/>
              <a:chOff x="5210" y="10793"/>
              <a:chExt cx="2011" cy="1156"/>
            </a:xfrm>
          </p:grpSpPr>
          <p:grpSp>
            <p:nvGrpSpPr>
              <p:cNvPr id="15" name="Group 509"/>
              <p:cNvGrpSpPr>
                <a:grpSpLocks noChangeAspect="1"/>
              </p:cNvGrpSpPr>
              <p:nvPr/>
            </p:nvGrpSpPr>
            <p:grpSpPr bwMode="auto">
              <a:xfrm>
                <a:off x="5210" y="10795"/>
                <a:ext cx="403" cy="1154"/>
                <a:chOff x="5210" y="10795"/>
                <a:chExt cx="403" cy="1154"/>
              </a:xfrm>
            </p:grpSpPr>
            <p:grpSp>
              <p:nvGrpSpPr>
                <p:cNvPr id="16" name="Group 516"/>
                <p:cNvGrpSpPr>
                  <a:grpSpLocks noChangeAspect="1"/>
                </p:cNvGrpSpPr>
                <p:nvPr/>
              </p:nvGrpSpPr>
              <p:grpSpPr bwMode="auto">
                <a:xfrm>
                  <a:off x="5290" y="11637"/>
                  <a:ext cx="250" cy="250"/>
                  <a:chOff x="6010" y="10812"/>
                  <a:chExt cx="340" cy="340"/>
                </a:xfrm>
              </p:grpSpPr>
              <p:sp>
                <p:nvSpPr>
                  <p:cNvPr id="51274" name="AutoShape 5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010" y="10812"/>
                    <a:ext cx="340" cy="340"/>
                  </a:xfrm>
                  <a:prstGeom prst="octagon">
                    <a:avLst>
                      <a:gd name="adj" fmla="val 29287"/>
                    </a:avLst>
                  </a:prstGeom>
                  <a:solidFill>
                    <a:srgbClr val="FFFFFF"/>
                  </a:solidFill>
                  <a:ln w="19050">
                    <a:solidFill>
                      <a:srgbClr val="9933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275" name="Oval 5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035" y="10845"/>
                    <a:ext cx="278" cy="27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276" name="Oval 5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09" y="10905"/>
                    <a:ext cx="136" cy="13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99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51268" name="AutoShape 51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210" y="11547"/>
                  <a:ext cx="403" cy="40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934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905" y="20427"/>
                      </a:moveTo>
                      <a:cubicBezTo>
                        <a:pt x="2282" y="18585"/>
                        <a:pt x="0" y="14864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4" y="0"/>
                        <a:pt x="21600" y="4835"/>
                        <a:pt x="21600" y="10800"/>
                      </a:cubicBezTo>
                      <a:cubicBezTo>
                        <a:pt x="21600" y="14864"/>
                        <a:pt x="19317" y="18585"/>
                        <a:pt x="15694" y="20427"/>
                      </a:cubicBezTo>
                      <a:cubicBezTo>
                        <a:pt x="19317" y="18585"/>
                        <a:pt x="21600" y="14864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-1" y="14864"/>
                        <a:pt x="2282" y="18585"/>
                        <a:pt x="5905" y="204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9933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269" name="Rectangle 514"/>
                <p:cNvSpPr>
                  <a:spLocks noChangeAspect="1" noChangeArrowheads="1"/>
                </p:cNvSpPr>
                <p:nvPr/>
              </p:nvSpPr>
              <p:spPr bwMode="auto">
                <a:xfrm>
                  <a:off x="5269" y="11421"/>
                  <a:ext cx="105" cy="172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9933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270" name="Rectangle 513"/>
                <p:cNvSpPr>
                  <a:spLocks noChangeAspect="1" noChangeArrowheads="1"/>
                </p:cNvSpPr>
                <p:nvPr/>
              </p:nvSpPr>
              <p:spPr bwMode="auto">
                <a:xfrm>
                  <a:off x="5446" y="11421"/>
                  <a:ext cx="105" cy="172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9933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271" name="Line 512"/>
                <p:cNvSpPr>
                  <a:spLocks noChangeAspect="1" noChangeShapeType="1"/>
                </p:cNvSpPr>
                <p:nvPr/>
              </p:nvSpPr>
              <p:spPr bwMode="auto">
                <a:xfrm>
                  <a:off x="5331" y="11239"/>
                  <a:ext cx="0" cy="184"/>
                </a:xfrm>
                <a:prstGeom prst="line">
                  <a:avLst/>
                </a:pr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272" name="Line 511"/>
                <p:cNvSpPr>
                  <a:spLocks noChangeAspect="1" noChangeShapeType="1"/>
                </p:cNvSpPr>
                <p:nvPr/>
              </p:nvSpPr>
              <p:spPr bwMode="auto">
                <a:xfrm>
                  <a:off x="5495" y="11249"/>
                  <a:ext cx="0" cy="185"/>
                </a:xfrm>
                <a:prstGeom prst="line">
                  <a:avLst/>
                </a:pr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273" name="Rectangle 510" descr="blanc)"/>
                <p:cNvSpPr>
                  <a:spLocks noChangeAspect="1" noChangeArrowheads="1"/>
                </p:cNvSpPr>
                <p:nvPr/>
              </p:nvSpPr>
              <p:spPr bwMode="auto">
                <a:xfrm>
                  <a:off x="5268" y="10795"/>
                  <a:ext cx="283" cy="516"/>
                </a:xfrm>
                <a:prstGeom prst="rect">
                  <a:avLst/>
                </a:prstGeom>
                <a:pattFill prst="dkDnDiag">
                  <a:fgClr>
                    <a:srgbClr val="000000"/>
                  </a:fgClr>
                  <a:bgClr>
                    <a:srgbClr val="FFFFFF"/>
                  </a:bgClr>
                </a:pattFill>
                <a:ln w="19050">
                  <a:solidFill>
                    <a:srgbClr val="9933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7" name="Group 505"/>
              <p:cNvGrpSpPr>
                <a:grpSpLocks noChangeAspect="1"/>
              </p:cNvGrpSpPr>
              <p:nvPr/>
            </p:nvGrpSpPr>
            <p:grpSpPr bwMode="auto">
              <a:xfrm>
                <a:off x="6128" y="11637"/>
                <a:ext cx="250" cy="250"/>
                <a:chOff x="6010" y="10812"/>
                <a:chExt cx="340" cy="340"/>
              </a:xfrm>
            </p:grpSpPr>
            <p:sp>
              <p:nvSpPr>
                <p:cNvPr id="51264" name="AutoShape 508"/>
                <p:cNvSpPr>
                  <a:spLocks noChangeAspect="1" noChangeArrowheads="1"/>
                </p:cNvSpPr>
                <p:nvPr/>
              </p:nvSpPr>
              <p:spPr bwMode="auto">
                <a:xfrm>
                  <a:off x="6010" y="10812"/>
                  <a:ext cx="340" cy="340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FFFFFF"/>
                </a:solidFill>
                <a:ln w="19050">
                  <a:solidFill>
                    <a:srgbClr val="9933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265" name="Oval 507"/>
                <p:cNvSpPr>
                  <a:spLocks noChangeAspect="1" noChangeArrowheads="1"/>
                </p:cNvSpPr>
                <p:nvPr/>
              </p:nvSpPr>
              <p:spPr bwMode="auto">
                <a:xfrm>
                  <a:off x="6035" y="10845"/>
                  <a:ext cx="278" cy="278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266" name="Oval 506"/>
                <p:cNvSpPr>
                  <a:spLocks noChangeAspect="1" noChangeArrowheads="1"/>
                </p:cNvSpPr>
                <p:nvPr/>
              </p:nvSpPr>
              <p:spPr bwMode="auto">
                <a:xfrm>
                  <a:off x="6109" y="10905"/>
                  <a:ext cx="136" cy="136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51248" name="AutoShape 504"/>
              <p:cNvSpPr>
                <a:spLocks noChangeAspect="1" noChangeArrowheads="1"/>
              </p:cNvSpPr>
              <p:nvPr/>
            </p:nvSpPr>
            <p:spPr bwMode="auto">
              <a:xfrm rot="10800000">
                <a:off x="6048" y="11547"/>
                <a:ext cx="403" cy="40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1934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905" y="20427"/>
                    </a:moveTo>
                    <a:cubicBezTo>
                      <a:pt x="2282" y="18585"/>
                      <a:pt x="0" y="14864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4864"/>
                      <a:pt x="19317" y="18585"/>
                      <a:pt x="15694" y="20427"/>
                    </a:cubicBezTo>
                    <a:cubicBezTo>
                      <a:pt x="19317" y="18585"/>
                      <a:pt x="21600" y="1486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4864"/>
                      <a:pt x="2282" y="18585"/>
                      <a:pt x="5905" y="204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49" name="Rectangle 503"/>
              <p:cNvSpPr>
                <a:spLocks noChangeAspect="1" noChangeArrowheads="1"/>
              </p:cNvSpPr>
              <p:nvPr/>
            </p:nvSpPr>
            <p:spPr bwMode="auto">
              <a:xfrm>
                <a:off x="6107" y="11421"/>
                <a:ext cx="105" cy="172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50" name="Rectangle 502"/>
              <p:cNvSpPr>
                <a:spLocks noChangeAspect="1" noChangeArrowheads="1"/>
              </p:cNvSpPr>
              <p:nvPr/>
            </p:nvSpPr>
            <p:spPr bwMode="auto">
              <a:xfrm>
                <a:off x="6284" y="11421"/>
                <a:ext cx="105" cy="172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51" name="Line 501"/>
              <p:cNvSpPr>
                <a:spLocks noChangeAspect="1" noChangeShapeType="1"/>
              </p:cNvSpPr>
              <p:nvPr/>
            </p:nvSpPr>
            <p:spPr bwMode="auto">
              <a:xfrm>
                <a:off x="6169" y="11239"/>
                <a:ext cx="0" cy="184"/>
              </a:xfrm>
              <a:prstGeom prst="line">
                <a:avLst/>
              </a:pr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52" name="Line 500"/>
              <p:cNvSpPr>
                <a:spLocks noChangeAspect="1" noChangeShapeType="1"/>
              </p:cNvSpPr>
              <p:nvPr/>
            </p:nvSpPr>
            <p:spPr bwMode="auto">
              <a:xfrm>
                <a:off x="6333" y="11249"/>
                <a:ext cx="0" cy="185"/>
              </a:xfrm>
              <a:prstGeom prst="line">
                <a:avLst/>
              </a:pr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53" name="Rectangle 499" descr="blanc)"/>
              <p:cNvSpPr>
                <a:spLocks noChangeAspect="1" noChangeArrowheads="1"/>
              </p:cNvSpPr>
              <p:nvPr/>
            </p:nvSpPr>
            <p:spPr bwMode="auto">
              <a:xfrm>
                <a:off x="6106" y="10795"/>
                <a:ext cx="283" cy="516"/>
              </a:xfrm>
              <a:prstGeom prst="rect">
                <a:avLst/>
              </a:prstGeom>
              <a:pattFill prst="dkDnDiag">
                <a:fgClr>
                  <a:srgbClr val="000000"/>
                </a:fgClr>
                <a:bgClr>
                  <a:srgbClr val="FFFFFF"/>
                </a:bgClr>
              </a:pattFill>
              <a:ln w="19050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8" name="Group 495"/>
              <p:cNvGrpSpPr>
                <a:grpSpLocks noChangeAspect="1"/>
              </p:cNvGrpSpPr>
              <p:nvPr/>
            </p:nvGrpSpPr>
            <p:grpSpPr bwMode="auto">
              <a:xfrm>
                <a:off x="6898" y="11635"/>
                <a:ext cx="250" cy="250"/>
                <a:chOff x="6010" y="10812"/>
                <a:chExt cx="340" cy="340"/>
              </a:xfrm>
            </p:grpSpPr>
            <p:sp>
              <p:nvSpPr>
                <p:cNvPr id="51261" name="AutoShape 498"/>
                <p:cNvSpPr>
                  <a:spLocks noChangeAspect="1" noChangeArrowheads="1"/>
                </p:cNvSpPr>
                <p:nvPr/>
              </p:nvSpPr>
              <p:spPr bwMode="auto">
                <a:xfrm>
                  <a:off x="6010" y="10812"/>
                  <a:ext cx="340" cy="340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FFFFFF"/>
                </a:solidFill>
                <a:ln w="19050">
                  <a:solidFill>
                    <a:srgbClr val="9933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262" name="Oval 497"/>
                <p:cNvSpPr>
                  <a:spLocks noChangeAspect="1" noChangeArrowheads="1"/>
                </p:cNvSpPr>
                <p:nvPr/>
              </p:nvSpPr>
              <p:spPr bwMode="auto">
                <a:xfrm>
                  <a:off x="6035" y="10845"/>
                  <a:ext cx="278" cy="278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263" name="Oval 496"/>
                <p:cNvSpPr>
                  <a:spLocks noChangeAspect="1" noChangeArrowheads="1"/>
                </p:cNvSpPr>
                <p:nvPr/>
              </p:nvSpPr>
              <p:spPr bwMode="auto">
                <a:xfrm>
                  <a:off x="6109" y="10905"/>
                  <a:ext cx="136" cy="136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51255" name="AutoShape 494"/>
              <p:cNvSpPr>
                <a:spLocks noChangeAspect="1" noChangeArrowheads="1"/>
              </p:cNvSpPr>
              <p:nvPr/>
            </p:nvSpPr>
            <p:spPr bwMode="auto">
              <a:xfrm rot="10800000">
                <a:off x="6818" y="11545"/>
                <a:ext cx="403" cy="40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1934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905" y="20427"/>
                    </a:moveTo>
                    <a:cubicBezTo>
                      <a:pt x="2282" y="18585"/>
                      <a:pt x="0" y="14864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4864"/>
                      <a:pt x="19317" y="18585"/>
                      <a:pt x="15694" y="20427"/>
                    </a:cubicBezTo>
                    <a:cubicBezTo>
                      <a:pt x="19317" y="18585"/>
                      <a:pt x="21600" y="1486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4864"/>
                      <a:pt x="2282" y="18585"/>
                      <a:pt x="5905" y="204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56" name="Rectangle 493"/>
              <p:cNvSpPr>
                <a:spLocks noChangeAspect="1" noChangeArrowheads="1"/>
              </p:cNvSpPr>
              <p:nvPr/>
            </p:nvSpPr>
            <p:spPr bwMode="auto">
              <a:xfrm>
                <a:off x="6877" y="11419"/>
                <a:ext cx="105" cy="172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57" name="Rectangle 492"/>
              <p:cNvSpPr>
                <a:spLocks noChangeAspect="1" noChangeArrowheads="1"/>
              </p:cNvSpPr>
              <p:nvPr/>
            </p:nvSpPr>
            <p:spPr bwMode="auto">
              <a:xfrm>
                <a:off x="7054" y="11419"/>
                <a:ext cx="105" cy="172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58" name="Line 491"/>
              <p:cNvSpPr>
                <a:spLocks noChangeAspect="1" noChangeShapeType="1"/>
              </p:cNvSpPr>
              <p:nvPr/>
            </p:nvSpPr>
            <p:spPr bwMode="auto">
              <a:xfrm>
                <a:off x="6939" y="11237"/>
                <a:ext cx="0" cy="184"/>
              </a:xfrm>
              <a:prstGeom prst="line">
                <a:avLst/>
              </a:pr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59" name="Line 490"/>
              <p:cNvSpPr>
                <a:spLocks noChangeAspect="1" noChangeShapeType="1"/>
              </p:cNvSpPr>
              <p:nvPr/>
            </p:nvSpPr>
            <p:spPr bwMode="auto">
              <a:xfrm>
                <a:off x="7103" y="11247"/>
                <a:ext cx="0" cy="185"/>
              </a:xfrm>
              <a:prstGeom prst="line">
                <a:avLst/>
              </a:pr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60" name="Rectangle 489" descr="blanc)"/>
              <p:cNvSpPr>
                <a:spLocks noChangeAspect="1" noChangeArrowheads="1"/>
              </p:cNvSpPr>
              <p:nvPr/>
            </p:nvSpPr>
            <p:spPr bwMode="auto">
              <a:xfrm>
                <a:off x="6876" y="10793"/>
                <a:ext cx="283" cy="516"/>
              </a:xfrm>
              <a:prstGeom prst="rect">
                <a:avLst/>
              </a:prstGeom>
              <a:pattFill prst="dkDnDiag">
                <a:fgClr>
                  <a:srgbClr val="000000"/>
                </a:fgClr>
                <a:bgClr>
                  <a:srgbClr val="FFFFFF"/>
                </a:bgClr>
              </a:pattFill>
              <a:ln w="19050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9" name="Group 484"/>
            <p:cNvGrpSpPr>
              <a:grpSpLocks noChangeAspect="1"/>
            </p:cNvGrpSpPr>
            <p:nvPr/>
          </p:nvGrpSpPr>
          <p:grpSpPr bwMode="auto">
            <a:xfrm>
              <a:off x="2577" y="9948"/>
              <a:ext cx="175" cy="176"/>
              <a:chOff x="6010" y="10812"/>
              <a:chExt cx="340" cy="340"/>
            </a:xfrm>
          </p:grpSpPr>
          <p:sp>
            <p:nvSpPr>
              <p:cNvPr id="51243" name="AutoShape 487"/>
              <p:cNvSpPr>
                <a:spLocks noChangeAspect="1" noChangeArrowheads="1"/>
              </p:cNvSpPr>
              <p:nvPr/>
            </p:nvSpPr>
            <p:spPr bwMode="auto">
              <a:xfrm>
                <a:off x="6010" y="10812"/>
                <a:ext cx="340" cy="340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44" name="Oval 486"/>
              <p:cNvSpPr>
                <a:spLocks noChangeAspect="1" noChangeArrowheads="1"/>
              </p:cNvSpPr>
              <p:nvPr/>
            </p:nvSpPr>
            <p:spPr bwMode="auto">
              <a:xfrm>
                <a:off x="6035" y="10845"/>
                <a:ext cx="278" cy="278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45" name="Oval 485"/>
              <p:cNvSpPr>
                <a:spLocks noChangeAspect="1" noChangeArrowheads="1"/>
              </p:cNvSpPr>
              <p:nvPr/>
            </p:nvSpPr>
            <p:spPr bwMode="auto">
              <a:xfrm>
                <a:off x="6109" y="10905"/>
                <a:ext cx="136" cy="136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61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61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6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6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6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61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61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61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6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6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61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6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6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6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61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6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61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7" dur="500"/>
                                        <p:tgtEl>
                                          <p:spTgt spid="6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6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7" dur="500"/>
                                        <p:tgtEl>
                                          <p:spTgt spid="62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2" dur="500"/>
                                        <p:tgtEl>
                                          <p:spTgt spid="62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2" dur="500"/>
                                        <p:tgtEl>
                                          <p:spTgt spid="6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62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2" dur="500"/>
                                        <p:tgtEl>
                                          <p:spTgt spid="6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6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5" grpId="0" animBg="1"/>
      <p:bldP spid="61476" grpId="0" animBg="1"/>
      <p:bldP spid="61477" grpId="0" animBg="1"/>
      <p:bldP spid="61467" grpId="0" animBg="1"/>
      <p:bldP spid="61478" grpId="0" animBg="1"/>
      <p:bldP spid="61480" grpId="0" animBg="1"/>
      <p:bldP spid="61481" grpId="0" animBg="1"/>
      <p:bldP spid="61482" grpId="0" animBg="1"/>
      <p:bldP spid="61483" grpId="0" animBg="1"/>
      <p:bldP spid="61485" grpId="0" animBg="1"/>
      <p:bldP spid="61487" grpId="0" animBg="1"/>
      <p:bldP spid="61488" grpId="0" animBg="1"/>
      <p:bldP spid="61472" grpId="0" animBg="1"/>
      <p:bldP spid="61473" grpId="0" animBg="1"/>
      <p:bldP spid="61474" grpId="0" animBg="1"/>
      <p:bldP spid="61738" grpId="0"/>
      <p:bldP spid="61739" grpId="0"/>
      <p:bldP spid="61740" grpId="0" animBg="1"/>
      <p:bldP spid="61742" grpId="0"/>
      <p:bldP spid="61486" grpId="0" animBg="1"/>
      <p:bldP spid="61484" grpId="0" animBg="1"/>
      <p:bldP spid="61479" grpId="0" animBg="1"/>
      <p:bldP spid="62031" grpId="0"/>
      <p:bldP spid="62030" grpId="0" animBg="1"/>
      <p:bldP spid="62029" grpId="0" animBg="1"/>
      <p:bldP spid="6197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relaisthermiqueLR2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913" y="2708275"/>
            <a:ext cx="228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611188" y="5372100"/>
            <a:ext cx="5976000" cy="1314450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fr-FR" sz="1600" dirty="0">
                <a:solidFill>
                  <a:srgbClr val="0000FF"/>
                </a:solidFill>
                <a:cs typeface="Tahoma" pitchFamily="34" charset="0"/>
              </a:rPr>
              <a:t>Fonction:</a:t>
            </a:r>
          </a:p>
          <a:p>
            <a:pPr algn="ctr" eaLnBrk="0" hangingPunct="0"/>
            <a:r>
              <a:rPr lang="fr-FR" sz="1600" dirty="0">
                <a:solidFill>
                  <a:srgbClr val="0000FF"/>
                </a:solidFill>
                <a:cs typeface="Tahoma" pitchFamily="34" charset="0"/>
              </a:rPr>
              <a:t>Les relais tripolaires de protection thermique sont destinés</a:t>
            </a:r>
          </a:p>
          <a:p>
            <a:pPr algn="ctr" eaLnBrk="0" hangingPunct="0"/>
            <a:r>
              <a:rPr lang="fr-FR" sz="1600" dirty="0">
                <a:solidFill>
                  <a:srgbClr val="0000FF"/>
                </a:solidFill>
                <a:cs typeface="Tahoma" pitchFamily="34" charset="0"/>
              </a:rPr>
              <a:t>à la protection des circuits et des moteurs alternatifs </a:t>
            </a:r>
          </a:p>
          <a:p>
            <a:pPr algn="ctr" eaLnBrk="0" hangingPunct="0"/>
            <a:r>
              <a:rPr lang="fr-FR" sz="1600" dirty="0">
                <a:solidFill>
                  <a:srgbClr val="0000FF"/>
                </a:solidFill>
                <a:cs typeface="Tahoma" pitchFamily="34" charset="0"/>
              </a:rPr>
              <a:t>contre les surcharges, les coupures de phases, les démarrages</a:t>
            </a:r>
          </a:p>
          <a:p>
            <a:pPr algn="ctr" eaLnBrk="0" hangingPunct="0"/>
            <a:r>
              <a:rPr lang="fr-FR" sz="1600" dirty="0">
                <a:solidFill>
                  <a:srgbClr val="0000FF"/>
                </a:solidFill>
                <a:cs typeface="Tahoma" pitchFamily="34" charset="0"/>
              </a:rPr>
              <a:t>trop longs et les calages prolongés du moteur.</a:t>
            </a:r>
          </a:p>
        </p:txBody>
      </p:sp>
      <p:sp>
        <p:nvSpPr>
          <p:cNvPr id="62479" name="Oval 15"/>
          <p:cNvSpPr>
            <a:spLocks noChangeAspect="1" noChangeArrowheads="1"/>
          </p:cNvSpPr>
          <p:nvPr/>
        </p:nvSpPr>
        <p:spPr bwMode="auto">
          <a:xfrm>
            <a:off x="2900363" y="4043363"/>
            <a:ext cx="661987" cy="3619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80" name="Line 16"/>
          <p:cNvSpPr>
            <a:spLocks noChangeShapeType="1"/>
          </p:cNvSpPr>
          <p:nvPr/>
        </p:nvSpPr>
        <p:spPr bwMode="auto">
          <a:xfrm flipV="1">
            <a:off x="3276600" y="2205038"/>
            <a:ext cx="719138" cy="18002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2481" name="Text Box 17"/>
          <p:cNvSpPr txBox="1">
            <a:spLocks noChangeArrowheads="1"/>
          </p:cNvSpPr>
          <p:nvPr/>
        </p:nvSpPr>
        <p:spPr bwMode="auto">
          <a:xfrm>
            <a:off x="1597025" y="2516188"/>
            <a:ext cx="576263" cy="3077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fr-FR" sz="1400" dirty="0">
                <a:solidFill>
                  <a:srgbClr val="FF3300"/>
                </a:solidFill>
              </a:rPr>
              <a:t>1/L1</a:t>
            </a:r>
          </a:p>
        </p:txBody>
      </p:sp>
      <p:sp>
        <p:nvSpPr>
          <p:cNvPr id="62482" name="Text Box 18"/>
          <p:cNvSpPr txBox="1">
            <a:spLocks noChangeArrowheads="1"/>
          </p:cNvSpPr>
          <p:nvPr/>
        </p:nvSpPr>
        <p:spPr bwMode="auto">
          <a:xfrm>
            <a:off x="2035175" y="2516188"/>
            <a:ext cx="532518" cy="3077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sz="1400">
                <a:solidFill>
                  <a:srgbClr val="FF3300"/>
                </a:solidFill>
              </a:rPr>
              <a:t>3/L2</a:t>
            </a:r>
          </a:p>
        </p:txBody>
      </p:sp>
      <p:sp>
        <p:nvSpPr>
          <p:cNvPr id="62483" name="Text Box 19"/>
          <p:cNvSpPr txBox="1">
            <a:spLocks noChangeArrowheads="1"/>
          </p:cNvSpPr>
          <p:nvPr/>
        </p:nvSpPr>
        <p:spPr bwMode="auto">
          <a:xfrm>
            <a:off x="2466975" y="2516188"/>
            <a:ext cx="532518" cy="3077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sz="1400">
                <a:solidFill>
                  <a:srgbClr val="FF3300"/>
                </a:solidFill>
              </a:rPr>
              <a:t>5/L3</a:t>
            </a:r>
          </a:p>
        </p:txBody>
      </p:sp>
      <p:sp>
        <p:nvSpPr>
          <p:cNvPr id="62489" name="Text Box 25"/>
          <p:cNvSpPr txBox="1">
            <a:spLocks noChangeArrowheads="1"/>
          </p:cNvSpPr>
          <p:nvPr/>
        </p:nvSpPr>
        <p:spPr bwMode="auto">
          <a:xfrm>
            <a:off x="4500563" y="1341438"/>
            <a:ext cx="503237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dirty="0">
                <a:solidFill>
                  <a:schemeClr val="tx1"/>
                </a:solidFill>
              </a:rPr>
              <a:t>F1</a:t>
            </a:r>
          </a:p>
        </p:txBody>
      </p:sp>
      <p:sp>
        <p:nvSpPr>
          <p:cNvPr id="62491" name="Oval 27"/>
          <p:cNvSpPr>
            <a:spLocks noChangeAspect="1" noChangeArrowheads="1"/>
          </p:cNvSpPr>
          <p:nvPr/>
        </p:nvSpPr>
        <p:spPr bwMode="auto">
          <a:xfrm>
            <a:off x="2143125" y="4054475"/>
            <a:ext cx="661988" cy="3619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92" name="Line 28"/>
          <p:cNvSpPr>
            <a:spLocks noChangeAspect="1" noChangeShapeType="1"/>
          </p:cNvSpPr>
          <p:nvPr/>
        </p:nvSpPr>
        <p:spPr bwMode="auto">
          <a:xfrm flipV="1">
            <a:off x="2746375" y="2200275"/>
            <a:ext cx="749300" cy="18748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2520" name="Line 56"/>
          <p:cNvSpPr>
            <a:spLocks noChangeShapeType="1"/>
          </p:cNvSpPr>
          <p:nvPr/>
        </p:nvSpPr>
        <p:spPr bwMode="auto">
          <a:xfrm>
            <a:off x="3305175" y="1201738"/>
            <a:ext cx="239713" cy="635000"/>
          </a:xfrm>
          <a:prstGeom prst="line">
            <a:avLst/>
          </a:prstGeom>
          <a:ln w="15875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2522" name="Freeform 58"/>
          <p:cNvSpPr>
            <a:spLocks/>
          </p:cNvSpPr>
          <p:nvPr/>
        </p:nvSpPr>
        <p:spPr bwMode="auto">
          <a:xfrm>
            <a:off x="3584575" y="1360488"/>
            <a:ext cx="160338" cy="158750"/>
          </a:xfrm>
          <a:custGeom>
            <a:avLst/>
            <a:gdLst>
              <a:gd name="T0" fmla="*/ 0 w 40"/>
              <a:gd name="T1" fmla="*/ 2147483647 h 40"/>
              <a:gd name="T2" fmla="*/ 2147483647 w 40"/>
              <a:gd name="T3" fmla="*/ 2147483647 h 40"/>
              <a:gd name="T4" fmla="*/ 2147483647 w 40"/>
              <a:gd name="T5" fmla="*/ 2147483647 h 40"/>
              <a:gd name="T6" fmla="*/ 2147483647 w 40"/>
              <a:gd name="T7" fmla="*/ 2147483647 h 40"/>
              <a:gd name="T8" fmla="*/ 2147483647 w 40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40"/>
              <a:gd name="T17" fmla="*/ 40 w 40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40">
                <a:moveTo>
                  <a:pt x="0" y="40"/>
                </a:moveTo>
                <a:lnTo>
                  <a:pt x="20" y="40"/>
                </a:lnTo>
                <a:lnTo>
                  <a:pt x="20" y="20"/>
                </a:lnTo>
                <a:lnTo>
                  <a:pt x="40" y="20"/>
                </a:lnTo>
                <a:lnTo>
                  <a:pt x="40" y="0"/>
                </a:lnTo>
              </a:path>
            </a:pathLst>
          </a:custGeom>
          <a:ln w="15875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2523" name="Freeform 59"/>
          <p:cNvSpPr>
            <a:spLocks/>
          </p:cNvSpPr>
          <p:nvPr/>
        </p:nvSpPr>
        <p:spPr bwMode="auto">
          <a:xfrm>
            <a:off x="3665538" y="1519238"/>
            <a:ext cx="79375" cy="158750"/>
          </a:xfrm>
          <a:custGeom>
            <a:avLst/>
            <a:gdLst>
              <a:gd name="T0" fmla="*/ 0 w 20"/>
              <a:gd name="T1" fmla="*/ 0 h 40"/>
              <a:gd name="T2" fmla="*/ 0 w 20"/>
              <a:gd name="T3" fmla="*/ 2147483647 h 40"/>
              <a:gd name="T4" fmla="*/ 2147483647 w 20"/>
              <a:gd name="T5" fmla="*/ 2147483647 h 40"/>
              <a:gd name="T6" fmla="*/ 2147483647 w 20"/>
              <a:gd name="T7" fmla="*/ 2147483647 h 40"/>
              <a:gd name="T8" fmla="*/ 0 60000 65536"/>
              <a:gd name="T9" fmla="*/ 0 60000 65536"/>
              <a:gd name="T10" fmla="*/ 0 60000 65536"/>
              <a:gd name="T11" fmla="*/ 0 60000 65536"/>
              <a:gd name="T12" fmla="*/ 0 w 20"/>
              <a:gd name="T13" fmla="*/ 0 h 40"/>
              <a:gd name="T14" fmla="*/ 20 w 20"/>
              <a:gd name="T15" fmla="*/ 40 h 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" h="40">
                <a:moveTo>
                  <a:pt x="0" y="0"/>
                </a:moveTo>
                <a:lnTo>
                  <a:pt x="0" y="20"/>
                </a:lnTo>
                <a:lnTo>
                  <a:pt x="20" y="20"/>
                </a:lnTo>
                <a:lnTo>
                  <a:pt x="20" y="40"/>
                </a:lnTo>
              </a:path>
            </a:pathLst>
          </a:custGeom>
          <a:ln w="15875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2525" name="Line 61"/>
          <p:cNvSpPr>
            <a:spLocks noChangeShapeType="1"/>
          </p:cNvSpPr>
          <p:nvPr/>
        </p:nvSpPr>
        <p:spPr bwMode="auto">
          <a:xfrm>
            <a:off x="3544888" y="884238"/>
            <a:ext cx="1587" cy="317500"/>
          </a:xfrm>
          <a:prstGeom prst="line">
            <a:avLst/>
          </a:prstGeom>
          <a:ln w="15875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2526" name="Rectangle 62"/>
          <p:cNvSpPr>
            <a:spLocks noChangeArrowheads="1"/>
          </p:cNvSpPr>
          <p:nvPr/>
        </p:nvSpPr>
        <p:spPr bwMode="auto">
          <a:xfrm>
            <a:off x="3716338" y="923925"/>
            <a:ext cx="198772" cy="21544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sz="1400">
                <a:solidFill>
                  <a:srgbClr val="000000"/>
                </a:solidFill>
              </a:rPr>
              <a:t>97</a:t>
            </a:r>
            <a:endParaRPr lang="fr-FR" sz="2000"/>
          </a:p>
        </p:txBody>
      </p:sp>
      <p:sp>
        <p:nvSpPr>
          <p:cNvPr id="62528" name="Line 64"/>
          <p:cNvSpPr>
            <a:spLocks noChangeShapeType="1"/>
          </p:cNvSpPr>
          <p:nvPr/>
        </p:nvSpPr>
        <p:spPr bwMode="auto">
          <a:xfrm flipV="1">
            <a:off x="3544888" y="1836738"/>
            <a:ext cx="1587" cy="317500"/>
          </a:xfrm>
          <a:prstGeom prst="line">
            <a:avLst/>
          </a:prstGeom>
          <a:ln w="15875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2529" name="Rectangle 65"/>
          <p:cNvSpPr>
            <a:spLocks noChangeArrowheads="1"/>
          </p:cNvSpPr>
          <p:nvPr/>
        </p:nvSpPr>
        <p:spPr bwMode="auto">
          <a:xfrm>
            <a:off x="3716338" y="1955800"/>
            <a:ext cx="198772" cy="21544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sz="1400">
                <a:solidFill>
                  <a:srgbClr val="000000"/>
                </a:solidFill>
              </a:rPr>
              <a:t>98</a:t>
            </a:r>
            <a:endParaRPr lang="fr-FR" sz="2000"/>
          </a:p>
        </p:txBody>
      </p:sp>
      <p:sp>
        <p:nvSpPr>
          <p:cNvPr id="62530" name="Line 66"/>
          <p:cNvSpPr>
            <a:spLocks noChangeShapeType="1"/>
          </p:cNvSpPr>
          <p:nvPr/>
        </p:nvSpPr>
        <p:spPr bwMode="auto">
          <a:xfrm>
            <a:off x="4024313" y="1201738"/>
            <a:ext cx="320675" cy="1587"/>
          </a:xfrm>
          <a:prstGeom prst="line">
            <a:avLst/>
          </a:prstGeom>
          <a:ln w="15875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2531" name="Line 67"/>
          <p:cNvSpPr>
            <a:spLocks noChangeShapeType="1"/>
          </p:cNvSpPr>
          <p:nvPr/>
        </p:nvSpPr>
        <p:spPr bwMode="auto">
          <a:xfrm flipV="1">
            <a:off x="4024313" y="1122363"/>
            <a:ext cx="239712" cy="714375"/>
          </a:xfrm>
          <a:prstGeom prst="line">
            <a:avLst/>
          </a:prstGeom>
          <a:ln w="15875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2532" name="Freeform 68"/>
          <p:cNvSpPr>
            <a:spLocks/>
          </p:cNvSpPr>
          <p:nvPr/>
        </p:nvSpPr>
        <p:spPr bwMode="auto">
          <a:xfrm>
            <a:off x="4344988" y="1519238"/>
            <a:ext cx="79375" cy="158750"/>
          </a:xfrm>
          <a:custGeom>
            <a:avLst/>
            <a:gdLst>
              <a:gd name="T0" fmla="*/ 0 w 20"/>
              <a:gd name="T1" fmla="*/ 0 h 40"/>
              <a:gd name="T2" fmla="*/ 0 w 20"/>
              <a:gd name="T3" fmla="*/ 2147483647 h 40"/>
              <a:gd name="T4" fmla="*/ 2147483647 w 20"/>
              <a:gd name="T5" fmla="*/ 2147483647 h 40"/>
              <a:gd name="T6" fmla="*/ 2147483647 w 20"/>
              <a:gd name="T7" fmla="*/ 2147483647 h 40"/>
              <a:gd name="T8" fmla="*/ 0 60000 65536"/>
              <a:gd name="T9" fmla="*/ 0 60000 65536"/>
              <a:gd name="T10" fmla="*/ 0 60000 65536"/>
              <a:gd name="T11" fmla="*/ 0 60000 65536"/>
              <a:gd name="T12" fmla="*/ 0 w 20"/>
              <a:gd name="T13" fmla="*/ 0 h 40"/>
              <a:gd name="T14" fmla="*/ 20 w 20"/>
              <a:gd name="T15" fmla="*/ 40 h 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" h="40">
                <a:moveTo>
                  <a:pt x="0" y="0"/>
                </a:moveTo>
                <a:lnTo>
                  <a:pt x="0" y="20"/>
                </a:lnTo>
                <a:lnTo>
                  <a:pt x="20" y="20"/>
                </a:lnTo>
                <a:lnTo>
                  <a:pt x="20" y="40"/>
                </a:lnTo>
              </a:path>
            </a:pathLst>
          </a:custGeom>
          <a:ln w="15875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2533" name="Freeform 69"/>
          <p:cNvSpPr>
            <a:spLocks/>
          </p:cNvSpPr>
          <p:nvPr/>
        </p:nvSpPr>
        <p:spPr bwMode="auto">
          <a:xfrm>
            <a:off x="4344988" y="1360488"/>
            <a:ext cx="79375" cy="158750"/>
          </a:xfrm>
          <a:custGeom>
            <a:avLst/>
            <a:gdLst>
              <a:gd name="T0" fmla="*/ 0 w 20"/>
              <a:gd name="T1" fmla="*/ 2147483647 h 40"/>
              <a:gd name="T2" fmla="*/ 0 w 20"/>
              <a:gd name="T3" fmla="*/ 2147483647 h 40"/>
              <a:gd name="T4" fmla="*/ 2147483647 w 20"/>
              <a:gd name="T5" fmla="*/ 2147483647 h 40"/>
              <a:gd name="T6" fmla="*/ 2147483647 w 20"/>
              <a:gd name="T7" fmla="*/ 0 h 40"/>
              <a:gd name="T8" fmla="*/ 0 60000 65536"/>
              <a:gd name="T9" fmla="*/ 0 60000 65536"/>
              <a:gd name="T10" fmla="*/ 0 60000 65536"/>
              <a:gd name="T11" fmla="*/ 0 60000 65536"/>
              <a:gd name="T12" fmla="*/ 0 w 20"/>
              <a:gd name="T13" fmla="*/ 0 h 40"/>
              <a:gd name="T14" fmla="*/ 20 w 20"/>
              <a:gd name="T15" fmla="*/ 40 h 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" h="40">
                <a:moveTo>
                  <a:pt x="0" y="40"/>
                </a:moveTo>
                <a:lnTo>
                  <a:pt x="0" y="20"/>
                </a:lnTo>
                <a:lnTo>
                  <a:pt x="20" y="20"/>
                </a:lnTo>
                <a:lnTo>
                  <a:pt x="20" y="0"/>
                </a:lnTo>
              </a:path>
            </a:pathLst>
          </a:custGeom>
          <a:ln w="15875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2537" name="Line 73"/>
          <p:cNvSpPr>
            <a:spLocks noChangeShapeType="1"/>
          </p:cNvSpPr>
          <p:nvPr/>
        </p:nvSpPr>
        <p:spPr bwMode="auto">
          <a:xfrm>
            <a:off x="4024313" y="884238"/>
            <a:ext cx="1587" cy="317500"/>
          </a:xfrm>
          <a:prstGeom prst="line">
            <a:avLst/>
          </a:prstGeom>
          <a:ln w="15875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2538" name="Rectangle 74"/>
          <p:cNvSpPr>
            <a:spLocks noChangeArrowheads="1"/>
          </p:cNvSpPr>
          <p:nvPr/>
        </p:nvSpPr>
        <p:spPr bwMode="auto">
          <a:xfrm>
            <a:off x="4197350" y="923925"/>
            <a:ext cx="198772" cy="21544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sz="1400">
                <a:solidFill>
                  <a:srgbClr val="000000"/>
                </a:solidFill>
              </a:rPr>
              <a:t>95</a:t>
            </a:r>
            <a:endParaRPr lang="fr-FR" sz="2000"/>
          </a:p>
        </p:txBody>
      </p:sp>
      <p:sp>
        <p:nvSpPr>
          <p:cNvPr id="62540" name="Line 76"/>
          <p:cNvSpPr>
            <a:spLocks noChangeShapeType="1"/>
          </p:cNvSpPr>
          <p:nvPr/>
        </p:nvSpPr>
        <p:spPr bwMode="auto">
          <a:xfrm flipV="1">
            <a:off x="4024313" y="1836738"/>
            <a:ext cx="1587" cy="317500"/>
          </a:xfrm>
          <a:prstGeom prst="line">
            <a:avLst/>
          </a:prstGeom>
          <a:ln w="15875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2541" name="Rectangle 77"/>
          <p:cNvSpPr>
            <a:spLocks noChangeArrowheads="1"/>
          </p:cNvSpPr>
          <p:nvPr/>
        </p:nvSpPr>
        <p:spPr bwMode="auto">
          <a:xfrm>
            <a:off x="4197350" y="1955800"/>
            <a:ext cx="198772" cy="21544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sz="1400">
                <a:solidFill>
                  <a:srgbClr val="000000"/>
                </a:solidFill>
              </a:rPr>
              <a:t>96</a:t>
            </a:r>
            <a:endParaRPr lang="fr-FR" sz="2000"/>
          </a:p>
        </p:txBody>
      </p:sp>
      <p:sp>
        <p:nvSpPr>
          <p:cNvPr id="62543" name="Line 79"/>
          <p:cNvSpPr>
            <a:spLocks noChangeShapeType="1"/>
          </p:cNvSpPr>
          <p:nvPr/>
        </p:nvSpPr>
        <p:spPr bwMode="auto">
          <a:xfrm>
            <a:off x="1066800" y="1360488"/>
            <a:ext cx="319088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2544" name="Line 80"/>
          <p:cNvSpPr>
            <a:spLocks noChangeShapeType="1"/>
          </p:cNvSpPr>
          <p:nvPr/>
        </p:nvSpPr>
        <p:spPr bwMode="auto">
          <a:xfrm flipH="1">
            <a:off x="1066800" y="1677988"/>
            <a:ext cx="319088" cy="15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2545" name="Freeform 81"/>
          <p:cNvSpPr>
            <a:spLocks/>
          </p:cNvSpPr>
          <p:nvPr/>
        </p:nvSpPr>
        <p:spPr bwMode="auto">
          <a:xfrm>
            <a:off x="1706563" y="1360488"/>
            <a:ext cx="319087" cy="317500"/>
          </a:xfrm>
          <a:custGeom>
            <a:avLst/>
            <a:gdLst>
              <a:gd name="T0" fmla="*/ 0 w 80"/>
              <a:gd name="T1" fmla="*/ 0 h 80"/>
              <a:gd name="T2" fmla="*/ 2147483647 w 80"/>
              <a:gd name="T3" fmla="*/ 0 h 80"/>
              <a:gd name="T4" fmla="*/ 2147483647 w 80"/>
              <a:gd name="T5" fmla="*/ 2147483647 h 80"/>
              <a:gd name="T6" fmla="*/ 0 w 80"/>
              <a:gd name="T7" fmla="*/ 2147483647 h 80"/>
              <a:gd name="T8" fmla="*/ 0 60000 65536"/>
              <a:gd name="T9" fmla="*/ 0 60000 65536"/>
              <a:gd name="T10" fmla="*/ 0 60000 65536"/>
              <a:gd name="T11" fmla="*/ 0 60000 65536"/>
              <a:gd name="T12" fmla="*/ 0 w 80"/>
              <a:gd name="T13" fmla="*/ 0 h 80"/>
              <a:gd name="T14" fmla="*/ 80 w 80"/>
              <a:gd name="T15" fmla="*/ 80 h 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" h="80">
                <a:moveTo>
                  <a:pt x="0" y="0"/>
                </a:moveTo>
                <a:lnTo>
                  <a:pt x="80" y="0"/>
                </a:lnTo>
                <a:lnTo>
                  <a:pt x="80" y="80"/>
                </a:lnTo>
                <a:lnTo>
                  <a:pt x="0" y="80"/>
                </a:lnTo>
              </a:path>
            </a:pathLst>
          </a:cu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2546" name="Freeform 82"/>
          <p:cNvSpPr>
            <a:spLocks/>
          </p:cNvSpPr>
          <p:nvPr/>
        </p:nvSpPr>
        <p:spPr bwMode="auto">
          <a:xfrm>
            <a:off x="2346325" y="1360488"/>
            <a:ext cx="319088" cy="317500"/>
          </a:xfrm>
          <a:custGeom>
            <a:avLst/>
            <a:gdLst>
              <a:gd name="T0" fmla="*/ 0 w 80"/>
              <a:gd name="T1" fmla="*/ 0 h 80"/>
              <a:gd name="T2" fmla="*/ 2147483647 w 80"/>
              <a:gd name="T3" fmla="*/ 0 h 80"/>
              <a:gd name="T4" fmla="*/ 2147483647 w 80"/>
              <a:gd name="T5" fmla="*/ 2147483647 h 80"/>
              <a:gd name="T6" fmla="*/ 0 w 80"/>
              <a:gd name="T7" fmla="*/ 2147483647 h 80"/>
              <a:gd name="T8" fmla="*/ 0 60000 65536"/>
              <a:gd name="T9" fmla="*/ 0 60000 65536"/>
              <a:gd name="T10" fmla="*/ 0 60000 65536"/>
              <a:gd name="T11" fmla="*/ 0 60000 65536"/>
              <a:gd name="T12" fmla="*/ 0 w 80"/>
              <a:gd name="T13" fmla="*/ 0 h 80"/>
              <a:gd name="T14" fmla="*/ 80 w 80"/>
              <a:gd name="T15" fmla="*/ 80 h 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" h="80">
                <a:moveTo>
                  <a:pt x="0" y="0"/>
                </a:moveTo>
                <a:lnTo>
                  <a:pt x="80" y="0"/>
                </a:lnTo>
                <a:lnTo>
                  <a:pt x="80" y="80"/>
                </a:lnTo>
                <a:lnTo>
                  <a:pt x="0" y="80"/>
                </a:lnTo>
              </a:path>
            </a:pathLst>
          </a:cu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2622" name="Line 158"/>
          <p:cNvSpPr>
            <a:spLocks noChangeShapeType="1"/>
          </p:cNvSpPr>
          <p:nvPr/>
        </p:nvSpPr>
        <p:spPr bwMode="auto">
          <a:xfrm>
            <a:off x="1385888" y="1360488"/>
            <a:ext cx="1587" cy="3175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2645" name="Line 181"/>
          <p:cNvSpPr>
            <a:spLocks noChangeShapeType="1"/>
          </p:cNvSpPr>
          <p:nvPr/>
        </p:nvSpPr>
        <p:spPr bwMode="auto">
          <a:xfrm>
            <a:off x="1066800" y="1042988"/>
            <a:ext cx="1588" cy="3175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2646" name="Rectangle 182"/>
          <p:cNvSpPr>
            <a:spLocks noChangeArrowheads="1"/>
          </p:cNvSpPr>
          <p:nvPr/>
        </p:nvSpPr>
        <p:spPr bwMode="auto">
          <a:xfrm>
            <a:off x="1250950" y="1082675"/>
            <a:ext cx="347852" cy="21544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sz="1400" dirty="0">
                <a:solidFill>
                  <a:srgbClr val="FF3300"/>
                </a:solidFill>
              </a:rPr>
              <a:t>1/L1</a:t>
            </a:r>
            <a:endParaRPr lang="fr-FR" sz="2000" dirty="0">
              <a:solidFill>
                <a:srgbClr val="FF3300"/>
              </a:solidFill>
            </a:endParaRPr>
          </a:p>
        </p:txBody>
      </p:sp>
      <p:sp>
        <p:nvSpPr>
          <p:cNvPr id="62648" name="Line 184"/>
          <p:cNvSpPr>
            <a:spLocks noChangeShapeType="1"/>
          </p:cNvSpPr>
          <p:nvPr/>
        </p:nvSpPr>
        <p:spPr bwMode="auto">
          <a:xfrm>
            <a:off x="1706563" y="1042988"/>
            <a:ext cx="1587" cy="3175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2649" name="Rectangle 185"/>
          <p:cNvSpPr>
            <a:spLocks noChangeArrowheads="1"/>
          </p:cNvSpPr>
          <p:nvPr/>
        </p:nvSpPr>
        <p:spPr bwMode="auto">
          <a:xfrm>
            <a:off x="1890713" y="1082675"/>
            <a:ext cx="347852" cy="21544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sz="1400">
                <a:solidFill>
                  <a:srgbClr val="FF3300"/>
                </a:solidFill>
              </a:rPr>
              <a:t>3/L2</a:t>
            </a:r>
            <a:endParaRPr lang="fr-FR" sz="2000">
              <a:solidFill>
                <a:srgbClr val="FF3300"/>
              </a:solidFill>
            </a:endParaRPr>
          </a:p>
        </p:txBody>
      </p:sp>
      <p:sp>
        <p:nvSpPr>
          <p:cNvPr id="62651" name="Line 187"/>
          <p:cNvSpPr>
            <a:spLocks noChangeShapeType="1"/>
          </p:cNvSpPr>
          <p:nvPr/>
        </p:nvSpPr>
        <p:spPr bwMode="auto">
          <a:xfrm>
            <a:off x="2346325" y="1042988"/>
            <a:ext cx="1588" cy="3175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2652" name="Rectangle 188"/>
          <p:cNvSpPr>
            <a:spLocks noChangeArrowheads="1"/>
          </p:cNvSpPr>
          <p:nvPr/>
        </p:nvSpPr>
        <p:spPr bwMode="auto">
          <a:xfrm>
            <a:off x="2530475" y="1082675"/>
            <a:ext cx="347852" cy="21544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sz="1400" dirty="0">
                <a:solidFill>
                  <a:srgbClr val="FF3300"/>
                </a:solidFill>
              </a:rPr>
              <a:t>5/L3</a:t>
            </a:r>
            <a:endParaRPr lang="fr-FR" sz="2000" dirty="0">
              <a:solidFill>
                <a:srgbClr val="FF3300"/>
              </a:solidFill>
            </a:endParaRPr>
          </a:p>
        </p:txBody>
      </p:sp>
      <p:sp>
        <p:nvSpPr>
          <p:cNvPr id="62654" name="Line 190"/>
          <p:cNvSpPr>
            <a:spLocks noChangeShapeType="1"/>
          </p:cNvSpPr>
          <p:nvPr/>
        </p:nvSpPr>
        <p:spPr bwMode="auto">
          <a:xfrm flipV="1">
            <a:off x="1066800" y="1677988"/>
            <a:ext cx="1588" cy="3175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2655" name="Rectangle 191"/>
          <p:cNvSpPr>
            <a:spLocks noChangeArrowheads="1"/>
          </p:cNvSpPr>
          <p:nvPr/>
        </p:nvSpPr>
        <p:spPr bwMode="auto">
          <a:xfrm>
            <a:off x="1252538" y="1797050"/>
            <a:ext cx="357470" cy="21544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sz="1400">
                <a:solidFill>
                  <a:srgbClr val="000099"/>
                </a:solidFill>
              </a:rPr>
              <a:t>2/T1</a:t>
            </a:r>
            <a:endParaRPr lang="fr-FR" sz="2000">
              <a:solidFill>
                <a:srgbClr val="000099"/>
              </a:solidFill>
            </a:endParaRPr>
          </a:p>
        </p:txBody>
      </p:sp>
      <p:sp>
        <p:nvSpPr>
          <p:cNvPr id="62657" name="Line 193"/>
          <p:cNvSpPr>
            <a:spLocks noChangeShapeType="1"/>
          </p:cNvSpPr>
          <p:nvPr/>
        </p:nvSpPr>
        <p:spPr bwMode="auto">
          <a:xfrm flipV="1">
            <a:off x="1706563" y="1677988"/>
            <a:ext cx="1587" cy="3175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2658" name="Rectangle 194"/>
          <p:cNvSpPr>
            <a:spLocks noChangeArrowheads="1"/>
          </p:cNvSpPr>
          <p:nvPr/>
        </p:nvSpPr>
        <p:spPr bwMode="auto">
          <a:xfrm>
            <a:off x="1892300" y="1797050"/>
            <a:ext cx="357470" cy="21544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sz="1400">
                <a:solidFill>
                  <a:srgbClr val="000099"/>
                </a:solidFill>
              </a:rPr>
              <a:t>4/T2</a:t>
            </a:r>
            <a:endParaRPr lang="fr-FR" sz="2000">
              <a:solidFill>
                <a:srgbClr val="000099"/>
              </a:solidFill>
            </a:endParaRPr>
          </a:p>
        </p:txBody>
      </p:sp>
      <p:sp>
        <p:nvSpPr>
          <p:cNvPr id="62660" name="Line 196"/>
          <p:cNvSpPr>
            <a:spLocks noChangeShapeType="1"/>
          </p:cNvSpPr>
          <p:nvPr/>
        </p:nvSpPr>
        <p:spPr bwMode="auto">
          <a:xfrm flipV="1">
            <a:off x="2346325" y="1677988"/>
            <a:ext cx="1588" cy="3175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2661" name="Rectangle 197"/>
          <p:cNvSpPr>
            <a:spLocks noChangeArrowheads="1"/>
          </p:cNvSpPr>
          <p:nvPr/>
        </p:nvSpPr>
        <p:spPr bwMode="auto">
          <a:xfrm>
            <a:off x="2532063" y="1797050"/>
            <a:ext cx="357470" cy="21544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sz="1400">
                <a:solidFill>
                  <a:srgbClr val="000099"/>
                </a:solidFill>
              </a:rPr>
              <a:t>6/T3</a:t>
            </a:r>
            <a:endParaRPr lang="fr-FR" sz="2000">
              <a:solidFill>
                <a:srgbClr val="000099"/>
              </a:solidFill>
            </a:endParaRPr>
          </a:p>
        </p:txBody>
      </p:sp>
      <p:sp>
        <p:nvSpPr>
          <p:cNvPr id="62663" name="Line 199"/>
          <p:cNvSpPr>
            <a:spLocks noChangeShapeType="1"/>
          </p:cNvSpPr>
          <p:nvPr/>
        </p:nvSpPr>
        <p:spPr bwMode="auto">
          <a:xfrm>
            <a:off x="1403350" y="1519238"/>
            <a:ext cx="2952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665" name="Rectangle 201"/>
          <p:cNvSpPr>
            <a:spLocks noChangeArrowheads="1"/>
          </p:cNvSpPr>
          <p:nvPr/>
        </p:nvSpPr>
        <p:spPr bwMode="auto">
          <a:xfrm>
            <a:off x="755650" y="889000"/>
            <a:ext cx="3816350" cy="1296988"/>
          </a:xfrm>
          <a:prstGeom prst="rect">
            <a:avLst/>
          </a:prstGeom>
          <a:noFill/>
          <a:ln w="9525">
            <a:solidFill>
              <a:srgbClr val="006666"/>
            </a:solidFill>
            <a:prstDash val="lgDashDotDot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677" name="Rectangle 213"/>
          <p:cNvSpPr>
            <a:spLocks noChangeArrowheads="1"/>
          </p:cNvSpPr>
          <p:nvPr/>
        </p:nvSpPr>
        <p:spPr bwMode="auto">
          <a:xfrm>
            <a:off x="2003425" y="4686300"/>
            <a:ext cx="357470" cy="21544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000099"/>
                </a:solidFill>
              </a:rPr>
              <a:t>2/T1</a:t>
            </a:r>
          </a:p>
        </p:txBody>
      </p:sp>
      <p:sp>
        <p:nvSpPr>
          <p:cNvPr id="62679" name="Rectangle 215"/>
          <p:cNvSpPr>
            <a:spLocks noChangeArrowheads="1"/>
          </p:cNvSpPr>
          <p:nvPr/>
        </p:nvSpPr>
        <p:spPr bwMode="auto">
          <a:xfrm>
            <a:off x="2392363" y="4686300"/>
            <a:ext cx="357470" cy="21544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000099"/>
                </a:solidFill>
              </a:rPr>
              <a:t>4/T2</a:t>
            </a:r>
          </a:p>
        </p:txBody>
      </p:sp>
      <p:sp>
        <p:nvSpPr>
          <p:cNvPr id="62681" name="Rectangle 217"/>
          <p:cNvSpPr>
            <a:spLocks noChangeArrowheads="1"/>
          </p:cNvSpPr>
          <p:nvPr/>
        </p:nvSpPr>
        <p:spPr bwMode="auto">
          <a:xfrm>
            <a:off x="2809875" y="4686300"/>
            <a:ext cx="357470" cy="21544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/>
          <a:p>
            <a:r>
              <a:rPr lang="fr-FR" sz="1400" b="1">
                <a:solidFill>
                  <a:srgbClr val="000099"/>
                </a:solidFill>
              </a:rPr>
              <a:t>6/T3</a:t>
            </a:r>
          </a:p>
        </p:txBody>
      </p:sp>
      <p:sp>
        <p:nvSpPr>
          <p:cNvPr id="62682" name="Text Box 218"/>
          <p:cNvSpPr txBox="1">
            <a:spLocks noChangeArrowheads="1"/>
          </p:cNvSpPr>
          <p:nvPr/>
        </p:nvSpPr>
        <p:spPr bwMode="auto">
          <a:xfrm>
            <a:off x="5064484" y="182758"/>
            <a:ext cx="3960812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 smtClean="0">
                <a:solidFill>
                  <a:srgbClr val="FF3300"/>
                </a:solidFill>
                <a:cs typeface="Arabic Transparent" pitchFamily="2" charset="-78"/>
              </a:rPr>
              <a:t>7 </a:t>
            </a:r>
            <a:r>
              <a:rPr lang="ar-DZ" b="1" dirty="0" err="1">
                <a:solidFill>
                  <a:srgbClr val="FF3300"/>
                </a:solidFill>
                <a:cs typeface="Arabic Transparent" pitchFamily="2" charset="-78"/>
              </a:rPr>
              <a:t>ـ</a:t>
            </a:r>
            <a:r>
              <a:rPr lang="ar-DZ" b="1" dirty="0">
                <a:solidFill>
                  <a:srgbClr val="FF3300"/>
                </a:solidFill>
                <a:cs typeface="Arabic Transparent" pitchFamily="2" charset="-78"/>
              </a:rPr>
              <a:t> المرحل الحراري</a:t>
            </a:r>
            <a:r>
              <a:rPr lang="ar-DZ" dirty="0">
                <a:solidFill>
                  <a:srgbClr val="FF3300"/>
                </a:solidFill>
              </a:rPr>
              <a:t> : </a:t>
            </a:r>
            <a:r>
              <a:rPr lang="fr-FR" sz="1600" b="1" dirty="0">
                <a:solidFill>
                  <a:srgbClr val="FF3300"/>
                </a:solidFill>
              </a:rPr>
              <a:t>Relais thermique</a:t>
            </a:r>
          </a:p>
        </p:txBody>
      </p:sp>
      <p:sp>
        <p:nvSpPr>
          <p:cNvPr id="62683" name="Text Box 219"/>
          <p:cNvSpPr txBox="1">
            <a:spLocks noChangeArrowheads="1"/>
          </p:cNvSpPr>
          <p:nvPr/>
        </p:nvSpPr>
        <p:spPr bwMode="auto">
          <a:xfrm>
            <a:off x="5000628" y="714356"/>
            <a:ext cx="3816350" cy="6413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 smtClean="0">
                <a:solidFill>
                  <a:srgbClr val="0000FF"/>
                </a:solidFill>
                <a:cs typeface="Arabic Transparent" pitchFamily="2" charset="-78"/>
              </a:rPr>
              <a:t>1- تعريف </a:t>
            </a:r>
            <a:r>
              <a:rPr lang="ar-DZ" b="1" dirty="0">
                <a:cs typeface="Arabic Transparent" pitchFamily="2" charset="-78"/>
              </a:rPr>
              <a:t>: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هو جهاز كهربائي مخصص لحماية المحركات من زيادة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التيار.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62684" name="Text Box 220"/>
          <p:cNvSpPr txBox="1">
            <a:spLocks noChangeArrowheads="1"/>
          </p:cNvSpPr>
          <p:nvPr/>
        </p:nvSpPr>
        <p:spPr bwMode="auto">
          <a:xfrm>
            <a:off x="7722127" y="1500174"/>
            <a:ext cx="1064715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DZ" b="1" dirty="0" smtClean="0">
                <a:solidFill>
                  <a:srgbClr val="0000FF"/>
                </a:solidFill>
                <a:cs typeface="Arabic Transparent" pitchFamily="2" charset="-78"/>
              </a:rPr>
              <a:t>2- الرمز </a:t>
            </a: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:</a:t>
            </a:r>
            <a:endParaRPr lang="fr-FR" b="1" dirty="0">
              <a:solidFill>
                <a:srgbClr val="0000FF"/>
              </a:solidFill>
              <a:cs typeface="Arabic Transparent" pitchFamily="2" charset="-78"/>
            </a:endParaRPr>
          </a:p>
        </p:txBody>
      </p:sp>
      <p:sp>
        <p:nvSpPr>
          <p:cNvPr id="62686" name="AutoShape 222"/>
          <p:cNvSpPr>
            <a:spLocks noChangeArrowheads="1"/>
          </p:cNvSpPr>
          <p:nvPr/>
        </p:nvSpPr>
        <p:spPr bwMode="auto">
          <a:xfrm>
            <a:off x="2117725" y="2243138"/>
            <a:ext cx="215900" cy="287337"/>
          </a:xfrm>
          <a:prstGeom prst="downArrow">
            <a:avLst>
              <a:gd name="adj1" fmla="val 50000"/>
              <a:gd name="adj2" fmla="val 33272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687" name="AutoShape 223"/>
          <p:cNvSpPr>
            <a:spLocks noChangeArrowheads="1"/>
          </p:cNvSpPr>
          <p:nvPr/>
        </p:nvSpPr>
        <p:spPr bwMode="auto">
          <a:xfrm>
            <a:off x="2555875" y="4903788"/>
            <a:ext cx="215900" cy="358775"/>
          </a:xfrm>
          <a:prstGeom prst="upArrow">
            <a:avLst>
              <a:gd name="adj1" fmla="val 50000"/>
              <a:gd name="adj2" fmla="val 41544"/>
            </a:avLst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688" name="AutoShape 224"/>
          <p:cNvSpPr>
            <a:spLocks noChangeArrowheads="1"/>
          </p:cNvSpPr>
          <p:nvPr/>
        </p:nvSpPr>
        <p:spPr bwMode="auto">
          <a:xfrm>
            <a:off x="1619250" y="2205038"/>
            <a:ext cx="215900" cy="358775"/>
          </a:xfrm>
          <a:prstGeom prst="upArrow">
            <a:avLst>
              <a:gd name="adj1" fmla="val 50000"/>
              <a:gd name="adj2" fmla="val 41544"/>
            </a:avLst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55" name="Picture 5" descr="H:\Relais thermiques bimétalliqu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571744"/>
            <a:ext cx="4758372" cy="208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2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2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2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6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6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6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6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6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6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6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6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6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62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62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6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62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6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62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6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6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6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6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8" dur="500"/>
                                        <p:tgtEl>
                                          <p:spTgt spid="6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1" dur="500"/>
                                        <p:tgtEl>
                                          <p:spTgt spid="6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4" dur="500"/>
                                        <p:tgtEl>
                                          <p:spTgt spid="6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9" dur="500"/>
                                        <p:tgtEl>
                                          <p:spTgt spid="6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4" dur="500"/>
                                        <p:tgtEl>
                                          <p:spTgt spid="6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9" dur="500"/>
                                        <p:tgtEl>
                                          <p:spTgt spid="6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2" dur="500"/>
                                        <p:tgtEl>
                                          <p:spTgt spid="6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5" dur="500"/>
                                        <p:tgtEl>
                                          <p:spTgt spid="62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0" dur="500"/>
                                        <p:tgtEl>
                                          <p:spTgt spid="6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5" dur="500"/>
                                        <p:tgtEl>
                                          <p:spTgt spid="6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0" dur="500"/>
                                        <p:tgtEl>
                                          <p:spTgt spid="62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5" dur="500"/>
                                        <p:tgtEl>
                                          <p:spTgt spid="62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0" dur="500"/>
                                        <p:tgtEl>
                                          <p:spTgt spid="62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5" dur="500"/>
                                        <p:tgtEl>
                                          <p:spTgt spid="6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62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5" dur="500"/>
                                        <p:tgtEl>
                                          <p:spTgt spid="62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0" dur="500"/>
                                        <p:tgtEl>
                                          <p:spTgt spid="62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5" dur="500"/>
                                        <p:tgtEl>
                                          <p:spTgt spid="62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0" dur="500"/>
                                        <p:tgtEl>
                                          <p:spTgt spid="62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5" dur="500"/>
                                        <p:tgtEl>
                                          <p:spTgt spid="62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0" dur="500"/>
                                        <p:tgtEl>
                                          <p:spTgt spid="62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5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4" grpId="0" animBg="1"/>
      <p:bldP spid="62479" grpId="0" animBg="1"/>
      <p:bldP spid="62480" grpId="0" animBg="1"/>
      <p:bldP spid="62481" grpId="0"/>
      <p:bldP spid="62482" grpId="0"/>
      <p:bldP spid="62483" grpId="0"/>
      <p:bldP spid="62489" grpId="0"/>
      <p:bldP spid="62491" grpId="0" animBg="1"/>
      <p:bldP spid="62492" grpId="0" animBg="1"/>
      <p:bldP spid="62520" grpId="0" animBg="1"/>
      <p:bldP spid="62522" grpId="0" animBg="1"/>
      <p:bldP spid="62523" grpId="0" animBg="1"/>
      <p:bldP spid="62525" grpId="0" animBg="1"/>
      <p:bldP spid="62526" grpId="0"/>
      <p:bldP spid="62528" grpId="0" animBg="1"/>
      <p:bldP spid="62529" grpId="0"/>
      <p:bldP spid="62530" grpId="0" animBg="1"/>
      <p:bldP spid="62531" grpId="0" animBg="1"/>
      <p:bldP spid="62532" grpId="0" animBg="1"/>
      <p:bldP spid="62533" grpId="0" animBg="1"/>
      <p:bldP spid="62537" grpId="0" animBg="1"/>
      <p:bldP spid="62538" grpId="0"/>
      <p:bldP spid="62540" grpId="0" animBg="1"/>
      <p:bldP spid="62541" grpId="0"/>
      <p:bldP spid="62543" grpId="0" animBg="1"/>
      <p:bldP spid="62544" grpId="0" animBg="1"/>
      <p:bldP spid="62545" grpId="0" animBg="1"/>
      <p:bldP spid="62546" grpId="0" animBg="1"/>
      <p:bldP spid="62622" grpId="0" animBg="1"/>
      <p:bldP spid="62645" grpId="0" animBg="1"/>
      <p:bldP spid="62646" grpId="0"/>
      <p:bldP spid="62648" grpId="0" animBg="1"/>
      <p:bldP spid="62649" grpId="0"/>
      <p:bldP spid="62651" grpId="0" animBg="1"/>
      <p:bldP spid="62652" grpId="0"/>
      <p:bldP spid="62654" grpId="0" animBg="1"/>
      <p:bldP spid="62655" grpId="0"/>
      <p:bldP spid="62657" grpId="0" animBg="1"/>
      <p:bldP spid="62658" grpId="0"/>
      <p:bldP spid="62660" grpId="0" animBg="1"/>
      <p:bldP spid="62661" grpId="0"/>
      <p:bldP spid="62663" grpId="0" animBg="1"/>
      <p:bldP spid="62665" grpId="0" animBg="1"/>
      <p:bldP spid="62677" grpId="0"/>
      <p:bldP spid="62679" grpId="0"/>
      <p:bldP spid="62681" grpId="0"/>
      <p:bldP spid="62682" grpId="0"/>
      <p:bldP spid="62683" grpId="0"/>
      <p:bldP spid="62684" grpId="0"/>
      <p:bldP spid="62686" grpId="0" animBg="1"/>
      <p:bldP spid="62687" grpId="0" animBg="1"/>
      <p:bldP spid="6268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laisthermique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 t="21486" b="7895"/>
          <a:stretch>
            <a:fillRect/>
          </a:stretch>
        </p:blipFill>
        <p:spPr bwMode="auto">
          <a:xfrm>
            <a:off x="290541" y="285728"/>
            <a:ext cx="8424863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2"/>
          <p:cNvGrpSpPr>
            <a:grpSpLocks noChangeAspect="1"/>
          </p:cNvGrpSpPr>
          <p:nvPr/>
        </p:nvGrpSpPr>
        <p:grpSpPr bwMode="auto">
          <a:xfrm>
            <a:off x="5929322" y="394776"/>
            <a:ext cx="530194" cy="1165213"/>
            <a:chOff x="4563" y="2766"/>
            <a:chExt cx="573" cy="1391"/>
          </a:xfrm>
        </p:grpSpPr>
        <p:grpSp>
          <p:nvGrpSpPr>
            <p:cNvPr id="8" name="Group 63"/>
            <p:cNvGrpSpPr>
              <a:grpSpLocks noChangeAspect="1"/>
            </p:cNvGrpSpPr>
            <p:nvPr/>
          </p:nvGrpSpPr>
          <p:grpSpPr bwMode="auto">
            <a:xfrm>
              <a:off x="4563" y="2868"/>
              <a:ext cx="514" cy="1289"/>
              <a:chOff x="4563" y="2868"/>
              <a:chExt cx="514" cy="1289"/>
            </a:xfrm>
          </p:grpSpPr>
          <p:sp>
            <p:nvSpPr>
              <p:cNvPr id="56355" name="Freeform 64"/>
              <p:cNvSpPr>
                <a:spLocks noChangeAspect="1"/>
              </p:cNvSpPr>
              <p:nvPr/>
            </p:nvSpPr>
            <p:spPr bwMode="auto">
              <a:xfrm>
                <a:off x="4694" y="2918"/>
                <a:ext cx="302" cy="295"/>
              </a:xfrm>
              <a:custGeom>
                <a:avLst/>
                <a:gdLst>
                  <a:gd name="T0" fmla="*/ 1 w 604"/>
                  <a:gd name="T1" fmla="*/ 1 h 590"/>
                  <a:gd name="T2" fmla="*/ 1 w 604"/>
                  <a:gd name="T3" fmla="*/ 1 h 590"/>
                  <a:gd name="T4" fmla="*/ 2 w 604"/>
                  <a:gd name="T5" fmla="*/ 1 h 590"/>
                  <a:gd name="T6" fmla="*/ 2 w 604"/>
                  <a:gd name="T7" fmla="*/ 1 h 590"/>
                  <a:gd name="T8" fmla="*/ 3 w 604"/>
                  <a:gd name="T9" fmla="*/ 1 h 590"/>
                  <a:gd name="T10" fmla="*/ 3 w 604"/>
                  <a:gd name="T11" fmla="*/ 0 h 590"/>
                  <a:gd name="T12" fmla="*/ 5 w 604"/>
                  <a:gd name="T13" fmla="*/ 1 h 590"/>
                  <a:gd name="T14" fmla="*/ 5 w 604"/>
                  <a:gd name="T15" fmla="*/ 1 h 590"/>
                  <a:gd name="T16" fmla="*/ 5 w 604"/>
                  <a:gd name="T17" fmla="*/ 1 h 590"/>
                  <a:gd name="T18" fmla="*/ 5 w 604"/>
                  <a:gd name="T19" fmla="*/ 1 h 590"/>
                  <a:gd name="T20" fmla="*/ 5 w 604"/>
                  <a:gd name="T21" fmla="*/ 2 h 590"/>
                  <a:gd name="T22" fmla="*/ 3 w 604"/>
                  <a:gd name="T23" fmla="*/ 3 h 590"/>
                  <a:gd name="T24" fmla="*/ 3 w 604"/>
                  <a:gd name="T25" fmla="*/ 3 h 590"/>
                  <a:gd name="T26" fmla="*/ 2 w 604"/>
                  <a:gd name="T27" fmla="*/ 5 h 590"/>
                  <a:gd name="T28" fmla="*/ 2 w 604"/>
                  <a:gd name="T29" fmla="*/ 5 h 590"/>
                  <a:gd name="T30" fmla="*/ 1 w 604"/>
                  <a:gd name="T31" fmla="*/ 5 h 590"/>
                  <a:gd name="T32" fmla="*/ 1 w 604"/>
                  <a:gd name="T33" fmla="*/ 5 h 590"/>
                  <a:gd name="T34" fmla="*/ 1 w 604"/>
                  <a:gd name="T35" fmla="*/ 3 h 590"/>
                  <a:gd name="T36" fmla="*/ 1 w 604"/>
                  <a:gd name="T37" fmla="*/ 3 h 590"/>
                  <a:gd name="T38" fmla="*/ 1 w 604"/>
                  <a:gd name="T39" fmla="*/ 3 h 590"/>
                  <a:gd name="T40" fmla="*/ 0 w 604"/>
                  <a:gd name="T41" fmla="*/ 2 h 590"/>
                  <a:gd name="T42" fmla="*/ 1 w 604"/>
                  <a:gd name="T43" fmla="*/ 2 h 590"/>
                  <a:gd name="T44" fmla="*/ 1 w 604"/>
                  <a:gd name="T45" fmla="*/ 2 h 590"/>
                  <a:gd name="T46" fmla="*/ 1 w 604"/>
                  <a:gd name="T47" fmla="*/ 1 h 5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4"/>
                  <a:gd name="T73" fmla="*/ 0 h 590"/>
                  <a:gd name="T74" fmla="*/ 604 w 604"/>
                  <a:gd name="T75" fmla="*/ 590 h 59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4" h="590">
                    <a:moveTo>
                      <a:pt x="184" y="249"/>
                    </a:moveTo>
                    <a:lnTo>
                      <a:pt x="237" y="170"/>
                    </a:lnTo>
                    <a:lnTo>
                      <a:pt x="295" y="111"/>
                    </a:lnTo>
                    <a:lnTo>
                      <a:pt x="355" y="39"/>
                    </a:lnTo>
                    <a:lnTo>
                      <a:pt x="427" y="7"/>
                    </a:lnTo>
                    <a:lnTo>
                      <a:pt x="485" y="0"/>
                    </a:lnTo>
                    <a:lnTo>
                      <a:pt x="545" y="19"/>
                    </a:lnTo>
                    <a:lnTo>
                      <a:pt x="578" y="65"/>
                    </a:lnTo>
                    <a:lnTo>
                      <a:pt x="604" y="151"/>
                    </a:lnTo>
                    <a:lnTo>
                      <a:pt x="597" y="242"/>
                    </a:lnTo>
                    <a:lnTo>
                      <a:pt x="571" y="321"/>
                    </a:lnTo>
                    <a:lnTo>
                      <a:pt x="506" y="413"/>
                    </a:lnTo>
                    <a:lnTo>
                      <a:pt x="434" y="478"/>
                    </a:lnTo>
                    <a:lnTo>
                      <a:pt x="355" y="537"/>
                    </a:lnTo>
                    <a:lnTo>
                      <a:pt x="269" y="576"/>
                    </a:lnTo>
                    <a:lnTo>
                      <a:pt x="197" y="590"/>
                    </a:lnTo>
                    <a:lnTo>
                      <a:pt x="165" y="570"/>
                    </a:lnTo>
                    <a:lnTo>
                      <a:pt x="138" y="492"/>
                    </a:lnTo>
                    <a:lnTo>
                      <a:pt x="144" y="387"/>
                    </a:lnTo>
                    <a:lnTo>
                      <a:pt x="19" y="393"/>
                    </a:lnTo>
                    <a:lnTo>
                      <a:pt x="0" y="374"/>
                    </a:lnTo>
                    <a:lnTo>
                      <a:pt x="19" y="334"/>
                    </a:lnTo>
                    <a:lnTo>
                      <a:pt x="151" y="327"/>
                    </a:lnTo>
                    <a:lnTo>
                      <a:pt x="184" y="24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356" name="Freeform 65"/>
              <p:cNvSpPr>
                <a:spLocks noChangeAspect="1"/>
              </p:cNvSpPr>
              <p:nvPr/>
            </p:nvSpPr>
            <p:spPr bwMode="auto">
              <a:xfrm>
                <a:off x="4678" y="3229"/>
                <a:ext cx="209" cy="433"/>
              </a:xfrm>
              <a:custGeom>
                <a:avLst/>
                <a:gdLst>
                  <a:gd name="T0" fmla="*/ 1 w 418"/>
                  <a:gd name="T1" fmla="*/ 0 h 867"/>
                  <a:gd name="T2" fmla="*/ 2 w 418"/>
                  <a:gd name="T3" fmla="*/ 0 h 867"/>
                  <a:gd name="T4" fmla="*/ 3 w 418"/>
                  <a:gd name="T5" fmla="*/ 0 h 867"/>
                  <a:gd name="T6" fmla="*/ 3 w 418"/>
                  <a:gd name="T7" fmla="*/ 0 h 867"/>
                  <a:gd name="T8" fmla="*/ 3 w 418"/>
                  <a:gd name="T9" fmla="*/ 0 h 867"/>
                  <a:gd name="T10" fmla="*/ 3 w 418"/>
                  <a:gd name="T11" fmla="*/ 0 h 867"/>
                  <a:gd name="T12" fmla="*/ 3 w 418"/>
                  <a:gd name="T13" fmla="*/ 1 h 867"/>
                  <a:gd name="T14" fmla="*/ 3 w 418"/>
                  <a:gd name="T15" fmla="*/ 1 h 867"/>
                  <a:gd name="T16" fmla="*/ 3 w 418"/>
                  <a:gd name="T17" fmla="*/ 2 h 867"/>
                  <a:gd name="T18" fmla="*/ 3 w 418"/>
                  <a:gd name="T19" fmla="*/ 2 h 867"/>
                  <a:gd name="T20" fmla="*/ 3 w 418"/>
                  <a:gd name="T21" fmla="*/ 3 h 867"/>
                  <a:gd name="T22" fmla="*/ 3 w 418"/>
                  <a:gd name="T23" fmla="*/ 4 h 867"/>
                  <a:gd name="T24" fmla="*/ 3 w 418"/>
                  <a:gd name="T25" fmla="*/ 4 h 867"/>
                  <a:gd name="T26" fmla="*/ 3 w 418"/>
                  <a:gd name="T27" fmla="*/ 5 h 867"/>
                  <a:gd name="T28" fmla="*/ 3 w 418"/>
                  <a:gd name="T29" fmla="*/ 6 h 867"/>
                  <a:gd name="T30" fmla="*/ 3 w 418"/>
                  <a:gd name="T31" fmla="*/ 6 h 867"/>
                  <a:gd name="T32" fmla="*/ 3 w 418"/>
                  <a:gd name="T33" fmla="*/ 6 h 867"/>
                  <a:gd name="T34" fmla="*/ 2 w 418"/>
                  <a:gd name="T35" fmla="*/ 6 h 867"/>
                  <a:gd name="T36" fmla="*/ 2 w 418"/>
                  <a:gd name="T37" fmla="*/ 6 h 867"/>
                  <a:gd name="T38" fmla="*/ 1 w 418"/>
                  <a:gd name="T39" fmla="*/ 6 h 867"/>
                  <a:gd name="T40" fmla="*/ 1 w 418"/>
                  <a:gd name="T41" fmla="*/ 5 h 867"/>
                  <a:gd name="T42" fmla="*/ 1 w 418"/>
                  <a:gd name="T43" fmla="*/ 5 h 867"/>
                  <a:gd name="T44" fmla="*/ 0 w 418"/>
                  <a:gd name="T45" fmla="*/ 4 h 867"/>
                  <a:gd name="T46" fmla="*/ 1 w 418"/>
                  <a:gd name="T47" fmla="*/ 3 h 867"/>
                  <a:gd name="T48" fmla="*/ 1 w 418"/>
                  <a:gd name="T49" fmla="*/ 2 h 867"/>
                  <a:gd name="T50" fmla="*/ 1 w 418"/>
                  <a:gd name="T51" fmla="*/ 1 h 867"/>
                  <a:gd name="T52" fmla="*/ 1 w 418"/>
                  <a:gd name="T53" fmla="*/ 0 h 86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18"/>
                  <a:gd name="T82" fmla="*/ 0 h 867"/>
                  <a:gd name="T83" fmla="*/ 418 w 418"/>
                  <a:gd name="T84" fmla="*/ 867 h 86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18" h="867">
                    <a:moveTo>
                      <a:pt x="118" y="73"/>
                    </a:moveTo>
                    <a:lnTo>
                      <a:pt x="176" y="20"/>
                    </a:lnTo>
                    <a:lnTo>
                      <a:pt x="267" y="0"/>
                    </a:lnTo>
                    <a:lnTo>
                      <a:pt x="346" y="14"/>
                    </a:lnTo>
                    <a:lnTo>
                      <a:pt x="405" y="67"/>
                    </a:lnTo>
                    <a:lnTo>
                      <a:pt x="418" y="106"/>
                    </a:lnTo>
                    <a:lnTo>
                      <a:pt x="418" y="158"/>
                    </a:lnTo>
                    <a:lnTo>
                      <a:pt x="392" y="204"/>
                    </a:lnTo>
                    <a:lnTo>
                      <a:pt x="346" y="283"/>
                    </a:lnTo>
                    <a:lnTo>
                      <a:pt x="327" y="375"/>
                    </a:lnTo>
                    <a:lnTo>
                      <a:pt x="320" y="452"/>
                    </a:lnTo>
                    <a:lnTo>
                      <a:pt x="339" y="538"/>
                    </a:lnTo>
                    <a:lnTo>
                      <a:pt x="392" y="617"/>
                    </a:lnTo>
                    <a:lnTo>
                      <a:pt x="412" y="696"/>
                    </a:lnTo>
                    <a:lnTo>
                      <a:pt x="405" y="768"/>
                    </a:lnTo>
                    <a:lnTo>
                      <a:pt x="367" y="827"/>
                    </a:lnTo>
                    <a:lnTo>
                      <a:pt x="314" y="860"/>
                    </a:lnTo>
                    <a:lnTo>
                      <a:pt x="248" y="867"/>
                    </a:lnTo>
                    <a:lnTo>
                      <a:pt x="170" y="867"/>
                    </a:lnTo>
                    <a:lnTo>
                      <a:pt x="111" y="833"/>
                    </a:lnTo>
                    <a:lnTo>
                      <a:pt x="51" y="735"/>
                    </a:lnTo>
                    <a:lnTo>
                      <a:pt x="13" y="649"/>
                    </a:lnTo>
                    <a:lnTo>
                      <a:pt x="0" y="519"/>
                    </a:lnTo>
                    <a:lnTo>
                      <a:pt x="13" y="401"/>
                    </a:lnTo>
                    <a:lnTo>
                      <a:pt x="39" y="276"/>
                    </a:lnTo>
                    <a:lnTo>
                      <a:pt x="78" y="151"/>
                    </a:lnTo>
                    <a:lnTo>
                      <a:pt x="118" y="7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357" name="Freeform 66"/>
              <p:cNvSpPr>
                <a:spLocks noChangeAspect="1"/>
              </p:cNvSpPr>
              <p:nvPr/>
            </p:nvSpPr>
            <p:spPr bwMode="auto">
              <a:xfrm>
                <a:off x="4845" y="3243"/>
                <a:ext cx="232" cy="390"/>
              </a:xfrm>
              <a:custGeom>
                <a:avLst/>
                <a:gdLst>
                  <a:gd name="T0" fmla="*/ 0 w 465"/>
                  <a:gd name="T1" fmla="*/ 1 h 780"/>
                  <a:gd name="T2" fmla="*/ 0 w 465"/>
                  <a:gd name="T3" fmla="*/ 1 h 780"/>
                  <a:gd name="T4" fmla="*/ 0 w 465"/>
                  <a:gd name="T5" fmla="*/ 0 h 780"/>
                  <a:gd name="T6" fmla="*/ 0 w 465"/>
                  <a:gd name="T7" fmla="*/ 1 h 780"/>
                  <a:gd name="T8" fmla="*/ 1 w 465"/>
                  <a:gd name="T9" fmla="*/ 1 h 780"/>
                  <a:gd name="T10" fmla="*/ 1 w 465"/>
                  <a:gd name="T11" fmla="*/ 2 h 780"/>
                  <a:gd name="T12" fmla="*/ 2 w 465"/>
                  <a:gd name="T13" fmla="*/ 3 h 780"/>
                  <a:gd name="T14" fmla="*/ 3 w 465"/>
                  <a:gd name="T15" fmla="*/ 3 h 780"/>
                  <a:gd name="T16" fmla="*/ 3 w 465"/>
                  <a:gd name="T17" fmla="*/ 3 h 780"/>
                  <a:gd name="T18" fmla="*/ 3 w 465"/>
                  <a:gd name="T19" fmla="*/ 3 h 780"/>
                  <a:gd name="T20" fmla="*/ 2 w 465"/>
                  <a:gd name="T21" fmla="*/ 5 h 780"/>
                  <a:gd name="T22" fmla="*/ 2 w 465"/>
                  <a:gd name="T23" fmla="*/ 5 h 780"/>
                  <a:gd name="T24" fmla="*/ 1 w 465"/>
                  <a:gd name="T25" fmla="*/ 5 h 780"/>
                  <a:gd name="T26" fmla="*/ 1 w 465"/>
                  <a:gd name="T27" fmla="*/ 5 h 780"/>
                  <a:gd name="T28" fmla="*/ 0 w 465"/>
                  <a:gd name="T29" fmla="*/ 5 h 780"/>
                  <a:gd name="T30" fmla="*/ 1 w 465"/>
                  <a:gd name="T31" fmla="*/ 5 h 780"/>
                  <a:gd name="T32" fmla="*/ 1 w 465"/>
                  <a:gd name="T33" fmla="*/ 6 h 780"/>
                  <a:gd name="T34" fmla="*/ 2 w 465"/>
                  <a:gd name="T35" fmla="*/ 6 h 780"/>
                  <a:gd name="T36" fmla="*/ 2 w 465"/>
                  <a:gd name="T37" fmla="*/ 6 h 780"/>
                  <a:gd name="T38" fmla="*/ 2 w 465"/>
                  <a:gd name="T39" fmla="*/ 6 h 780"/>
                  <a:gd name="T40" fmla="*/ 1 w 465"/>
                  <a:gd name="T41" fmla="*/ 6 h 780"/>
                  <a:gd name="T42" fmla="*/ 1 w 465"/>
                  <a:gd name="T43" fmla="*/ 6 h 780"/>
                  <a:gd name="T44" fmla="*/ 0 w 465"/>
                  <a:gd name="T45" fmla="*/ 6 h 780"/>
                  <a:gd name="T46" fmla="*/ 0 w 465"/>
                  <a:gd name="T47" fmla="*/ 5 h 780"/>
                  <a:gd name="T48" fmla="*/ 0 w 465"/>
                  <a:gd name="T49" fmla="*/ 5 h 780"/>
                  <a:gd name="T50" fmla="*/ 0 w 465"/>
                  <a:gd name="T51" fmla="*/ 5 h 780"/>
                  <a:gd name="T52" fmla="*/ 0 w 465"/>
                  <a:gd name="T53" fmla="*/ 5 h 780"/>
                  <a:gd name="T54" fmla="*/ 1 w 465"/>
                  <a:gd name="T55" fmla="*/ 3 h 780"/>
                  <a:gd name="T56" fmla="*/ 1 w 465"/>
                  <a:gd name="T57" fmla="*/ 3 h 780"/>
                  <a:gd name="T58" fmla="*/ 2 w 465"/>
                  <a:gd name="T59" fmla="*/ 3 h 780"/>
                  <a:gd name="T60" fmla="*/ 2 w 465"/>
                  <a:gd name="T61" fmla="*/ 3 h 780"/>
                  <a:gd name="T62" fmla="*/ 2 w 465"/>
                  <a:gd name="T63" fmla="*/ 3 h 780"/>
                  <a:gd name="T64" fmla="*/ 2 w 465"/>
                  <a:gd name="T65" fmla="*/ 3 h 780"/>
                  <a:gd name="T66" fmla="*/ 2 w 465"/>
                  <a:gd name="T67" fmla="*/ 3 h 780"/>
                  <a:gd name="T68" fmla="*/ 1 w 465"/>
                  <a:gd name="T69" fmla="*/ 3 h 780"/>
                  <a:gd name="T70" fmla="*/ 1 w 465"/>
                  <a:gd name="T71" fmla="*/ 2 h 780"/>
                  <a:gd name="T72" fmla="*/ 0 w 465"/>
                  <a:gd name="T73" fmla="*/ 2 h 780"/>
                  <a:gd name="T74" fmla="*/ 0 w 465"/>
                  <a:gd name="T75" fmla="*/ 1 h 780"/>
                  <a:gd name="T76" fmla="*/ 0 w 465"/>
                  <a:gd name="T77" fmla="*/ 1 h 78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65"/>
                  <a:gd name="T118" fmla="*/ 0 h 780"/>
                  <a:gd name="T119" fmla="*/ 465 w 465"/>
                  <a:gd name="T120" fmla="*/ 780 h 78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65" h="780">
                    <a:moveTo>
                      <a:pt x="0" y="39"/>
                    </a:moveTo>
                    <a:lnTo>
                      <a:pt x="5" y="6"/>
                    </a:lnTo>
                    <a:lnTo>
                      <a:pt x="78" y="0"/>
                    </a:lnTo>
                    <a:lnTo>
                      <a:pt x="117" y="33"/>
                    </a:lnTo>
                    <a:lnTo>
                      <a:pt x="177" y="117"/>
                    </a:lnTo>
                    <a:lnTo>
                      <a:pt x="254" y="229"/>
                    </a:lnTo>
                    <a:lnTo>
                      <a:pt x="326" y="307"/>
                    </a:lnTo>
                    <a:lnTo>
                      <a:pt x="458" y="452"/>
                    </a:lnTo>
                    <a:lnTo>
                      <a:pt x="465" y="484"/>
                    </a:lnTo>
                    <a:lnTo>
                      <a:pt x="438" y="504"/>
                    </a:lnTo>
                    <a:lnTo>
                      <a:pt x="372" y="530"/>
                    </a:lnTo>
                    <a:lnTo>
                      <a:pt x="281" y="551"/>
                    </a:lnTo>
                    <a:lnTo>
                      <a:pt x="170" y="557"/>
                    </a:lnTo>
                    <a:lnTo>
                      <a:pt x="130" y="563"/>
                    </a:lnTo>
                    <a:lnTo>
                      <a:pt x="117" y="590"/>
                    </a:lnTo>
                    <a:lnTo>
                      <a:pt x="143" y="635"/>
                    </a:lnTo>
                    <a:lnTo>
                      <a:pt x="235" y="714"/>
                    </a:lnTo>
                    <a:lnTo>
                      <a:pt x="300" y="734"/>
                    </a:lnTo>
                    <a:lnTo>
                      <a:pt x="314" y="760"/>
                    </a:lnTo>
                    <a:lnTo>
                      <a:pt x="287" y="780"/>
                    </a:lnTo>
                    <a:lnTo>
                      <a:pt x="228" y="780"/>
                    </a:lnTo>
                    <a:lnTo>
                      <a:pt x="150" y="734"/>
                    </a:lnTo>
                    <a:lnTo>
                      <a:pt x="84" y="669"/>
                    </a:lnTo>
                    <a:lnTo>
                      <a:pt x="45" y="609"/>
                    </a:lnTo>
                    <a:lnTo>
                      <a:pt x="45" y="563"/>
                    </a:lnTo>
                    <a:lnTo>
                      <a:pt x="71" y="530"/>
                    </a:lnTo>
                    <a:lnTo>
                      <a:pt x="110" y="518"/>
                    </a:lnTo>
                    <a:lnTo>
                      <a:pt x="170" y="511"/>
                    </a:lnTo>
                    <a:lnTo>
                      <a:pt x="235" y="511"/>
                    </a:lnTo>
                    <a:lnTo>
                      <a:pt x="314" y="498"/>
                    </a:lnTo>
                    <a:lnTo>
                      <a:pt x="353" y="484"/>
                    </a:lnTo>
                    <a:lnTo>
                      <a:pt x="372" y="465"/>
                    </a:lnTo>
                    <a:lnTo>
                      <a:pt x="366" y="446"/>
                    </a:lnTo>
                    <a:lnTo>
                      <a:pt x="307" y="393"/>
                    </a:lnTo>
                    <a:lnTo>
                      <a:pt x="215" y="301"/>
                    </a:lnTo>
                    <a:lnTo>
                      <a:pt x="130" y="223"/>
                    </a:lnTo>
                    <a:lnTo>
                      <a:pt x="38" y="138"/>
                    </a:lnTo>
                    <a:lnTo>
                      <a:pt x="5" y="78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358" name="Freeform 67"/>
              <p:cNvSpPr>
                <a:spLocks noChangeAspect="1"/>
              </p:cNvSpPr>
              <p:nvPr/>
            </p:nvSpPr>
            <p:spPr bwMode="auto">
              <a:xfrm>
                <a:off x="4694" y="3570"/>
                <a:ext cx="252" cy="587"/>
              </a:xfrm>
              <a:custGeom>
                <a:avLst/>
                <a:gdLst>
                  <a:gd name="T0" fmla="*/ 2 w 504"/>
                  <a:gd name="T1" fmla="*/ 0 h 1175"/>
                  <a:gd name="T2" fmla="*/ 3 w 504"/>
                  <a:gd name="T3" fmla="*/ 0 h 1175"/>
                  <a:gd name="T4" fmla="*/ 3 w 504"/>
                  <a:gd name="T5" fmla="*/ 0 h 1175"/>
                  <a:gd name="T6" fmla="*/ 3 w 504"/>
                  <a:gd name="T7" fmla="*/ 1 h 1175"/>
                  <a:gd name="T8" fmla="*/ 3 w 504"/>
                  <a:gd name="T9" fmla="*/ 2 h 1175"/>
                  <a:gd name="T10" fmla="*/ 3 w 504"/>
                  <a:gd name="T11" fmla="*/ 3 h 1175"/>
                  <a:gd name="T12" fmla="*/ 4 w 504"/>
                  <a:gd name="T13" fmla="*/ 4 h 1175"/>
                  <a:gd name="T14" fmla="*/ 4 w 504"/>
                  <a:gd name="T15" fmla="*/ 5 h 1175"/>
                  <a:gd name="T16" fmla="*/ 4 w 504"/>
                  <a:gd name="T17" fmla="*/ 6 h 1175"/>
                  <a:gd name="T18" fmla="*/ 4 w 504"/>
                  <a:gd name="T19" fmla="*/ 7 h 1175"/>
                  <a:gd name="T20" fmla="*/ 4 w 504"/>
                  <a:gd name="T21" fmla="*/ 7 h 1175"/>
                  <a:gd name="T22" fmla="*/ 4 w 504"/>
                  <a:gd name="T23" fmla="*/ 8 h 1175"/>
                  <a:gd name="T24" fmla="*/ 4 w 504"/>
                  <a:gd name="T25" fmla="*/ 8 h 1175"/>
                  <a:gd name="T26" fmla="*/ 4 w 504"/>
                  <a:gd name="T27" fmla="*/ 8 h 1175"/>
                  <a:gd name="T28" fmla="*/ 4 w 504"/>
                  <a:gd name="T29" fmla="*/ 8 h 1175"/>
                  <a:gd name="T30" fmla="*/ 3 w 504"/>
                  <a:gd name="T31" fmla="*/ 8 h 1175"/>
                  <a:gd name="T32" fmla="*/ 2 w 504"/>
                  <a:gd name="T33" fmla="*/ 8 h 1175"/>
                  <a:gd name="T34" fmla="*/ 2 w 504"/>
                  <a:gd name="T35" fmla="*/ 8 h 1175"/>
                  <a:gd name="T36" fmla="*/ 1 w 504"/>
                  <a:gd name="T37" fmla="*/ 9 h 1175"/>
                  <a:gd name="T38" fmla="*/ 1 w 504"/>
                  <a:gd name="T39" fmla="*/ 9 h 1175"/>
                  <a:gd name="T40" fmla="*/ 0 w 504"/>
                  <a:gd name="T41" fmla="*/ 8 h 1175"/>
                  <a:gd name="T42" fmla="*/ 1 w 504"/>
                  <a:gd name="T43" fmla="*/ 8 h 1175"/>
                  <a:gd name="T44" fmla="*/ 1 w 504"/>
                  <a:gd name="T45" fmla="*/ 8 h 1175"/>
                  <a:gd name="T46" fmla="*/ 3 w 504"/>
                  <a:gd name="T47" fmla="*/ 7 h 1175"/>
                  <a:gd name="T48" fmla="*/ 3 w 504"/>
                  <a:gd name="T49" fmla="*/ 7 h 1175"/>
                  <a:gd name="T50" fmla="*/ 4 w 504"/>
                  <a:gd name="T51" fmla="*/ 7 h 1175"/>
                  <a:gd name="T52" fmla="*/ 4 w 504"/>
                  <a:gd name="T53" fmla="*/ 7 h 1175"/>
                  <a:gd name="T54" fmla="*/ 4 w 504"/>
                  <a:gd name="T55" fmla="*/ 6 h 1175"/>
                  <a:gd name="T56" fmla="*/ 3 w 504"/>
                  <a:gd name="T57" fmla="*/ 5 h 1175"/>
                  <a:gd name="T58" fmla="*/ 3 w 504"/>
                  <a:gd name="T59" fmla="*/ 4 h 1175"/>
                  <a:gd name="T60" fmla="*/ 2 w 504"/>
                  <a:gd name="T61" fmla="*/ 3 h 1175"/>
                  <a:gd name="T62" fmla="*/ 2 w 504"/>
                  <a:gd name="T63" fmla="*/ 2 h 1175"/>
                  <a:gd name="T64" fmla="*/ 2 w 504"/>
                  <a:gd name="T65" fmla="*/ 1 h 1175"/>
                  <a:gd name="T66" fmla="*/ 2 w 504"/>
                  <a:gd name="T67" fmla="*/ 0 h 1175"/>
                  <a:gd name="T68" fmla="*/ 2 w 504"/>
                  <a:gd name="T69" fmla="*/ 0 h 1175"/>
                  <a:gd name="T70" fmla="*/ 2 w 504"/>
                  <a:gd name="T71" fmla="*/ 0 h 117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04"/>
                  <a:gd name="T109" fmla="*/ 0 h 1175"/>
                  <a:gd name="T110" fmla="*/ 504 w 504"/>
                  <a:gd name="T111" fmla="*/ 1175 h 117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04" h="1175">
                    <a:moveTo>
                      <a:pt x="249" y="0"/>
                    </a:moveTo>
                    <a:lnTo>
                      <a:pt x="321" y="14"/>
                    </a:lnTo>
                    <a:lnTo>
                      <a:pt x="354" y="66"/>
                    </a:lnTo>
                    <a:lnTo>
                      <a:pt x="347" y="190"/>
                    </a:lnTo>
                    <a:lnTo>
                      <a:pt x="335" y="322"/>
                    </a:lnTo>
                    <a:lnTo>
                      <a:pt x="335" y="459"/>
                    </a:lnTo>
                    <a:lnTo>
                      <a:pt x="400" y="623"/>
                    </a:lnTo>
                    <a:lnTo>
                      <a:pt x="452" y="742"/>
                    </a:lnTo>
                    <a:lnTo>
                      <a:pt x="479" y="860"/>
                    </a:lnTo>
                    <a:lnTo>
                      <a:pt x="472" y="964"/>
                    </a:lnTo>
                    <a:lnTo>
                      <a:pt x="472" y="1004"/>
                    </a:lnTo>
                    <a:lnTo>
                      <a:pt x="498" y="1043"/>
                    </a:lnTo>
                    <a:lnTo>
                      <a:pt x="504" y="1083"/>
                    </a:lnTo>
                    <a:lnTo>
                      <a:pt x="485" y="1102"/>
                    </a:lnTo>
                    <a:lnTo>
                      <a:pt x="432" y="1089"/>
                    </a:lnTo>
                    <a:lnTo>
                      <a:pt x="335" y="1076"/>
                    </a:lnTo>
                    <a:lnTo>
                      <a:pt x="216" y="1102"/>
                    </a:lnTo>
                    <a:lnTo>
                      <a:pt x="138" y="1148"/>
                    </a:lnTo>
                    <a:lnTo>
                      <a:pt x="98" y="1175"/>
                    </a:lnTo>
                    <a:lnTo>
                      <a:pt x="59" y="1175"/>
                    </a:lnTo>
                    <a:lnTo>
                      <a:pt x="0" y="1089"/>
                    </a:lnTo>
                    <a:lnTo>
                      <a:pt x="7" y="1076"/>
                    </a:lnTo>
                    <a:lnTo>
                      <a:pt x="125" y="1036"/>
                    </a:lnTo>
                    <a:lnTo>
                      <a:pt x="262" y="1017"/>
                    </a:lnTo>
                    <a:lnTo>
                      <a:pt x="360" y="1011"/>
                    </a:lnTo>
                    <a:lnTo>
                      <a:pt x="419" y="1011"/>
                    </a:lnTo>
                    <a:lnTo>
                      <a:pt x="432" y="971"/>
                    </a:lnTo>
                    <a:lnTo>
                      <a:pt x="413" y="860"/>
                    </a:lnTo>
                    <a:lnTo>
                      <a:pt x="367" y="742"/>
                    </a:lnTo>
                    <a:lnTo>
                      <a:pt x="295" y="591"/>
                    </a:lnTo>
                    <a:lnTo>
                      <a:pt x="235" y="459"/>
                    </a:lnTo>
                    <a:lnTo>
                      <a:pt x="210" y="341"/>
                    </a:lnTo>
                    <a:lnTo>
                      <a:pt x="203" y="210"/>
                    </a:lnTo>
                    <a:lnTo>
                      <a:pt x="203" y="86"/>
                    </a:lnTo>
                    <a:lnTo>
                      <a:pt x="230" y="34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359" name="Freeform 68"/>
              <p:cNvSpPr>
                <a:spLocks noChangeAspect="1"/>
              </p:cNvSpPr>
              <p:nvPr/>
            </p:nvSpPr>
            <p:spPr bwMode="auto">
              <a:xfrm>
                <a:off x="4570" y="3587"/>
                <a:ext cx="209" cy="488"/>
              </a:xfrm>
              <a:custGeom>
                <a:avLst/>
                <a:gdLst>
                  <a:gd name="T0" fmla="*/ 3 w 418"/>
                  <a:gd name="T1" fmla="*/ 0 h 977"/>
                  <a:gd name="T2" fmla="*/ 3 w 418"/>
                  <a:gd name="T3" fmla="*/ 0 h 977"/>
                  <a:gd name="T4" fmla="*/ 3 w 418"/>
                  <a:gd name="T5" fmla="*/ 0 h 977"/>
                  <a:gd name="T6" fmla="*/ 3 w 418"/>
                  <a:gd name="T7" fmla="*/ 0 h 977"/>
                  <a:gd name="T8" fmla="*/ 3 w 418"/>
                  <a:gd name="T9" fmla="*/ 1 h 977"/>
                  <a:gd name="T10" fmla="*/ 3 w 418"/>
                  <a:gd name="T11" fmla="*/ 3 h 977"/>
                  <a:gd name="T12" fmla="*/ 3 w 418"/>
                  <a:gd name="T13" fmla="*/ 3 h 977"/>
                  <a:gd name="T14" fmla="*/ 3 w 418"/>
                  <a:gd name="T15" fmla="*/ 4 h 977"/>
                  <a:gd name="T16" fmla="*/ 3 w 418"/>
                  <a:gd name="T17" fmla="*/ 5 h 977"/>
                  <a:gd name="T18" fmla="*/ 3 w 418"/>
                  <a:gd name="T19" fmla="*/ 6 h 977"/>
                  <a:gd name="T20" fmla="*/ 3 w 418"/>
                  <a:gd name="T21" fmla="*/ 6 h 977"/>
                  <a:gd name="T22" fmla="*/ 3 w 418"/>
                  <a:gd name="T23" fmla="*/ 6 h 977"/>
                  <a:gd name="T24" fmla="*/ 3 w 418"/>
                  <a:gd name="T25" fmla="*/ 6 h 977"/>
                  <a:gd name="T26" fmla="*/ 2 w 418"/>
                  <a:gd name="T27" fmla="*/ 7 h 977"/>
                  <a:gd name="T28" fmla="*/ 1 w 418"/>
                  <a:gd name="T29" fmla="*/ 7 h 977"/>
                  <a:gd name="T30" fmla="*/ 1 w 418"/>
                  <a:gd name="T31" fmla="*/ 7 h 977"/>
                  <a:gd name="T32" fmla="*/ 0 w 418"/>
                  <a:gd name="T33" fmla="*/ 7 h 977"/>
                  <a:gd name="T34" fmla="*/ 1 w 418"/>
                  <a:gd name="T35" fmla="*/ 6 h 977"/>
                  <a:gd name="T36" fmla="*/ 1 w 418"/>
                  <a:gd name="T37" fmla="*/ 6 h 977"/>
                  <a:gd name="T38" fmla="*/ 2 w 418"/>
                  <a:gd name="T39" fmla="*/ 6 h 977"/>
                  <a:gd name="T40" fmla="*/ 3 w 418"/>
                  <a:gd name="T41" fmla="*/ 6 h 977"/>
                  <a:gd name="T42" fmla="*/ 3 w 418"/>
                  <a:gd name="T43" fmla="*/ 5 h 977"/>
                  <a:gd name="T44" fmla="*/ 3 w 418"/>
                  <a:gd name="T45" fmla="*/ 5 h 977"/>
                  <a:gd name="T46" fmla="*/ 3 w 418"/>
                  <a:gd name="T47" fmla="*/ 3 h 977"/>
                  <a:gd name="T48" fmla="*/ 3 w 418"/>
                  <a:gd name="T49" fmla="*/ 3 h 977"/>
                  <a:gd name="T50" fmla="*/ 3 w 418"/>
                  <a:gd name="T51" fmla="*/ 2 h 977"/>
                  <a:gd name="T52" fmla="*/ 3 w 418"/>
                  <a:gd name="T53" fmla="*/ 0 h 977"/>
                  <a:gd name="T54" fmla="*/ 3 w 418"/>
                  <a:gd name="T55" fmla="*/ 0 h 977"/>
                  <a:gd name="T56" fmla="*/ 3 w 418"/>
                  <a:gd name="T57" fmla="*/ 0 h 97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18"/>
                  <a:gd name="T88" fmla="*/ 0 h 977"/>
                  <a:gd name="T89" fmla="*/ 418 w 418"/>
                  <a:gd name="T90" fmla="*/ 977 h 97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18" h="977">
                    <a:moveTo>
                      <a:pt x="314" y="0"/>
                    </a:moveTo>
                    <a:lnTo>
                      <a:pt x="372" y="0"/>
                    </a:lnTo>
                    <a:lnTo>
                      <a:pt x="392" y="39"/>
                    </a:lnTo>
                    <a:lnTo>
                      <a:pt x="405" y="125"/>
                    </a:lnTo>
                    <a:lnTo>
                      <a:pt x="392" y="216"/>
                    </a:lnTo>
                    <a:lnTo>
                      <a:pt x="360" y="399"/>
                    </a:lnTo>
                    <a:lnTo>
                      <a:pt x="365" y="478"/>
                    </a:lnTo>
                    <a:lnTo>
                      <a:pt x="405" y="636"/>
                    </a:lnTo>
                    <a:lnTo>
                      <a:pt x="418" y="747"/>
                    </a:lnTo>
                    <a:lnTo>
                      <a:pt x="418" y="833"/>
                    </a:lnTo>
                    <a:lnTo>
                      <a:pt x="399" y="852"/>
                    </a:lnTo>
                    <a:lnTo>
                      <a:pt x="339" y="865"/>
                    </a:lnTo>
                    <a:lnTo>
                      <a:pt x="261" y="884"/>
                    </a:lnTo>
                    <a:lnTo>
                      <a:pt x="183" y="924"/>
                    </a:lnTo>
                    <a:lnTo>
                      <a:pt x="104" y="977"/>
                    </a:lnTo>
                    <a:lnTo>
                      <a:pt x="72" y="977"/>
                    </a:lnTo>
                    <a:lnTo>
                      <a:pt x="0" y="918"/>
                    </a:lnTo>
                    <a:lnTo>
                      <a:pt x="6" y="891"/>
                    </a:lnTo>
                    <a:lnTo>
                      <a:pt x="97" y="852"/>
                    </a:lnTo>
                    <a:lnTo>
                      <a:pt x="255" y="812"/>
                    </a:lnTo>
                    <a:lnTo>
                      <a:pt x="327" y="786"/>
                    </a:lnTo>
                    <a:lnTo>
                      <a:pt x="339" y="761"/>
                    </a:lnTo>
                    <a:lnTo>
                      <a:pt x="339" y="649"/>
                    </a:lnTo>
                    <a:lnTo>
                      <a:pt x="314" y="505"/>
                    </a:lnTo>
                    <a:lnTo>
                      <a:pt x="300" y="413"/>
                    </a:lnTo>
                    <a:lnTo>
                      <a:pt x="288" y="269"/>
                    </a:lnTo>
                    <a:lnTo>
                      <a:pt x="281" y="111"/>
                    </a:lnTo>
                    <a:lnTo>
                      <a:pt x="288" y="39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360" name="Freeform 69"/>
              <p:cNvSpPr>
                <a:spLocks noChangeAspect="1"/>
              </p:cNvSpPr>
              <p:nvPr/>
            </p:nvSpPr>
            <p:spPr bwMode="auto">
              <a:xfrm>
                <a:off x="4563" y="2868"/>
                <a:ext cx="344" cy="435"/>
              </a:xfrm>
              <a:custGeom>
                <a:avLst/>
                <a:gdLst>
                  <a:gd name="T0" fmla="*/ 3 w 688"/>
                  <a:gd name="T1" fmla="*/ 6 h 871"/>
                  <a:gd name="T2" fmla="*/ 3 w 688"/>
                  <a:gd name="T3" fmla="*/ 6 h 871"/>
                  <a:gd name="T4" fmla="*/ 3 w 688"/>
                  <a:gd name="T5" fmla="*/ 6 h 871"/>
                  <a:gd name="T6" fmla="*/ 3 w 688"/>
                  <a:gd name="T7" fmla="*/ 5 h 871"/>
                  <a:gd name="T8" fmla="*/ 3 w 688"/>
                  <a:gd name="T9" fmla="*/ 4 h 871"/>
                  <a:gd name="T10" fmla="*/ 1 w 688"/>
                  <a:gd name="T11" fmla="*/ 4 h 871"/>
                  <a:gd name="T12" fmla="*/ 1 w 688"/>
                  <a:gd name="T13" fmla="*/ 3 h 871"/>
                  <a:gd name="T14" fmla="*/ 1 w 688"/>
                  <a:gd name="T15" fmla="*/ 2 h 871"/>
                  <a:gd name="T16" fmla="*/ 1 w 688"/>
                  <a:gd name="T17" fmla="*/ 1 h 871"/>
                  <a:gd name="T18" fmla="*/ 3 w 688"/>
                  <a:gd name="T19" fmla="*/ 1 h 871"/>
                  <a:gd name="T20" fmla="*/ 3 w 688"/>
                  <a:gd name="T21" fmla="*/ 1 h 871"/>
                  <a:gd name="T22" fmla="*/ 3 w 688"/>
                  <a:gd name="T23" fmla="*/ 1 h 871"/>
                  <a:gd name="T24" fmla="*/ 3 w 688"/>
                  <a:gd name="T25" fmla="*/ 1 h 871"/>
                  <a:gd name="T26" fmla="*/ 3 w 688"/>
                  <a:gd name="T27" fmla="*/ 1 h 871"/>
                  <a:gd name="T28" fmla="*/ 5 w 688"/>
                  <a:gd name="T29" fmla="*/ 0 h 871"/>
                  <a:gd name="T30" fmla="*/ 5 w 688"/>
                  <a:gd name="T31" fmla="*/ 0 h 871"/>
                  <a:gd name="T32" fmla="*/ 5 w 688"/>
                  <a:gd name="T33" fmla="*/ 0 h 871"/>
                  <a:gd name="T34" fmla="*/ 5 w 688"/>
                  <a:gd name="T35" fmla="*/ 0 h 871"/>
                  <a:gd name="T36" fmla="*/ 5 w 688"/>
                  <a:gd name="T37" fmla="*/ 0 h 871"/>
                  <a:gd name="T38" fmla="*/ 5 w 688"/>
                  <a:gd name="T39" fmla="*/ 0 h 871"/>
                  <a:gd name="T40" fmla="*/ 5 w 688"/>
                  <a:gd name="T41" fmla="*/ 0 h 871"/>
                  <a:gd name="T42" fmla="*/ 3 w 688"/>
                  <a:gd name="T43" fmla="*/ 0 h 871"/>
                  <a:gd name="T44" fmla="*/ 3 w 688"/>
                  <a:gd name="T45" fmla="*/ 0 h 871"/>
                  <a:gd name="T46" fmla="*/ 3 w 688"/>
                  <a:gd name="T47" fmla="*/ 1 h 871"/>
                  <a:gd name="T48" fmla="*/ 3 w 688"/>
                  <a:gd name="T49" fmla="*/ 1 h 871"/>
                  <a:gd name="T50" fmla="*/ 1 w 688"/>
                  <a:gd name="T51" fmla="*/ 1 h 871"/>
                  <a:gd name="T52" fmla="*/ 1 w 688"/>
                  <a:gd name="T53" fmla="*/ 1 h 871"/>
                  <a:gd name="T54" fmla="*/ 0 w 688"/>
                  <a:gd name="T55" fmla="*/ 2 h 871"/>
                  <a:gd name="T56" fmla="*/ 1 w 688"/>
                  <a:gd name="T57" fmla="*/ 2 h 871"/>
                  <a:gd name="T58" fmla="*/ 1 w 688"/>
                  <a:gd name="T59" fmla="*/ 3 h 871"/>
                  <a:gd name="T60" fmla="*/ 1 w 688"/>
                  <a:gd name="T61" fmla="*/ 4 h 871"/>
                  <a:gd name="T62" fmla="*/ 1 w 688"/>
                  <a:gd name="T63" fmla="*/ 5 h 871"/>
                  <a:gd name="T64" fmla="*/ 1 w 688"/>
                  <a:gd name="T65" fmla="*/ 6 h 871"/>
                  <a:gd name="T66" fmla="*/ 3 w 688"/>
                  <a:gd name="T67" fmla="*/ 6 h 871"/>
                  <a:gd name="T68" fmla="*/ 3 w 688"/>
                  <a:gd name="T69" fmla="*/ 6 h 8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88"/>
                  <a:gd name="T106" fmla="*/ 0 h 871"/>
                  <a:gd name="T107" fmla="*/ 688 w 688"/>
                  <a:gd name="T108" fmla="*/ 871 h 8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88" h="871">
                    <a:moveTo>
                      <a:pt x="366" y="871"/>
                    </a:moveTo>
                    <a:lnTo>
                      <a:pt x="398" y="831"/>
                    </a:lnTo>
                    <a:lnTo>
                      <a:pt x="386" y="773"/>
                    </a:lnTo>
                    <a:lnTo>
                      <a:pt x="360" y="694"/>
                    </a:lnTo>
                    <a:lnTo>
                      <a:pt x="261" y="602"/>
                    </a:lnTo>
                    <a:lnTo>
                      <a:pt x="163" y="517"/>
                    </a:lnTo>
                    <a:lnTo>
                      <a:pt x="117" y="425"/>
                    </a:lnTo>
                    <a:lnTo>
                      <a:pt x="98" y="281"/>
                    </a:lnTo>
                    <a:lnTo>
                      <a:pt x="209" y="242"/>
                    </a:lnTo>
                    <a:lnTo>
                      <a:pt x="386" y="222"/>
                    </a:lnTo>
                    <a:lnTo>
                      <a:pt x="458" y="229"/>
                    </a:lnTo>
                    <a:lnTo>
                      <a:pt x="477" y="248"/>
                    </a:lnTo>
                    <a:lnTo>
                      <a:pt x="510" y="216"/>
                    </a:lnTo>
                    <a:lnTo>
                      <a:pt x="497" y="183"/>
                    </a:lnTo>
                    <a:lnTo>
                      <a:pt x="517" y="125"/>
                    </a:lnTo>
                    <a:lnTo>
                      <a:pt x="569" y="72"/>
                    </a:lnTo>
                    <a:lnTo>
                      <a:pt x="609" y="58"/>
                    </a:lnTo>
                    <a:lnTo>
                      <a:pt x="661" y="91"/>
                    </a:lnTo>
                    <a:lnTo>
                      <a:pt x="688" y="58"/>
                    </a:lnTo>
                    <a:lnTo>
                      <a:pt x="642" y="0"/>
                    </a:lnTo>
                    <a:lnTo>
                      <a:pt x="582" y="0"/>
                    </a:lnTo>
                    <a:lnTo>
                      <a:pt x="510" y="32"/>
                    </a:lnTo>
                    <a:lnTo>
                      <a:pt x="465" y="118"/>
                    </a:lnTo>
                    <a:lnTo>
                      <a:pt x="405" y="157"/>
                    </a:lnTo>
                    <a:lnTo>
                      <a:pt x="314" y="170"/>
                    </a:lnTo>
                    <a:lnTo>
                      <a:pt x="150" y="190"/>
                    </a:lnTo>
                    <a:lnTo>
                      <a:pt x="19" y="229"/>
                    </a:lnTo>
                    <a:lnTo>
                      <a:pt x="0" y="262"/>
                    </a:lnTo>
                    <a:lnTo>
                      <a:pt x="12" y="367"/>
                    </a:lnTo>
                    <a:lnTo>
                      <a:pt x="59" y="511"/>
                    </a:lnTo>
                    <a:lnTo>
                      <a:pt x="124" y="629"/>
                    </a:lnTo>
                    <a:lnTo>
                      <a:pt x="189" y="733"/>
                    </a:lnTo>
                    <a:lnTo>
                      <a:pt x="249" y="805"/>
                    </a:lnTo>
                    <a:lnTo>
                      <a:pt x="307" y="857"/>
                    </a:lnTo>
                    <a:lnTo>
                      <a:pt x="366" y="87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9" name="Group 70"/>
            <p:cNvGrpSpPr>
              <a:grpSpLocks noChangeAspect="1"/>
            </p:cNvGrpSpPr>
            <p:nvPr/>
          </p:nvGrpSpPr>
          <p:grpSpPr bwMode="auto">
            <a:xfrm>
              <a:off x="5018" y="2766"/>
              <a:ext cx="118" cy="149"/>
              <a:chOff x="5018" y="2766"/>
              <a:chExt cx="118" cy="149"/>
            </a:xfrm>
          </p:grpSpPr>
          <p:sp>
            <p:nvSpPr>
              <p:cNvPr id="56353" name="Freeform 71"/>
              <p:cNvSpPr>
                <a:spLocks noChangeAspect="1"/>
              </p:cNvSpPr>
              <p:nvPr/>
            </p:nvSpPr>
            <p:spPr bwMode="auto">
              <a:xfrm>
                <a:off x="5041" y="2766"/>
                <a:ext cx="95" cy="108"/>
              </a:xfrm>
              <a:custGeom>
                <a:avLst/>
                <a:gdLst>
                  <a:gd name="T0" fmla="*/ 1 w 190"/>
                  <a:gd name="T1" fmla="*/ 1 h 216"/>
                  <a:gd name="T2" fmla="*/ 1 w 190"/>
                  <a:gd name="T3" fmla="*/ 0 h 216"/>
                  <a:gd name="T4" fmla="*/ 1 w 190"/>
                  <a:gd name="T5" fmla="*/ 1 h 216"/>
                  <a:gd name="T6" fmla="*/ 1 w 190"/>
                  <a:gd name="T7" fmla="*/ 1 h 216"/>
                  <a:gd name="T8" fmla="*/ 1 w 190"/>
                  <a:gd name="T9" fmla="*/ 1 h 216"/>
                  <a:gd name="T10" fmla="*/ 1 w 190"/>
                  <a:gd name="T11" fmla="*/ 2 h 216"/>
                  <a:gd name="T12" fmla="*/ 1 w 190"/>
                  <a:gd name="T13" fmla="*/ 2 h 216"/>
                  <a:gd name="T14" fmla="*/ 1 w 190"/>
                  <a:gd name="T15" fmla="*/ 2 h 216"/>
                  <a:gd name="T16" fmla="*/ 1 w 190"/>
                  <a:gd name="T17" fmla="*/ 2 h 216"/>
                  <a:gd name="T18" fmla="*/ 1 w 190"/>
                  <a:gd name="T19" fmla="*/ 2 h 216"/>
                  <a:gd name="T20" fmla="*/ 1 w 190"/>
                  <a:gd name="T21" fmla="*/ 2 h 216"/>
                  <a:gd name="T22" fmla="*/ 0 w 190"/>
                  <a:gd name="T23" fmla="*/ 2 h 216"/>
                  <a:gd name="T24" fmla="*/ 1 w 190"/>
                  <a:gd name="T25" fmla="*/ 2 h 216"/>
                  <a:gd name="T26" fmla="*/ 1 w 190"/>
                  <a:gd name="T27" fmla="*/ 2 h 216"/>
                  <a:gd name="T28" fmla="*/ 1 w 190"/>
                  <a:gd name="T29" fmla="*/ 2 h 216"/>
                  <a:gd name="T30" fmla="*/ 1 w 190"/>
                  <a:gd name="T31" fmla="*/ 2 h 216"/>
                  <a:gd name="T32" fmla="*/ 1 w 190"/>
                  <a:gd name="T33" fmla="*/ 2 h 216"/>
                  <a:gd name="T34" fmla="*/ 1 w 190"/>
                  <a:gd name="T35" fmla="*/ 1 h 216"/>
                  <a:gd name="T36" fmla="*/ 1 w 190"/>
                  <a:gd name="T37" fmla="*/ 1 h 216"/>
                  <a:gd name="T38" fmla="*/ 1 w 190"/>
                  <a:gd name="T39" fmla="*/ 1 h 216"/>
                  <a:gd name="T40" fmla="*/ 1 w 190"/>
                  <a:gd name="T41" fmla="*/ 1 h 216"/>
                  <a:gd name="T42" fmla="*/ 1 w 190"/>
                  <a:gd name="T43" fmla="*/ 1 h 216"/>
                  <a:gd name="T44" fmla="*/ 1 w 190"/>
                  <a:gd name="T45" fmla="*/ 1 h 216"/>
                  <a:gd name="T46" fmla="*/ 1 w 190"/>
                  <a:gd name="T47" fmla="*/ 1 h 216"/>
                  <a:gd name="T48" fmla="*/ 1 w 190"/>
                  <a:gd name="T49" fmla="*/ 1 h 21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90"/>
                  <a:gd name="T76" fmla="*/ 0 h 216"/>
                  <a:gd name="T77" fmla="*/ 190 w 190"/>
                  <a:gd name="T78" fmla="*/ 216 h 21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90" h="216">
                    <a:moveTo>
                      <a:pt x="58" y="14"/>
                    </a:moveTo>
                    <a:lnTo>
                      <a:pt x="111" y="0"/>
                    </a:lnTo>
                    <a:lnTo>
                      <a:pt x="176" y="19"/>
                    </a:lnTo>
                    <a:lnTo>
                      <a:pt x="190" y="65"/>
                    </a:lnTo>
                    <a:lnTo>
                      <a:pt x="183" y="125"/>
                    </a:lnTo>
                    <a:lnTo>
                      <a:pt x="150" y="163"/>
                    </a:lnTo>
                    <a:lnTo>
                      <a:pt x="104" y="170"/>
                    </a:lnTo>
                    <a:lnTo>
                      <a:pt x="58" y="170"/>
                    </a:lnTo>
                    <a:lnTo>
                      <a:pt x="38" y="190"/>
                    </a:lnTo>
                    <a:lnTo>
                      <a:pt x="38" y="203"/>
                    </a:lnTo>
                    <a:lnTo>
                      <a:pt x="26" y="216"/>
                    </a:lnTo>
                    <a:lnTo>
                      <a:pt x="0" y="209"/>
                    </a:lnTo>
                    <a:lnTo>
                      <a:pt x="5" y="177"/>
                    </a:lnTo>
                    <a:lnTo>
                      <a:pt x="26" y="151"/>
                    </a:lnTo>
                    <a:lnTo>
                      <a:pt x="65" y="131"/>
                    </a:lnTo>
                    <a:lnTo>
                      <a:pt x="104" y="137"/>
                    </a:lnTo>
                    <a:lnTo>
                      <a:pt x="137" y="131"/>
                    </a:lnTo>
                    <a:lnTo>
                      <a:pt x="156" y="98"/>
                    </a:lnTo>
                    <a:lnTo>
                      <a:pt x="156" y="59"/>
                    </a:lnTo>
                    <a:lnTo>
                      <a:pt x="137" y="39"/>
                    </a:lnTo>
                    <a:lnTo>
                      <a:pt x="111" y="39"/>
                    </a:lnTo>
                    <a:lnTo>
                      <a:pt x="84" y="46"/>
                    </a:lnTo>
                    <a:lnTo>
                      <a:pt x="65" y="59"/>
                    </a:lnTo>
                    <a:lnTo>
                      <a:pt x="45" y="46"/>
                    </a:lnTo>
                    <a:lnTo>
                      <a:pt x="58" y="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354" name="Oval 72"/>
              <p:cNvSpPr>
                <a:spLocks noChangeAspect="1" noChangeArrowheads="1"/>
              </p:cNvSpPr>
              <p:nvPr/>
            </p:nvSpPr>
            <p:spPr bwMode="auto">
              <a:xfrm>
                <a:off x="5018" y="2888"/>
                <a:ext cx="28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133193" name="AutoShape 73"/>
          <p:cNvSpPr>
            <a:spLocks noChangeArrowheads="1"/>
          </p:cNvSpPr>
          <p:nvPr/>
        </p:nvSpPr>
        <p:spPr bwMode="auto">
          <a:xfrm>
            <a:off x="3411570" y="1381938"/>
            <a:ext cx="2232000" cy="612000"/>
          </a:xfrm>
          <a:prstGeom prst="wedgeRoundRectCallout">
            <a:avLst>
              <a:gd name="adj1" fmla="val -71296"/>
              <a:gd name="adj2" fmla="val 1110"/>
              <a:gd name="adj3" fmla="val 16667"/>
            </a:avLst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... لكن التغذية المتوفرة لدي </a:t>
            </a:r>
            <a:r>
              <a:rPr lang="fr-FR" sz="1600" b="1" dirty="0" smtClean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fr-FR" sz="1600" b="1" dirty="0" smtClean="0">
                <a:solidFill>
                  <a:schemeClr val="tx1"/>
                </a:solidFill>
                <a:cs typeface="Arabic Transparent" pitchFamily="2" charset="-78"/>
              </a:rPr>
              <a:t>380V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 فقط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فما الحل ؟؟؟؟</a:t>
            </a:r>
            <a:endParaRPr lang="en-US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33194" name="AutoShape 74"/>
          <p:cNvSpPr>
            <a:spLocks noChangeArrowheads="1"/>
          </p:cNvSpPr>
          <p:nvPr/>
        </p:nvSpPr>
        <p:spPr bwMode="auto">
          <a:xfrm>
            <a:off x="2214546" y="151252"/>
            <a:ext cx="1908000" cy="612000"/>
          </a:xfrm>
          <a:prstGeom prst="wedgeRoundRectCallout">
            <a:avLst>
              <a:gd name="adj1" fmla="val -71621"/>
              <a:gd name="adj2" fmla="val -9807"/>
              <a:gd name="adj3" fmla="val 16667"/>
            </a:avLst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..وشيعة الملامس تتغذى بتوتر منخفض  </a:t>
            </a:r>
            <a:r>
              <a:rPr lang="fr-FR" sz="1600" b="1" dirty="0">
                <a:solidFill>
                  <a:schemeClr val="tx1"/>
                </a:solidFill>
                <a:cs typeface="Arabic Transparent" pitchFamily="2" charset="-78"/>
              </a:rPr>
              <a:t>24V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endParaRPr lang="ar-DZ" sz="1400" b="1" dirty="0">
              <a:solidFill>
                <a:schemeClr val="tx1"/>
              </a:solidFill>
              <a:cs typeface="Arabic Transparent" pitchFamily="2" charset="-78"/>
            </a:endParaRPr>
          </a:p>
          <a:p>
            <a:pPr algn="r" rtl="1"/>
            <a:r>
              <a:rPr lang="ar-DZ" sz="14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endParaRPr lang="en-US" sz="14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56350" name="Text Box 77"/>
          <p:cNvSpPr txBox="1">
            <a:spLocks noChangeArrowheads="1"/>
          </p:cNvSpPr>
          <p:nvPr/>
        </p:nvSpPr>
        <p:spPr bwMode="auto">
          <a:xfrm>
            <a:off x="2279639" y="1481512"/>
            <a:ext cx="792163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b="1" dirty="0">
                <a:solidFill>
                  <a:srgbClr val="FF0000"/>
                </a:solidFill>
              </a:rPr>
              <a:t>380V</a:t>
            </a:r>
          </a:p>
        </p:txBody>
      </p:sp>
      <p:sp>
        <p:nvSpPr>
          <p:cNvPr id="58" name="Line 124"/>
          <p:cNvSpPr>
            <a:spLocks noChangeAspect="1" noChangeShapeType="1"/>
          </p:cNvSpPr>
          <p:nvPr/>
        </p:nvSpPr>
        <p:spPr bwMode="auto">
          <a:xfrm>
            <a:off x="1531926" y="1870606"/>
            <a:ext cx="0" cy="864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9" name="Text Box 133"/>
          <p:cNvSpPr txBox="1">
            <a:spLocks noChangeAspect="1" noChangeArrowheads="1"/>
          </p:cNvSpPr>
          <p:nvPr/>
        </p:nvSpPr>
        <p:spPr bwMode="auto">
          <a:xfrm>
            <a:off x="2526986" y="2806018"/>
            <a:ext cx="439737" cy="2635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6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60" name="Text Box 132"/>
          <p:cNvSpPr txBox="1">
            <a:spLocks noChangeAspect="1" noChangeArrowheads="1"/>
          </p:cNvSpPr>
          <p:nvPr/>
        </p:nvSpPr>
        <p:spPr bwMode="auto">
          <a:xfrm>
            <a:off x="1311070" y="210815"/>
            <a:ext cx="545872" cy="272936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600" b="1" dirty="0">
                <a:solidFill>
                  <a:srgbClr val="FF0000"/>
                </a:solidFill>
              </a:rPr>
              <a:t>24V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61" name="Text Box 134"/>
          <p:cNvSpPr txBox="1">
            <a:spLocks noChangeAspect="1" noChangeArrowheads="1"/>
          </p:cNvSpPr>
          <p:nvPr/>
        </p:nvSpPr>
        <p:spPr bwMode="auto">
          <a:xfrm>
            <a:off x="1081884" y="590656"/>
            <a:ext cx="502024" cy="351599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600" b="1" dirty="0">
                <a:solidFill>
                  <a:schemeClr val="tx1"/>
                </a:solidFill>
              </a:rPr>
              <a:t>F1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62" name="Text Box 135"/>
          <p:cNvSpPr txBox="1">
            <a:spLocks noChangeAspect="1" noChangeArrowheads="1"/>
          </p:cNvSpPr>
          <p:nvPr/>
        </p:nvSpPr>
        <p:spPr bwMode="auto">
          <a:xfrm>
            <a:off x="785786" y="2300036"/>
            <a:ext cx="610609" cy="290339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b="1" dirty="0" smtClean="0">
                <a:solidFill>
                  <a:schemeClr val="tx1"/>
                </a:solidFill>
              </a:rPr>
              <a:t>KM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3" name="Text Box 136"/>
          <p:cNvSpPr txBox="1">
            <a:spLocks noChangeAspect="1" noChangeArrowheads="1"/>
          </p:cNvSpPr>
          <p:nvPr/>
        </p:nvSpPr>
        <p:spPr bwMode="auto">
          <a:xfrm>
            <a:off x="794824" y="1611567"/>
            <a:ext cx="475528" cy="271529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b="1" dirty="0">
                <a:solidFill>
                  <a:schemeClr val="tx1"/>
                </a:solidFill>
              </a:rPr>
              <a:t>S2</a:t>
            </a:r>
          </a:p>
        </p:txBody>
      </p:sp>
      <p:sp>
        <p:nvSpPr>
          <p:cNvPr id="64" name="Line 101"/>
          <p:cNvSpPr>
            <a:spLocks noChangeAspect="1" noChangeShapeType="1"/>
          </p:cNvSpPr>
          <p:nvPr/>
        </p:nvSpPr>
        <p:spPr bwMode="auto">
          <a:xfrm>
            <a:off x="2484382" y="2046794"/>
            <a:ext cx="0" cy="3481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5" name="Arc 102"/>
          <p:cNvSpPr>
            <a:spLocks noChangeAspect="1"/>
          </p:cNvSpPr>
          <p:nvPr/>
        </p:nvSpPr>
        <p:spPr bwMode="auto">
          <a:xfrm rot="11280000">
            <a:off x="2436802" y="2220873"/>
            <a:ext cx="81856" cy="159521"/>
          </a:xfrm>
          <a:custGeom>
            <a:avLst/>
            <a:gdLst>
              <a:gd name="T0" fmla="*/ 0 w 21600"/>
              <a:gd name="T1" fmla="*/ 0 h 37504"/>
              <a:gd name="T2" fmla="*/ 0 w 21600"/>
              <a:gd name="T3" fmla="*/ 0 h 37504"/>
              <a:gd name="T4" fmla="*/ 0 w 21600"/>
              <a:gd name="T5" fmla="*/ 0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66" name="Line 103"/>
          <p:cNvSpPr>
            <a:spLocks noChangeAspect="1" noChangeShapeType="1"/>
          </p:cNvSpPr>
          <p:nvPr/>
        </p:nvSpPr>
        <p:spPr bwMode="auto">
          <a:xfrm>
            <a:off x="2502815" y="2526549"/>
            <a:ext cx="0" cy="255232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7" name="Line 104"/>
          <p:cNvSpPr>
            <a:spLocks noChangeAspect="1" noChangeShapeType="1"/>
          </p:cNvSpPr>
          <p:nvPr/>
        </p:nvSpPr>
        <p:spPr bwMode="auto">
          <a:xfrm rot="21000000" flipH="1" flipV="1">
            <a:off x="2409134" y="2386706"/>
            <a:ext cx="85830" cy="159521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8" name="Line 115"/>
          <p:cNvSpPr>
            <a:spLocks noChangeAspect="1" noChangeShapeType="1"/>
          </p:cNvSpPr>
          <p:nvPr/>
        </p:nvSpPr>
        <p:spPr bwMode="auto">
          <a:xfrm>
            <a:off x="1698933" y="2490368"/>
            <a:ext cx="11880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" name="AutoShape 116"/>
          <p:cNvSpPr>
            <a:spLocks noChangeAspect="1" noChangeArrowheads="1"/>
          </p:cNvSpPr>
          <p:nvPr/>
        </p:nvSpPr>
        <p:spPr bwMode="auto">
          <a:xfrm>
            <a:off x="2407955" y="2684676"/>
            <a:ext cx="601447" cy="60144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690" y="10800"/>
                </a:moveTo>
                <a:cubicBezTo>
                  <a:pt x="3690" y="14727"/>
                  <a:pt x="6873" y="17910"/>
                  <a:pt x="10800" y="17910"/>
                </a:cubicBezTo>
                <a:cubicBezTo>
                  <a:pt x="14727" y="17910"/>
                  <a:pt x="17910" y="14727"/>
                  <a:pt x="17910" y="10800"/>
                </a:cubicBezTo>
                <a:cubicBezTo>
                  <a:pt x="17910" y="6873"/>
                  <a:pt x="14727" y="3690"/>
                  <a:pt x="10800" y="3690"/>
                </a:cubicBezTo>
                <a:cubicBezTo>
                  <a:pt x="6873" y="3690"/>
                  <a:pt x="3690" y="6873"/>
                  <a:pt x="3690" y="1080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70" name="Rectangle 119"/>
          <p:cNvSpPr>
            <a:spLocks noChangeArrowheads="1"/>
          </p:cNvSpPr>
          <p:nvPr/>
        </p:nvSpPr>
        <p:spPr bwMode="auto">
          <a:xfrm>
            <a:off x="1301307" y="2374366"/>
            <a:ext cx="478563" cy="212478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71" name="Rectangle 120"/>
          <p:cNvSpPr>
            <a:spLocks noChangeArrowheads="1"/>
          </p:cNvSpPr>
          <p:nvPr/>
        </p:nvSpPr>
        <p:spPr bwMode="auto">
          <a:xfrm>
            <a:off x="1495092" y="624594"/>
            <a:ext cx="108000" cy="324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72" name="Line 121"/>
          <p:cNvSpPr>
            <a:spLocks noChangeAspect="1" noChangeShapeType="1"/>
          </p:cNvSpPr>
          <p:nvPr/>
        </p:nvSpPr>
        <p:spPr bwMode="auto">
          <a:xfrm>
            <a:off x="1543004" y="508336"/>
            <a:ext cx="0" cy="1137782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73" name="Line 122"/>
          <p:cNvSpPr>
            <a:spLocks noChangeAspect="1" noChangeShapeType="1"/>
          </p:cNvSpPr>
          <p:nvPr/>
        </p:nvSpPr>
        <p:spPr bwMode="auto">
          <a:xfrm>
            <a:off x="1297159" y="498055"/>
            <a:ext cx="51063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74" name="Line 123"/>
          <p:cNvSpPr>
            <a:spLocks noChangeAspect="1" noChangeShapeType="1"/>
          </p:cNvSpPr>
          <p:nvPr/>
        </p:nvSpPr>
        <p:spPr bwMode="auto">
          <a:xfrm>
            <a:off x="1237996" y="2731578"/>
            <a:ext cx="556896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75" name="Line 125"/>
          <p:cNvSpPr>
            <a:spLocks noChangeAspect="1" noChangeShapeType="1"/>
          </p:cNvSpPr>
          <p:nvPr/>
        </p:nvSpPr>
        <p:spPr bwMode="auto">
          <a:xfrm rot="3420000" flipH="1">
            <a:off x="1341284" y="1775981"/>
            <a:ext cx="255234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76" name="Line 127"/>
          <p:cNvSpPr>
            <a:spLocks noChangeAspect="1" noChangeShapeType="1"/>
          </p:cNvSpPr>
          <p:nvPr/>
        </p:nvSpPr>
        <p:spPr bwMode="auto">
          <a:xfrm flipH="1">
            <a:off x="1272410" y="1772034"/>
            <a:ext cx="191829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77" name="Line 129"/>
          <p:cNvSpPr>
            <a:spLocks noChangeAspect="1" noChangeShapeType="1"/>
          </p:cNvSpPr>
          <p:nvPr/>
        </p:nvSpPr>
        <p:spPr bwMode="auto">
          <a:xfrm>
            <a:off x="1268719" y="1689374"/>
            <a:ext cx="0" cy="171412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78" name="Line 130"/>
          <p:cNvSpPr>
            <a:spLocks noChangeAspect="1" noChangeShapeType="1"/>
          </p:cNvSpPr>
          <p:nvPr/>
        </p:nvSpPr>
        <p:spPr bwMode="auto">
          <a:xfrm>
            <a:off x="1278504" y="1702492"/>
            <a:ext cx="720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79" name="Line 131"/>
          <p:cNvSpPr>
            <a:spLocks noChangeAspect="1" noChangeShapeType="1"/>
          </p:cNvSpPr>
          <p:nvPr/>
        </p:nvSpPr>
        <p:spPr bwMode="auto">
          <a:xfrm>
            <a:off x="1274740" y="1846102"/>
            <a:ext cx="720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80" name="Connecteur droit 79"/>
          <p:cNvCxnSpPr/>
          <p:nvPr/>
        </p:nvCxnSpPr>
        <p:spPr bwMode="auto">
          <a:xfrm rot="10560000" flipV="1">
            <a:off x="1362412" y="2384343"/>
            <a:ext cx="319042" cy="18185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" name="Line 101"/>
          <p:cNvSpPr>
            <a:spLocks noChangeAspect="1" noChangeShapeType="1"/>
          </p:cNvSpPr>
          <p:nvPr/>
        </p:nvSpPr>
        <p:spPr bwMode="auto">
          <a:xfrm>
            <a:off x="2699076" y="2040623"/>
            <a:ext cx="0" cy="3481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" name="Arc 102"/>
          <p:cNvSpPr>
            <a:spLocks noChangeAspect="1"/>
          </p:cNvSpPr>
          <p:nvPr/>
        </p:nvSpPr>
        <p:spPr bwMode="auto">
          <a:xfrm rot="11280000">
            <a:off x="2651496" y="2214702"/>
            <a:ext cx="81856" cy="159521"/>
          </a:xfrm>
          <a:custGeom>
            <a:avLst/>
            <a:gdLst>
              <a:gd name="T0" fmla="*/ 0 w 21600"/>
              <a:gd name="T1" fmla="*/ 0 h 37504"/>
              <a:gd name="T2" fmla="*/ 0 w 21600"/>
              <a:gd name="T3" fmla="*/ 0 h 37504"/>
              <a:gd name="T4" fmla="*/ 0 w 21600"/>
              <a:gd name="T5" fmla="*/ 0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83" name="Line 103"/>
          <p:cNvSpPr>
            <a:spLocks noChangeAspect="1" noChangeShapeType="1"/>
          </p:cNvSpPr>
          <p:nvPr/>
        </p:nvSpPr>
        <p:spPr bwMode="auto">
          <a:xfrm>
            <a:off x="2716111" y="2526083"/>
            <a:ext cx="0" cy="159521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4" name="Line 104"/>
          <p:cNvSpPr>
            <a:spLocks noChangeAspect="1" noChangeShapeType="1"/>
          </p:cNvSpPr>
          <p:nvPr/>
        </p:nvSpPr>
        <p:spPr bwMode="auto">
          <a:xfrm rot="21000000" flipH="1" flipV="1">
            <a:off x="2623828" y="2380534"/>
            <a:ext cx="85830" cy="159521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5" name="Line 101"/>
          <p:cNvSpPr>
            <a:spLocks noChangeAspect="1" noChangeShapeType="1"/>
          </p:cNvSpPr>
          <p:nvPr/>
        </p:nvSpPr>
        <p:spPr bwMode="auto">
          <a:xfrm>
            <a:off x="2918127" y="2050157"/>
            <a:ext cx="0" cy="3481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6" name="Arc 102"/>
          <p:cNvSpPr>
            <a:spLocks noChangeAspect="1"/>
          </p:cNvSpPr>
          <p:nvPr/>
        </p:nvSpPr>
        <p:spPr bwMode="auto">
          <a:xfrm rot="11280000">
            <a:off x="2870547" y="2224237"/>
            <a:ext cx="81856" cy="159521"/>
          </a:xfrm>
          <a:custGeom>
            <a:avLst/>
            <a:gdLst>
              <a:gd name="T0" fmla="*/ 0 w 21600"/>
              <a:gd name="T1" fmla="*/ 0 h 37504"/>
              <a:gd name="T2" fmla="*/ 0 w 21600"/>
              <a:gd name="T3" fmla="*/ 0 h 37504"/>
              <a:gd name="T4" fmla="*/ 0 w 21600"/>
              <a:gd name="T5" fmla="*/ 0 h 37504"/>
              <a:gd name="T6" fmla="*/ 0 60000 65536"/>
              <a:gd name="T7" fmla="*/ 0 60000 65536"/>
              <a:gd name="T8" fmla="*/ 0 60000 65536"/>
              <a:gd name="T9" fmla="*/ 0 w 21600"/>
              <a:gd name="T10" fmla="*/ 0 h 37504"/>
              <a:gd name="T11" fmla="*/ 21600 w 21600"/>
              <a:gd name="T12" fmla="*/ 37504 h 37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504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</a:path>
              <a:path w="21600" h="37504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cubicBezTo>
                  <a:pt x="21600" y="26994"/>
                  <a:pt x="18360" y="33429"/>
                  <a:pt x="12867" y="37503"/>
                </a:cubicBezTo>
                <a:lnTo>
                  <a:pt x="0" y="20155"/>
                </a:lnTo>
                <a:close/>
              </a:path>
            </a:pathLst>
          </a:cu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87" name="Line 103"/>
          <p:cNvSpPr>
            <a:spLocks noChangeAspect="1" noChangeShapeType="1"/>
          </p:cNvSpPr>
          <p:nvPr/>
        </p:nvSpPr>
        <p:spPr bwMode="auto">
          <a:xfrm>
            <a:off x="2934574" y="2535618"/>
            <a:ext cx="0" cy="255232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8" name="Line 104"/>
          <p:cNvSpPr>
            <a:spLocks noChangeAspect="1" noChangeShapeType="1"/>
          </p:cNvSpPr>
          <p:nvPr/>
        </p:nvSpPr>
        <p:spPr bwMode="auto">
          <a:xfrm rot="21000000" flipH="1" flipV="1">
            <a:off x="2842879" y="2390069"/>
            <a:ext cx="85830" cy="159521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9" name="ZoneTexte 88"/>
          <p:cNvSpPr txBox="1"/>
          <p:nvPr/>
        </p:nvSpPr>
        <p:spPr>
          <a:xfrm>
            <a:off x="2228614" y="1759307"/>
            <a:ext cx="936000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tx1"/>
                </a:solidFill>
              </a:rPr>
              <a:t>L1 L2 L3</a:t>
            </a:r>
            <a:endParaRPr lang="fr-FR" sz="1400" dirty="0">
              <a:solidFill>
                <a:schemeClr val="tx1"/>
              </a:solidFill>
            </a:endParaRPr>
          </a:p>
        </p:txBody>
      </p:sp>
      <p:grpSp>
        <p:nvGrpSpPr>
          <p:cNvPr id="91" name="Groupe 90"/>
          <p:cNvGrpSpPr>
            <a:grpSpLocks/>
          </p:cNvGrpSpPr>
          <p:nvPr/>
        </p:nvGrpSpPr>
        <p:grpSpPr>
          <a:xfrm>
            <a:off x="285720" y="2571744"/>
            <a:ext cx="504000" cy="972000"/>
            <a:chOff x="-168682" y="843377"/>
            <a:chExt cx="498129" cy="1066287"/>
          </a:xfrm>
        </p:grpSpPr>
        <p:sp>
          <p:nvSpPr>
            <p:cNvPr id="92" name="AutoShape 610"/>
            <p:cNvSpPr>
              <a:spLocks noChangeAspect="1" noChangeArrowheads="1"/>
            </p:cNvSpPr>
            <p:nvPr/>
          </p:nvSpPr>
          <p:spPr bwMode="auto">
            <a:xfrm>
              <a:off x="-168682" y="843377"/>
              <a:ext cx="498129" cy="1066287"/>
            </a:xfrm>
            <a:prstGeom prst="downArrow">
              <a:avLst>
                <a:gd name="adj1" fmla="val 50000"/>
                <a:gd name="adj2" fmla="val 62474"/>
              </a:avLst>
            </a:prstGeom>
            <a:solidFill>
              <a:srgbClr val="00B050"/>
            </a:solidFill>
            <a:ln>
              <a:solidFill>
                <a:srgbClr val="FF0000"/>
              </a:solidFill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en-US" sz="2000" b="1">
                <a:solidFill>
                  <a:srgbClr val="0000FF"/>
                </a:solidFill>
              </a:endParaRPr>
            </a:p>
          </p:txBody>
        </p:sp>
        <p:sp>
          <p:nvSpPr>
            <p:cNvPr id="93" name="Text Box 611"/>
            <p:cNvSpPr txBox="1">
              <a:spLocks noChangeArrowheads="1"/>
            </p:cNvSpPr>
            <p:nvPr/>
          </p:nvSpPr>
          <p:spPr bwMode="auto">
            <a:xfrm>
              <a:off x="-140914" y="928670"/>
              <a:ext cx="456287" cy="928694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10800000" vert="eaVert"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ar-DZ" b="1" dirty="0" smtClean="0">
                  <a:solidFill>
                    <a:schemeClr val="tx1"/>
                  </a:solidFill>
                  <a:cs typeface="Arabic Transparent" pitchFamily="2" charset="-78"/>
                </a:rPr>
                <a:t>الحــل</a:t>
              </a:r>
              <a:endParaRPr lang="fr-FR" b="1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</p:grpSp>
      <p:sp>
        <p:nvSpPr>
          <p:cNvPr id="90" name="Text Box 5"/>
          <p:cNvSpPr txBox="1">
            <a:spLocks noChangeArrowheads="1"/>
          </p:cNvSpPr>
          <p:nvPr/>
        </p:nvSpPr>
        <p:spPr bwMode="auto">
          <a:xfrm>
            <a:off x="7099294" y="2928934"/>
            <a:ext cx="1962150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r>
              <a:rPr lang="ar-DZ" b="1" dirty="0">
                <a:solidFill>
                  <a:srgbClr val="FF3300"/>
                </a:solidFill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rgbClr val="FF3300"/>
                </a:solidFill>
                <a:cs typeface="Arabic Transparent" pitchFamily="2" charset="-78"/>
              </a:rPr>
              <a:t>8 </a:t>
            </a:r>
            <a:r>
              <a:rPr lang="ar-DZ" b="1" dirty="0" err="1">
                <a:solidFill>
                  <a:srgbClr val="FF3300"/>
                </a:solidFill>
                <a:cs typeface="Arabic Transparent" pitchFamily="2" charset="-78"/>
              </a:rPr>
              <a:t>ـ</a:t>
            </a:r>
            <a:r>
              <a:rPr lang="ar-DZ" b="1" dirty="0">
                <a:solidFill>
                  <a:srgbClr val="FF3300"/>
                </a:solidFill>
                <a:cs typeface="Arabic Transparent" pitchFamily="2" charset="-78"/>
              </a:rPr>
              <a:t> المحول الخافض:</a:t>
            </a:r>
            <a:endParaRPr lang="fr-FR" b="1" dirty="0">
              <a:solidFill>
                <a:srgbClr val="FF3300"/>
              </a:solidFill>
              <a:cs typeface="Arabic Transparent" pitchFamily="2" charset="-78"/>
            </a:endParaRPr>
          </a:p>
        </p:txBody>
      </p:sp>
      <p:sp>
        <p:nvSpPr>
          <p:cNvPr id="111" name="Text Box 6"/>
          <p:cNvSpPr txBox="1">
            <a:spLocks noChangeArrowheads="1"/>
          </p:cNvSpPr>
          <p:nvPr/>
        </p:nvSpPr>
        <p:spPr bwMode="auto">
          <a:xfrm>
            <a:off x="4000496" y="2928934"/>
            <a:ext cx="3241673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ar-DZ" b="1">
                <a:solidFill>
                  <a:schemeClr val="tx1"/>
                </a:solidFill>
                <a:cs typeface="Arabic Transparent" pitchFamily="2" charset="-78"/>
              </a:rPr>
              <a:t>هو جهاز كهربائي يسمح بخفض التوتر.</a:t>
            </a:r>
            <a:endParaRPr lang="fr-FR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14" name="Text Box 17"/>
          <p:cNvSpPr txBox="1">
            <a:spLocks noChangeArrowheads="1"/>
          </p:cNvSpPr>
          <p:nvPr/>
        </p:nvSpPr>
        <p:spPr bwMode="auto">
          <a:xfrm>
            <a:off x="7786710" y="3317883"/>
            <a:ext cx="868359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الرمز:</a:t>
            </a:r>
            <a:endParaRPr lang="fr-FR" b="1" dirty="0">
              <a:solidFill>
                <a:srgbClr val="0000FF"/>
              </a:solidFill>
              <a:cs typeface="Arabic Transparent" pitchFamily="2" charset="-78"/>
            </a:endParaRPr>
          </a:p>
        </p:txBody>
      </p:sp>
      <p:grpSp>
        <p:nvGrpSpPr>
          <p:cNvPr id="115" name="Group 33"/>
          <p:cNvGrpSpPr>
            <a:grpSpLocks/>
          </p:cNvGrpSpPr>
          <p:nvPr/>
        </p:nvGrpSpPr>
        <p:grpSpPr bwMode="auto">
          <a:xfrm>
            <a:off x="7279338" y="3959662"/>
            <a:ext cx="936000" cy="504000"/>
            <a:chOff x="4062" y="971"/>
            <a:chExt cx="1421" cy="666"/>
          </a:xfrm>
        </p:grpSpPr>
        <p:sp>
          <p:nvSpPr>
            <p:cNvPr id="116" name="Oval 34"/>
            <p:cNvSpPr>
              <a:spLocks noChangeAspect="1" noChangeArrowheads="1"/>
            </p:cNvSpPr>
            <p:nvPr/>
          </p:nvSpPr>
          <p:spPr bwMode="auto">
            <a:xfrm>
              <a:off x="4468" y="1071"/>
              <a:ext cx="440" cy="440"/>
            </a:xfrm>
            <a:prstGeom prst="ellipse">
              <a:avLst/>
            </a:prstGeom>
            <a:noFill/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" name="Oval 35"/>
            <p:cNvSpPr>
              <a:spLocks noChangeAspect="1" noChangeArrowheads="1"/>
            </p:cNvSpPr>
            <p:nvPr/>
          </p:nvSpPr>
          <p:spPr bwMode="auto">
            <a:xfrm>
              <a:off x="4649" y="1070"/>
              <a:ext cx="440" cy="440"/>
            </a:xfrm>
            <a:prstGeom prst="ellipse">
              <a:avLst/>
            </a:prstGeom>
            <a:noFill/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" name="Line 36"/>
            <p:cNvSpPr>
              <a:spLocks noChangeShapeType="1"/>
            </p:cNvSpPr>
            <p:nvPr/>
          </p:nvSpPr>
          <p:spPr bwMode="auto">
            <a:xfrm>
              <a:off x="4332" y="981"/>
              <a:ext cx="226" cy="136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0" name="Line 37"/>
            <p:cNvSpPr>
              <a:spLocks noChangeShapeType="1"/>
            </p:cNvSpPr>
            <p:nvPr/>
          </p:nvSpPr>
          <p:spPr bwMode="auto">
            <a:xfrm>
              <a:off x="4985" y="1480"/>
              <a:ext cx="226" cy="136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1" name="Line 38"/>
            <p:cNvSpPr>
              <a:spLocks noChangeShapeType="1"/>
            </p:cNvSpPr>
            <p:nvPr/>
          </p:nvSpPr>
          <p:spPr bwMode="auto">
            <a:xfrm flipH="1">
              <a:off x="4350" y="1456"/>
              <a:ext cx="182" cy="181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2" name="Line 39"/>
            <p:cNvSpPr>
              <a:spLocks noChangeShapeType="1"/>
            </p:cNvSpPr>
            <p:nvPr/>
          </p:nvSpPr>
          <p:spPr bwMode="auto">
            <a:xfrm flipH="1">
              <a:off x="5024" y="971"/>
              <a:ext cx="182" cy="155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3" name="Line 40"/>
            <p:cNvSpPr>
              <a:spLocks noChangeShapeType="1"/>
            </p:cNvSpPr>
            <p:nvPr/>
          </p:nvSpPr>
          <p:spPr bwMode="auto">
            <a:xfrm flipH="1">
              <a:off x="4062" y="981"/>
              <a:ext cx="27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4" name="Line 41"/>
            <p:cNvSpPr>
              <a:spLocks noChangeShapeType="1"/>
            </p:cNvSpPr>
            <p:nvPr/>
          </p:nvSpPr>
          <p:spPr bwMode="auto">
            <a:xfrm flipH="1">
              <a:off x="4081" y="1630"/>
              <a:ext cx="27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5" name="Line 42"/>
            <p:cNvSpPr>
              <a:spLocks noChangeShapeType="1"/>
            </p:cNvSpPr>
            <p:nvPr/>
          </p:nvSpPr>
          <p:spPr bwMode="auto">
            <a:xfrm flipH="1">
              <a:off x="5198" y="978"/>
              <a:ext cx="27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6" name="Line 43"/>
            <p:cNvSpPr>
              <a:spLocks noChangeShapeType="1"/>
            </p:cNvSpPr>
            <p:nvPr/>
          </p:nvSpPr>
          <p:spPr bwMode="auto">
            <a:xfrm flipH="1">
              <a:off x="5211" y="1620"/>
              <a:ext cx="27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127" name="Text Box 44"/>
          <p:cNvSpPr txBox="1">
            <a:spLocks noChangeArrowheads="1"/>
          </p:cNvSpPr>
          <p:nvPr/>
        </p:nvSpPr>
        <p:spPr bwMode="auto">
          <a:xfrm>
            <a:off x="6658353" y="4034871"/>
            <a:ext cx="758810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b="1" dirty="0">
                <a:solidFill>
                  <a:schemeClr val="tx1"/>
                </a:solidFill>
              </a:rPr>
              <a:t>380V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8" name="Text Box 45"/>
          <p:cNvSpPr txBox="1">
            <a:spLocks noChangeArrowheads="1"/>
          </p:cNvSpPr>
          <p:nvPr/>
        </p:nvSpPr>
        <p:spPr bwMode="auto">
          <a:xfrm>
            <a:off x="8131378" y="4031496"/>
            <a:ext cx="649286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b="1" dirty="0">
                <a:solidFill>
                  <a:schemeClr val="tx1"/>
                </a:solidFill>
              </a:rPr>
              <a:t>24V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786190"/>
            <a:ext cx="3184195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" name="Text Box 15"/>
          <p:cNvSpPr txBox="1">
            <a:spLocks noChangeArrowheads="1"/>
          </p:cNvSpPr>
          <p:nvPr/>
        </p:nvSpPr>
        <p:spPr bwMode="auto">
          <a:xfrm>
            <a:off x="1122765" y="4721163"/>
            <a:ext cx="1000132" cy="46166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solidFill>
                  <a:srgbClr val="FF0000"/>
                </a:solidFill>
              </a:rPr>
              <a:t>24V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1" name="Text Box 16"/>
          <p:cNvSpPr txBox="1">
            <a:spLocks noChangeArrowheads="1"/>
          </p:cNvSpPr>
          <p:nvPr/>
        </p:nvSpPr>
        <p:spPr bwMode="auto">
          <a:xfrm>
            <a:off x="1826841" y="4701988"/>
            <a:ext cx="1000132" cy="46166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solidFill>
                  <a:srgbClr val="FF0000"/>
                </a:solidFill>
              </a:rPr>
              <a:t>12V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2" name="Text Box 13"/>
          <p:cNvSpPr txBox="1">
            <a:spLocks noChangeArrowheads="1"/>
          </p:cNvSpPr>
          <p:nvPr/>
        </p:nvSpPr>
        <p:spPr bwMode="auto">
          <a:xfrm>
            <a:off x="1376203" y="3388056"/>
            <a:ext cx="1419305" cy="46166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solidFill>
                  <a:schemeClr val="tx1"/>
                </a:solidFill>
              </a:rPr>
              <a:t>380V</a:t>
            </a:r>
          </a:p>
        </p:txBody>
      </p:sp>
      <p:pic>
        <p:nvPicPr>
          <p:cNvPr id="51201" name="Picture 1" descr="H:\transformateur-mono.png"/>
          <p:cNvPicPr>
            <a:picLocks noChangeAspect="1" noChangeArrowheads="1"/>
          </p:cNvPicPr>
          <p:nvPr/>
        </p:nvPicPr>
        <p:blipFill>
          <a:blip r:embed="rId3"/>
          <a:srcRect t="10563" b="11971"/>
          <a:stretch>
            <a:fillRect/>
          </a:stretch>
        </p:blipFill>
        <p:spPr bwMode="auto">
          <a:xfrm>
            <a:off x="3786182" y="3500438"/>
            <a:ext cx="2295525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6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8" dur="500"/>
                                        <p:tgtEl>
                                          <p:spTgt spid="5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3" grpId="0" animBg="1"/>
      <p:bldP spid="133194" grpId="0" animBg="1"/>
      <p:bldP spid="56350" grpId="0"/>
      <p:bldP spid="58" grpId="0" animBg="1"/>
      <p:bldP spid="59" grpId="0"/>
      <p:bldP spid="60" grpId="0"/>
      <p:bldP spid="61" grpId="0"/>
      <p:bldP spid="62" grpId="0"/>
      <p:bldP spid="63" grpId="0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/>
      <p:bldP spid="90" grpId="0"/>
      <p:bldP spid="111" grpId="0"/>
      <p:bldP spid="114" grpId="0"/>
      <p:bldP spid="127" grpId="0"/>
      <p:bldP spid="128" grpId="0"/>
      <p:bldP spid="130" grpId="0"/>
      <p:bldP spid="131" grpId="0"/>
      <p:bldP spid="1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7308850" y="163513"/>
            <a:ext cx="1565275" cy="4572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sz="2400" b="1">
                <a:solidFill>
                  <a:srgbClr val="FF0000"/>
                </a:solidFill>
                <a:cs typeface="Arabic Transparent" pitchFamily="2" charset="-78"/>
              </a:rPr>
              <a:t>طرح الإشكال:</a:t>
            </a:r>
            <a:endParaRPr lang="fr-FR" sz="2400" b="1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7643834" y="1428736"/>
            <a:ext cx="741363" cy="1500188"/>
            <a:chOff x="4563" y="2766"/>
            <a:chExt cx="573" cy="1391"/>
          </a:xfrm>
        </p:grpSpPr>
        <p:grpSp>
          <p:nvGrpSpPr>
            <p:cNvPr id="3" name="Group 6"/>
            <p:cNvGrpSpPr>
              <a:grpSpLocks noChangeAspect="1"/>
            </p:cNvGrpSpPr>
            <p:nvPr/>
          </p:nvGrpSpPr>
          <p:grpSpPr bwMode="auto">
            <a:xfrm>
              <a:off x="4563" y="2868"/>
              <a:ext cx="514" cy="1289"/>
              <a:chOff x="4563" y="2868"/>
              <a:chExt cx="514" cy="1289"/>
            </a:xfrm>
          </p:grpSpPr>
          <p:sp>
            <p:nvSpPr>
              <p:cNvPr id="59448" name="Freeform 7"/>
              <p:cNvSpPr>
                <a:spLocks noChangeAspect="1"/>
              </p:cNvSpPr>
              <p:nvPr/>
            </p:nvSpPr>
            <p:spPr bwMode="auto">
              <a:xfrm>
                <a:off x="4694" y="2918"/>
                <a:ext cx="302" cy="295"/>
              </a:xfrm>
              <a:custGeom>
                <a:avLst/>
                <a:gdLst>
                  <a:gd name="T0" fmla="*/ 1 w 604"/>
                  <a:gd name="T1" fmla="*/ 1 h 590"/>
                  <a:gd name="T2" fmla="*/ 1 w 604"/>
                  <a:gd name="T3" fmla="*/ 1 h 590"/>
                  <a:gd name="T4" fmla="*/ 2 w 604"/>
                  <a:gd name="T5" fmla="*/ 1 h 590"/>
                  <a:gd name="T6" fmla="*/ 2 w 604"/>
                  <a:gd name="T7" fmla="*/ 1 h 590"/>
                  <a:gd name="T8" fmla="*/ 3 w 604"/>
                  <a:gd name="T9" fmla="*/ 1 h 590"/>
                  <a:gd name="T10" fmla="*/ 3 w 604"/>
                  <a:gd name="T11" fmla="*/ 0 h 590"/>
                  <a:gd name="T12" fmla="*/ 5 w 604"/>
                  <a:gd name="T13" fmla="*/ 1 h 590"/>
                  <a:gd name="T14" fmla="*/ 5 w 604"/>
                  <a:gd name="T15" fmla="*/ 1 h 590"/>
                  <a:gd name="T16" fmla="*/ 5 w 604"/>
                  <a:gd name="T17" fmla="*/ 1 h 590"/>
                  <a:gd name="T18" fmla="*/ 5 w 604"/>
                  <a:gd name="T19" fmla="*/ 1 h 590"/>
                  <a:gd name="T20" fmla="*/ 5 w 604"/>
                  <a:gd name="T21" fmla="*/ 2 h 590"/>
                  <a:gd name="T22" fmla="*/ 3 w 604"/>
                  <a:gd name="T23" fmla="*/ 3 h 590"/>
                  <a:gd name="T24" fmla="*/ 3 w 604"/>
                  <a:gd name="T25" fmla="*/ 3 h 590"/>
                  <a:gd name="T26" fmla="*/ 2 w 604"/>
                  <a:gd name="T27" fmla="*/ 5 h 590"/>
                  <a:gd name="T28" fmla="*/ 2 w 604"/>
                  <a:gd name="T29" fmla="*/ 5 h 590"/>
                  <a:gd name="T30" fmla="*/ 1 w 604"/>
                  <a:gd name="T31" fmla="*/ 5 h 590"/>
                  <a:gd name="T32" fmla="*/ 1 w 604"/>
                  <a:gd name="T33" fmla="*/ 5 h 590"/>
                  <a:gd name="T34" fmla="*/ 1 w 604"/>
                  <a:gd name="T35" fmla="*/ 3 h 590"/>
                  <a:gd name="T36" fmla="*/ 1 w 604"/>
                  <a:gd name="T37" fmla="*/ 3 h 590"/>
                  <a:gd name="T38" fmla="*/ 1 w 604"/>
                  <a:gd name="T39" fmla="*/ 3 h 590"/>
                  <a:gd name="T40" fmla="*/ 0 w 604"/>
                  <a:gd name="T41" fmla="*/ 2 h 590"/>
                  <a:gd name="T42" fmla="*/ 1 w 604"/>
                  <a:gd name="T43" fmla="*/ 2 h 590"/>
                  <a:gd name="T44" fmla="*/ 1 w 604"/>
                  <a:gd name="T45" fmla="*/ 2 h 590"/>
                  <a:gd name="T46" fmla="*/ 1 w 604"/>
                  <a:gd name="T47" fmla="*/ 1 h 5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4"/>
                  <a:gd name="T73" fmla="*/ 0 h 590"/>
                  <a:gd name="T74" fmla="*/ 604 w 604"/>
                  <a:gd name="T75" fmla="*/ 590 h 59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4" h="590">
                    <a:moveTo>
                      <a:pt x="184" y="249"/>
                    </a:moveTo>
                    <a:lnTo>
                      <a:pt x="237" y="170"/>
                    </a:lnTo>
                    <a:lnTo>
                      <a:pt x="295" y="111"/>
                    </a:lnTo>
                    <a:lnTo>
                      <a:pt x="355" y="39"/>
                    </a:lnTo>
                    <a:lnTo>
                      <a:pt x="427" y="7"/>
                    </a:lnTo>
                    <a:lnTo>
                      <a:pt x="485" y="0"/>
                    </a:lnTo>
                    <a:lnTo>
                      <a:pt x="545" y="19"/>
                    </a:lnTo>
                    <a:lnTo>
                      <a:pt x="578" y="65"/>
                    </a:lnTo>
                    <a:lnTo>
                      <a:pt x="604" y="151"/>
                    </a:lnTo>
                    <a:lnTo>
                      <a:pt x="597" y="242"/>
                    </a:lnTo>
                    <a:lnTo>
                      <a:pt x="571" y="321"/>
                    </a:lnTo>
                    <a:lnTo>
                      <a:pt x="506" y="413"/>
                    </a:lnTo>
                    <a:lnTo>
                      <a:pt x="434" y="478"/>
                    </a:lnTo>
                    <a:lnTo>
                      <a:pt x="355" y="537"/>
                    </a:lnTo>
                    <a:lnTo>
                      <a:pt x="269" y="576"/>
                    </a:lnTo>
                    <a:lnTo>
                      <a:pt x="197" y="590"/>
                    </a:lnTo>
                    <a:lnTo>
                      <a:pt x="165" y="570"/>
                    </a:lnTo>
                    <a:lnTo>
                      <a:pt x="138" y="492"/>
                    </a:lnTo>
                    <a:lnTo>
                      <a:pt x="144" y="387"/>
                    </a:lnTo>
                    <a:lnTo>
                      <a:pt x="19" y="393"/>
                    </a:lnTo>
                    <a:lnTo>
                      <a:pt x="0" y="374"/>
                    </a:lnTo>
                    <a:lnTo>
                      <a:pt x="19" y="334"/>
                    </a:lnTo>
                    <a:lnTo>
                      <a:pt x="151" y="327"/>
                    </a:lnTo>
                    <a:lnTo>
                      <a:pt x="184" y="24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449" name="Freeform 8"/>
              <p:cNvSpPr>
                <a:spLocks noChangeAspect="1"/>
              </p:cNvSpPr>
              <p:nvPr/>
            </p:nvSpPr>
            <p:spPr bwMode="auto">
              <a:xfrm>
                <a:off x="4678" y="3229"/>
                <a:ext cx="209" cy="433"/>
              </a:xfrm>
              <a:custGeom>
                <a:avLst/>
                <a:gdLst>
                  <a:gd name="T0" fmla="*/ 1 w 418"/>
                  <a:gd name="T1" fmla="*/ 0 h 867"/>
                  <a:gd name="T2" fmla="*/ 2 w 418"/>
                  <a:gd name="T3" fmla="*/ 0 h 867"/>
                  <a:gd name="T4" fmla="*/ 3 w 418"/>
                  <a:gd name="T5" fmla="*/ 0 h 867"/>
                  <a:gd name="T6" fmla="*/ 3 w 418"/>
                  <a:gd name="T7" fmla="*/ 0 h 867"/>
                  <a:gd name="T8" fmla="*/ 3 w 418"/>
                  <a:gd name="T9" fmla="*/ 0 h 867"/>
                  <a:gd name="T10" fmla="*/ 3 w 418"/>
                  <a:gd name="T11" fmla="*/ 0 h 867"/>
                  <a:gd name="T12" fmla="*/ 3 w 418"/>
                  <a:gd name="T13" fmla="*/ 1 h 867"/>
                  <a:gd name="T14" fmla="*/ 3 w 418"/>
                  <a:gd name="T15" fmla="*/ 1 h 867"/>
                  <a:gd name="T16" fmla="*/ 3 w 418"/>
                  <a:gd name="T17" fmla="*/ 2 h 867"/>
                  <a:gd name="T18" fmla="*/ 3 w 418"/>
                  <a:gd name="T19" fmla="*/ 2 h 867"/>
                  <a:gd name="T20" fmla="*/ 3 w 418"/>
                  <a:gd name="T21" fmla="*/ 3 h 867"/>
                  <a:gd name="T22" fmla="*/ 3 w 418"/>
                  <a:gd name="T23" fmla="*/ 4 h 867"/>
                  <a:gd name="T24" fmla="*/ 3 w 418"/>
                  <a:gd name="T25" fmla="*/ 4 h 867"/>
                  <a:gd name="T26" fmla="*/ 3 w 418"/>
                  <a:gd name="T27" fmla="*/ 5 h 867"/>
                  <a:gd name="T28" fmla="*/ 3 w 418"/>
                  <a:gd name="T29" fmla="*/ 6 h 867"/>
                  <a:gd name="T30" fmla="*/ 3 w 418"/>
                  <a:gd name="T31" fmla="*/ 6 h 867"/>
                  <a:gd name="T32" fmla="*/ 3 w 418"/>
                  <a:gd name="T33" fmla="*/ 6 h 867"/>
                  <a:gd name="T34" fmla="*/ 2 w 418"/>
                  <a:gd name="T35" fmla="*/ 6 h 867"/>
                  <a:gd name="T36" fmla="*/ 2 w 418"/>
                  <a:gd name="T37" fmla="*/ 6 h 867"/>
                  <a:gd name="T38" fmla="*/ 1 w 418"/>
                  <a:gd name="T39" fmla="*/ 6 h 867"/>
                  <a:gd name="T40" fmla="*/ 1 w 418"/>
                  <a:gd name="T41" fmla="*/ 5 h 867"/>
                  <a:gd name="T42" fmla="*/ 1 w 418"/>
                  <a:gd name="T43" fmla="*/ 5 h 867"/>
                  <a:gd name="T44" fmla="*/ 0 w 418"/>
                  <a:gd name="T45" fmla="*/ 4 h 867"/>
                  <a:gd name="T46" fmla="*/ 1 w 418"/>
                  <a:gd name="T47" fmla="*/ 3 h 867"/>
                  <a:gd name="T48" fmla="*/ 1 w 418"/>
                  <a:gd name="T49" fmla="*/ 2 h 867"/>
                  <a:gd name="T50" fmla="*/ 1 w 418"/>
                  <a:gd name="T51" fmla="*/ 1 h 867"/>
                  <a:gd name="T52" fmla="*/ 1 w 418"/>
                  <a:gd name="T53" fmla="*/ 0 h 86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18"/>
                  <a:gd name="T82" fmla="*/ 0 h 867"/>
                  <a:gd name="T83" fmla="*/ 418 w 418"/>
                  <a:gd name="T84" fmla="*/ 867 h 86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18" h="867">
                    <a:moveTo>
                      <a:pt x="118" y="73"/>
                    </a:moveTo>
                    <a:lnTo>
                      <a:pt x="176" y="20"/>
                    </a:lnTo>
                    <a:lnTo>
                      <a:pt x="267" y="0"/>
                    </a:lnTo>
                    <a:lnTo>
                      <a:pt x="346" y="14"/>
                    </a:lnTo>
                    <a:lnTo>
                      <a:pt x="405" y="67"/>
                    </a:lnTo>
                    <a:lnTo>
                      <a:pt x="418" y="106"/>
                    </a:lnTo>
                    <a:lnTo>
                      <a:pt x="418" y="158"/>
                    </a:lnTo>
                    <a:lnTo>
                      <a:pt x="392" y="204"/>
                    </a:lnTo>
                    <a:lnTo>
                      <a:pt x="346" y="283"/>
                    </a:lnTo>
                    <a:lnTo>
                      <a:pt x="327" y="375"/>
                    </a:lnTo>
                    <a:lnTo>
                      <a:pt x="320" y="452"/>
                    </a:lnTo>
                    <a:lnTo>
                      <a:pt x="339" y="538"/>
                    </a:lnTo>
                    <a:lnTo>
                      <a:pt x="392" y="617"/>
                    </a:lnTo>
                    <a:lnTo>
                      <a:pt x="412" y="696"/>
                    </a:lnTo>
                    <a:lnTo>
                      <a:pt x="405" y="768"/>
                    </a:lnTo>
                    <a:lnTo>
                      <a:pt x="367" y="827"/>
                    </a:lnTo>
                    <a:lnTo>
                      <a:pt x="314" y="860"/>
                    </a:lnTo>
                    <a:lnTo>
                      <a:pt x="248" y="867"/>
                    </a:lnTo>
                    <a:lnTo>
                      <a:pt x="170" y="867"/>
                    </a:lnTo>
                    <a:lnTo>
                      <a:pt x="111" y="833"/>
                    </a:lnTo>
                    <a:lnTo>
                      <a:pt x="51" y="735"/>
                    </a:lnTo>
                    <a:lnTo>
                      <a:pt x="13" y="649"/>
                    </a:lnTo>
                    <a:lnTo>
                      <a:pt x="0" y="519"/>
                    </a:lnTo>
                    <a:lnTo>
                      <a:pt x="13" y="401"/>
                    </a:lnTo>
                    <a:lnTo>
                      <a:pt x="39" y="276"/>
                    </a:lnTo>
                    <a:lnTo>
                      <a:pt x="78" y="151"/>
                    </a:lnTo>
                    <a:lnTo>
                      <a:pt x="118" y="7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450" name="Freeform 9"/>
              <p:cNvSpPr>
                <a:spLocks noChangeAspect="1"/>
              </p:cNvSpPr>
              <p:nvPr/>
            </p:nvSpPr>
            <p:spPr bwMode="auto">
              <a:xfrm>
                <a:off x="4845" y="3243"/>
                <a:ext cx="232" cy="390"/>
              </a:xfrm>
              <a:custGeom>
                <a:avLst/>
                <a:gdLst>
                  <a:gd name="T0" fmla="*/ 0 w 465"/>
                  <a:gd name="T1" fmla="*/ 1 h 780"/>
                  <a:gd name="T2" fmla="*/ 0 w 465"/>
                  <a:gd name="T3" fmla="*/ 1 h 780"/>
                  <a:gd name="T4" fmla="*/ 0 w 465"/>
                  <a:gd name="T5" fmla="*/ 0 h 780"/>
                  <a:gd name="T6" fmla="*/ 0 w 465"/>
                  <a:gd name="T7" fmla="*/ 1 h 780"/>
                  <a:gd name="T8" fmla="*/ 1 w 465"/>
                  <a:gd name="T9" fmla="*/ 1 h 780"/>
                  <a:gd name="T10" fmla="*/ 1 w 465"/>
                  <a:gd name="T11" fmla="*/ 2 h 780"/>
                  <a:gd name="T12" fmla="*/ 2 w 465"/>
                  <a:gd name="T13" fmla="*/ 3 h 780"/>
                  <a:gd name="T14" fmla="*/ 3 w 465"/>
                  <a:gd name="T15" fmla="*/ 3 h 780"/>
                  <a:gd name="T16" fmla="*/ 3 w 465"/>
                  <a:gd name="T17" fmla="*/ 3 h 780"/>
                  <a:gd name="T18" fmla="*/ 3 w 465"/>
                  <a:gd name="T19" fmla="*/ 3 h 780"/>
                  <a:gd name="T20" fmla="*/ 2 w 465"/>
                  <a:gd name="T21" fmla="*/ 5 h 780"/>
                  <a:gd name="T22" fmla="*/ 2 w 465"/>
                  <a:gd name="T23" fmla="*/ 5 h 780"/>
                  <a:gd name="T24" fmla="*/ 1 w 465"/>
                  <a:gd name="T25" fmla="*/ 5 h 780"/>
                  <a:gd name="T26" fmla="*/ 1 w 465"/>
                  <a:gd name="T27" fmla="*/ 5 h 780"/>
                  <a:gd name="T28" fmla="*/ 0 w 465"/>
                  <a:gd name="T29" fmla="*/ 5 h 780"/>
                  <a:gd name="T30" fmla="*/ 1 w 465"/>
                  <a:gd name="T31" fmla="*/ 5 h 780"/>
                  <a:gd name="T32" fmla="*/ 1 w 465"/>
                  <a:gd name="T33" fmla="*/ 6 h 780"/>
                  <a:gd name="T34" fmla="*/ 2 w 465"/>
                  <a:gd name="T35" fmla="*/ 6 h 780"/>
                  <a:gd name="T36" fmla="*/ 2 w 465"/>
                  <a:gd name="T37" fmla="*/ 6 h 780"/>
                  <a:gd name="T38" fmla="*/ 2 w 465"/>
                  <a:gd name="T39" fmla="*/ 6 h 780"/>
                  <a:gd name="T40" fmla="*/ 1 w 465"/>
                  <a:gd name="T41" fmla="*/ 6 h 780"/>
                  <a:gd name="T42" fmla="*/ 1 w 465"/>
                  <a:gd name="T43" fmla="*/ 6 h 780"/>
                  <a:gd name="T44" fmla="*/ 0 w 465"/>
                  <a:gd name="T45" fmla="*/ 6 h 780"/>
                  <a:gd name="T46" fmla="*/ 0 w 465"/>
                  <a:gd name="T47" fmla="*/ 5 h 780"/>
                  <a:gd name="T48" fmla="*/ 0 w 465"/>
                  <a:gd name="T49" fmla="*/ 5 h 780"/>
                  <a:gd name="T50" fmla="*/ 0 w 465"/>
                  <a:gd name="T51" fmla="*/ 5 h 780"/>
                  <a:gd name="T52" fmla="*/ 0 w 465"/>
                  <a:gd name="T53" fmla="*/ 5 h 780"/>
                  <a:gd name="T54" fmla="*/ 1 w 465"/>
                  <a:gd name="T55" fmla="*/ 3 h 780"/>
                  <a:gd name="T56" fmla="*/ 1 w 465"/>
                  <a:gd name="T57" fmla="*/ 3 h 780"/>
                  <a:gd name="T58" fmla="*/ 2 w 465"/>
                  <a:gd name="T59" fmla="*/ 3 h 780"/>
                  <a:gd name="T60" fmla="*/ 2 w 465"/>
                  <a:gd name="T61" fmla="*/ 3 h 780"/>
                  <a:gd name="T62" fmla="*/ 2 w 465"/>
                  <a:gd name="T63" fmla="*/ 3 h 780"/>
                  <a:gd name="T64" fmla="*/ 2 w 465"/>
                  <a:gd name="T65" fmla="*/ 3 h 780"/>
                  <a:gd name="T66" fmla="*/ 2 w 465"/>
                  <a:gd name="T67" fmla="*/ 3 h 780"/>
                  <a:gd name="T68" fmla="*/ 1 w 465"/>
                  <a:gd name="T69" fmla="*/ 3 h 780"/>
                  <a:gd name="T70" fmla="*/ 1 w 465"/>
                  <a:gd name="T71" fmla="*/ 2 h 780"/>
                  <a:gd name="T72" fmla="*/ 0 w 465"/>
                  <a:gd name="T73" fmla="*/ 2 h 780"/>
                  <a:gd name="T74" fmla="*/ 0 w 465"/>
                  <a:gd name="T75" fmla="*/ 1 h 780"/>
                  <a:gd name="T76" fmla="*/ 0 w 465"/>
                  <a:gd name="T77" fmla="*/ 1 h 78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65"/>
                  <a:gd name="T118" fmla="*/ 0 h 780"/>
                  <a:gd name="T119" fmla="*/ 465 w 465"/>
                  <a:gd name="T120" fmla="*/ 780 h 78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65" h="780">
                    <a:moveTo>
                      <a:pt x="0" y="39"/>
                    </a:moveTo>
                    <a:lnTo>
                      <a:pt x="5" y="6"/>
                    </a:lnTo>
                    <a:lnTo>
                      <a:pt x="78" y="0"/>
                    </a:lnTo>
                    <a:lnTo>
                      <a:pt x="117" y="33"/>
                    </a:lnTo>
                    <a:lnTo>
                      <a:pt x="177" y="117"/>
                    </a:lnTo>
                    <a:lnTo>
                      <a:pt x="254" y="229"/>
                    </a:lnTo>
                    <a:lnTo>
                      <a:pt x="326" y="307"/>
                    </a:lnTo>
                    <a:lnTo>
                      <a:pt x="458" y="452"/>
                    </a:lnTo>
                    <a:lnTo>
                      <a:pt x="465" y="484"/>
                    </a:lnTo>
                    <a:lnTo>
                      <a:pt x="438" y="504"/>
                    </a:lnTo>
                    <a:lnTo>
                      <a:pt x="372" y="530"/>
                    </a:lnTo>
                    <a:lnTo>
                      <a:pt x="281" y="551"/>
                    </a:lnTo>
                    <a:lnTo>
                      <a:pt x="170" y="557"/>
                    </a:lnTo>
                    <a:lnTo>
                      <a:pt x="130" y="563"/>
                    </a:lnTo>
                    <a:lnTo>
                      <a:pt x="117" y="590"/>
                    </a:lnTo>
                    <a:lnTo>
                      <a:pt x="143" y="635"/>
                    </a:lnTo>
                    <a:lnTo>
                      <a:pt x="235" y="714"/>
                    </a:lnTo>
                    <a:lnTo>
                      <a:pt x="300" y="734"/>
                    </a:lnTo>
                    <a:lnTo>
                      <a:pt x="314" y="760"/>
                    </a:lnTo>
                    <a:lnTo>
                      <a:pt x="287" y="780"/>
                    </a:lnTo>
                    <a:lnTo>
                      <a:pt x="228" y="780"/>
                    </a:lnTo>
                    <a:lnTo>
                      <a:pt x="150" y="734"/>
                    </a:lnTo>
                    <a:lnTo>
                      <a:pt x="84" y="669"/>
                    </a:lnTo>
                    <a:lnTo>
                      <a:pt x="45" y="609"/>
                    </a:lnTo>
                    <a:lnTo>
                      <a:pt x="45" y="563"/>
                    </a:lnTo>
                    <a:lnTo>
                      <a:pt x="71" y="530"/>
                    </a:lnTo>
                    <a:lnTo>
                      <a:pt x="110" y="518"/>
                    </a:lnTo>
                    <a:lnTo>
                      <a:pt x="170" y="511"/>
                    </a:lnTo>
                    <a:lnTo>
                      <a:pt x="235" y="511"/>
                    </a:lnTo>
                    <a:lnTo>
                      <a:pt x="314" y="498"/>
                    </a:lnTo>
                    <a:lnTo>
                      <a:pt x="353" y="484"/>
                    </a:lnTo>
                    <a:lnTo>
                      <a:pt x="372" y="465"/>
                    </a:lnTo>
                    <a:lnTo>
                      <a:pt x="366" y="446"/>
                    </a:lnTo>
                    <a:lnTo>
                      <a:pt x="307" y="393"/>
                    </a:lnTo>
                    <a:lnTo>
                      <a:pt x="215" y="301"/>
                    </a:lnTo>
                    <a:lnTo>
                      <a:pt x="130" y="223"/>
                    </a:lnTo>
                    <a:lnTo>
                      <a:pt x="38" y="138"/>
                    </a:lnTo>
                    <a:lnTo>
                      <a:pt x="5" y="78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451" name="Freeform 10"/>
              <p:cNvSpPr>
                <a:spLocks noChangeAspect="1"/>
              </p:cNvSpPr>
              <p:nvPr/>
            </p:nvSpPr>
            <p:spPr bwMode="auto">
              <a:xfrm>
                <a:off x="4694" y="3570"/>
                <a:ext cx="252" cy="587"/>
              </a:xfrm>
              <a:custGeom>
                <a:avLst/>
                <a:gdLst>
                  <a:gd name="T0" fmla="*/ 2 w 504"/>
                  <a:gd name="T1" fmla="*/ 0 h 1175"/>
                  <a:gd name="T2" fmla="*/ 3 w 504"/>
                  <a:gd name="T3" fmla="*/ 0 h 1175"/>
                  <a:gd name="T4" fmla="*/ 3 w 504"/>
                  <a:gd name="T5" fmla="*/ 0 h 1175"/>
                  <a:gd name="T6" fmla="*/ 3 w 504"/>
                  <a:gd name="T7" fmla="*/ 1 h 1175"/>
                  <a:gd name="T8" fmla="*/ 3 w 504"/>
                  <a:gd name="T9" fmla="*/ 2 h 1175"/>
                  <a:gd name="T10" fmla="*/ 3 w 504"/>
                  <a:gd name="T11" fmla="*/ 3 h 1175"/>
                  <a:gd name="T12" fmla="*/ 4 w 504"/>
                  <a:gd name="T13" fmla="*/ 4 h 1175"/>
                  <a:gd name="T14" fmla="*/ 4 w 504"/>
                  <a:gd name="T15" fmla="*/ 5 h 1175"/>
                  <a:gd name="T16" fmla="*/ 4 w 504"/>
                  <a:gd name="T17" fmla="*/ 6 h 1175"/>
                  <a:gd name="T18" fmla="*/ 4 w 504"/>
                  <a:gd name="T19" fmla="*/ 7 h 1175"/>
                  <a:gd name="T20" fmla="*/ 4 w 504"/>
                  <a:gd name="T21" fmla="*/ 7 h 1175"/>
                  <a:gd name="T22" fmla="*/ 4 w 504"/>
                  <a:gd name="T23" fmla="*/ 8 h 1175"/>
                  <a:gd name="T24" fmla="*/ 4 w 504"/>
                  <a:gd name="T25" fmla="*/ 8 h 1175"/>
                  <a:gd name="T26" fmla="*/ 4 w 504"/>
                  <a:gd name="T27" fmla="*/ 8 h 1175"/>
                  <a:gd name="T28" fmla="*/ 4 w 504"/>
                  <a:gd name="T29" fmla="*/ 8 h 1175"/>
                  <a:gd name="T30" fmla="*/ 3 w 504"/>
                  <a:gd name="T31" fmla="*/ 8 h 1175"/>
                  <a:gd name="T32" fmla="*/ 2 w 504"/>
                  <a:gd name="T33" fmla="*/ 8 h 1175"/>
                  <a:gd name="T34" fmla="*/ 2 w 504"/>
                  <a:gd name="T35" fmla="*/ 8 h 1175"/>
                  <a:gd name="T36" fmla="*/ 1 w 504"/>
                  <a:gd name="T37" fmla="*/ 9 h 1175"/>
                  <a:gd name="T38" fmla="*/ 1 w 504"/>
                  <a:gd name="T39" fmla="*/ 9 h 1175"/>
                  <a:gd name="T40" fmla="*/ 0 w 504"/>
                  <a:gd name="T41" fmla="*/ 8 h 1175"/>
                  <a:gd name="T42" fmla="*/ 1 w 504"/>
                  <a:gd name="T43" fmla="*/ 8 h 1175"/>
                  <a:gd name="T44" fmla="*/ 1 w 504"/>
                  <a:gd name="T45" fmla="*/ 8 h 1175"/>
                  <a:gd name="T46" fmla="*/ 3 w 504"/>
                  <a:gd name="T47" fmla="*/ 7 h 1175"/>
                  <a:gd name="T48" fmla="*/ 3 w 504"/>
                  <a:gd name="T49" fmla="*/ 7 h 1175"/>
                  <a:gd name="T50" fmla="*/ 4 w 504"/>
                  <a:gd name="T51" fmla="*/ 7 h 1175"/>
                  <a:gd name="T52" fmla="*/ 4 w 504"/>
                  <a:gd name="T53" fmla="*/ 7 h 1175"/>
                  <a:gd name="T54" fmla="*/ 4 w 504"/>
                  <a:gd name="T55" fmla="*/ 6 h 1175"/>
                  <a:gd name="T56" fmla="*/ 3 w 504"/>
                  <a:gd name="T57" fmla="*/ 5 h 1175"/>
                  <a:gd name="T58" fmla="*/ 3 w 504"/>
                  <a:gd name="T59" fmla="*/ 4 h 1175"/>
                  <a:gd name="T60" fmla="*/ 2 w 504"/>
                  <a:gd name="T61" fmla="*/ 3 h 1175"/>
                  <a:gd name="T62" fmla="*/ 2 w 504"/>
                  <a:gd name="T63" fmla="*/ 2 h 1175"/>
                  <a:gd name="T64" fmla="*/ 2 w 504"/>
                  <a:gd name="T65" fmla="*/ 1 h 1175"/>
                  <a:gd name="T66" fmla="*/ 2 w 504"/>
                  <a:gd name="T67" fmla="*/ 0 h 1175"/>
                  <a:gd name="T68" fmla="*/ 2 w 504"/>
                  <a:gd name="T69" fmla="*/ 0 h 1175"/>
                  <a:gd name="T70" fmla="*/ 2 w 504"/>
                  <a:gd name="T71" fmla="*/ 0 h 117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04"/>
                  <a:gd name="T109" fmla="*/ 0 h 1175"/>
                  <a:gd name="T110" fmla="*/ 504 w 504"/>
                  <a:gd name="T111" fmla="*/ 1175 h 117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04" h="1175">
                    <a:moveTo>
                      <a:pt x="249" y="0"/>
                    </a:moveTo>
                    <a:lnTo>
                      <a:pt x="321" y="14"/>
                    </a:lnTo>
                    <a:lnTo>
                      <a:pt x="354" y="66"/>
                    </a:lnTo>
                    <a:lnTo>
                      <a:pt x="347" y="190"/>
                    </a:lnTo>
                    <a:lnTo>
                      <a:pt x="335" y="322"/>
                    </a:lnTo>
                    <a:lnTo>
                      <a:pt x="335" y="459"/>
                    </a:lnTo>
                    <a:lnTo>
                      <a:pt x="400" y="623"/>
                    </a:lnTo>
                    <a:lnTo>
                      <a:pt x="452" y="742"/>
                    </a:lnTo>
                    <a:lnTo>
                      <a:pt x="479" y="860"/>
                    </a:lnTo>
                    <a:lnTo>
                      <a:pt x="472" y="964"/>
                    </a:lnTo>
                    <a:lnTo>
                      <a:pt x="472" y="1004"/>
                    </a:lnTo>
                    <a:lnTo>
                      <a:pt x="498" y="1043"/>
                    </a:lnTo>
                    <a:lnTo>
                      <a:pt x="504" y="1083"/>
                    </a:lnTo>
                    <a:lnTo>
                      <a:pt x="485" y="1102"/>
                    </a:lnTo>
                    <a:lnTo>
                      <a:pt x="432" y="1089"/>
                    </a:lnTo>
                    <a:lnTo>
                      <a:pt x="335" y="1076"/>
                    </a:lnTo>
                    <a:lnTo>
                      <a:pt x="216" y="1102"/>
                    </a:lnTo>
                    <a:lnTo>
                      <a:pt x="138" y="1148"/>
                    </a:lnTo>
                    <a:lnTo>
                      <a:pt x="98" y="1175"/>
                    </a:lnTo>
                    <a:lnTo>
                      <a:pt x="59" y="1175"/>
                    </a:lnTo>
                    <a:lnTo>
                      <a:pt x="0" y="1089"/>
                    </a:lnTo>
                    <a:lnTo>
                      <a:pt x="7" y="1076"/>
                    </a:lnTo>
                    <a:lnTo>
                      <a:pt x="125" y="1036"/>
                    </a:lnTo>
                    <a:lnTo>
                      <a:pt x="262" y="1017"/>
                    </a:lnTo>
                    <a:lnTo>
                      <a:pt x="360" y="1011"/>
                    </a:lnTo>
                    <a:lnTo>
                      <a:pt x="419" y="1011"/>
                    </a:lnTo>
                    <a:lnTo>
                      <a:pt x="432" y="971"/>
                    </a:lnTo>
                    <a:lnTo>
                      <a:pt x="413" y="860"/>
                    </a:lnTo>
                    <a:lnTo>
                      <a:pt x="367" y="742"/>
                    </a:lnTo>
                    <a:lnTo>
                      <a:pt x="295" y="591"/>
                    </a:lnTo>
                    <a:lnTo>
                      <a:pt x="235" y="459"/>
                    </a:lnTo>
                    <a:lnTo>
                      <a:pt x="210" y="341"/>
                    </a:lnTo>
                    <a:lnTo>
                      <a:pt x="203" y="210"/>
                    </a:lnTo>
                    <a:lnTo>
                      <a:pt x="203" y="86"/>
                    </a:lnTo>
                    <a:lnTo>
                      <a:pt x="230" y="34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452" name="Freeform 11"/>
              <p:cNvSpPr>
                <a:spLocks noChangeAspect="1"/>
              </p:cNvSpPr>
              <p:nvPr/>
            </p:nvSpPr>
            <p:spPr bwMode="auto">
              <a:xfrm>
                <a:off x="4570" y="3587"/>
                <a:ext cx="209" cy="488"/>
              </a:xfrm>
              <a:custGeom>
                <a:avLst/>
                <a:gdLst>
                  <a:gd name="T0" fmla="*/ 3 w 418"/>
                  <a:gd name="T1" fmla="*/ 0 h 977"/>
                  <a:gd name="T2" fmla="*/ 3 w 418"/>
                  <a:gd name="T3" fmla="*/ 0 h 977"/>
                  <a:gd name="T4" fmla="*/ 3 w 418"/>
                  <a:gd name="T5" fmla="*/ 0 h 977"/>
                  <a:gd name="T6" fmla="*/ 3 w 418"/>
                  <a:gd name="T7" fmla="*/ 0 h 977"/>
                  <a:gd name="T8" fmla="*/ 3 w 418"/>
                  <a:gd name="T9" fmla="*/ 1 h 977"/>
                  <a:gd name="T10" fmla="*/ 3 w 418"/>
                  <a:gd name="T11" fmla="*/ 3 h 977"/>
                  <a:gd name="T12" fmla="*/ 3 w 418"/>
                  <a:gd name="T13" fmla="*/ 3 h 977"/>
                  <a:gd name="T14" fmla="*/ 3 w 418"/>
                  <a:gd name="T15" fmla="*/ 4 h 977"/>
                  <a:gd name="T16" fmla="*/ 3 w 418"/>
                  <a:gd name="T17" fmla="*/ 5 h 977"/>
                  <a:gd name="T18" fmla="*/ 3 w 418"/>
                  <a:gd name="T19" fmla="*/ 6 h 977"/>
                  <a:gd name="T20" fmla="*/ 3 w 418"/>
                  <a:gd name="T21" fmla="*/ 6 h 977"/>
                  <a:gd name="T22" fmla="*/ 3 w 418"/>
                  <a:gd name="T23" fmla="*/ 6 h 977"/>
                  <a:gd name="T24" fmla="*/ 3 w 418"/>
                  <a:gd name="T25" fmla="*/ 6 h 977"/>
                  <a:gd name="T26" fmla="*/ 2 w 418"/>
                  <a:gd name="T27" fmla="*/ 7 h 977"/>
                  <a:gd name="T28" fmla="*/ 1 w 418"/>
                  <a:gd name="T29" fmla="*/ 7 h 977"/>
                  <a:gd name="T30" fmla="*/ 1 w 418"/>
                  <a:gd name="T31" fmla="*/ 7 h 977"/>
                  <a:gd name="T32" fmla="*/ 0 w 418"/>
                  <a:gd name="T33" fmla="*/ 7 h 977"/>
                  <a:gd name="T34" fmla="*/ 1 w 418"/>
                  <a:gd name="T35" fmla="*/ 6 h 977"/>
                  <a:gd name="T36" fmla="*/ 1 w 418"/>
                  <a:gd name="T37" fmla="*/ 6 h 977"/>
                  <a:gd name="T38" fmla="*/ 2 w 418"/>
                  <a:gd name="T39" fmla="*/ 6 h 977"/>
                  <a:gd name="T40" fmla="*/ 3 w 418"/>
                  <a:gd name="T41" fmla="*/ 6 h 977"/>
                  <a:gd name="T42" fmla="*/ 3 w 418"/>
                  <a:gd name="T43" fmla="*/ 5 h 977"/>
                  <a:gd name="T44" fmla="*/ 3 w 418"/>
                  <a:gd name="T45" fmla="*/ 5 h 977"/>
                  <a:gd name="T46" fmla="*/ 3 w 418"/>
                  <a:gd name="T47" fmla="*/ 3 h 977"/>
                  <a:gd name="T48" fmla="*/ 3 w 418"/>
                  <a:gd name="T49" fmla="*/ 3 h 977"/>
                  <a:gd name="T50" fmla="*/ 3 w 418"/>
                  <a:gd name="T51" fmla="*/ 2 h 977"/>
                  <a:gd name="T52" fmla="*/ 3 w 418"/>
                  <a:gd name="T53" fmla="*/ 0 h 977"/>
                  <a:gd name="T54" fmla="*/ 3 w 418"/>
                  <a:gd name="T55" fmla="*/ 0 h 977"/>
                  <a:gd name="T56" fmla="*/ 3 w 418"/>
                  <a:gd name="T57" fmla="*/ 0 h 97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18"/>
                  <a:gd name="T88" fmla="*/ 0 h 977"/>
                  <a:gd name="T89" fmla="*/ 418 w 418"/>
                  <a:gd name="T90" fmla="*/ 977 h 97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18" h="977">
                    <a:moveTo>
                      <a:pt x="314" y="0"/>
                    </a:moveTo>
                    <a:lnTo>
                      <a:pt x="372" y="0"/>
                    </a:lnTo>
                    <a:lnTo>
                      <a:pt x="392" y="39"/>
                    </a:lnTo>
                    <a:lnTo>
                      <a:pt x="405" y="125"/>
                    </a:lnTo>
                    <a:lnTo>
                      <a:pt x="392" y="216"/>
                    </a:lnTo>
                    <a:lnTo>
                      <a:pt x="360" y="399"/>
                    </a:lnTo>
                    <a:lnTo>
                      <a:pt x="365" y="478"/>
                    </a:lnTo>
                    <a:lnTo>
                      <a:pt x="405" y="636"/>
                    </a:lnTo>
                    <a:lnTo>
                      <a:pt x="418" y="747"/>
                    </a:lnTo>
                    <a:lnTo>
                      <a:pt x="418" y="833"/>
                    </a:lnTo>
                    <a:lnTo>
                      <a:pt x="399" y="852"/>
                    </a:lnTo>
                    <a:lnTo>
                      <a:pt x="339" y="865"/>
                    </a:lnTo>
                    <a:lnTo>
                      <a:pt x="261" y="884"/>
                    </a:lnTo>
                    <a:lnTo>
                      <a:pt x="183" y="924"/>
                    </a:lnTo>
                    <a:lnTo>
                      <a:pt x="104" y="977"/>
                    </a:lnTo>
                    <a:lnTo>
                      <a:pt x="72" y="977"/>
                    </a:lnTo>
                    <a:lnTo>
                      <a:pt x="0" y="918"/>
                    </a:lnTo>
                    <a:lnTo>
                      <a:pt x="6" y="891"/>
                    </a:lnTo>
                    <a:lnTo>
                      <a:pt x="97" y="852"/>
                    </a:lnTo>
                    <a:lnTo>
                      <a:pt x="255" y="812"/>
                    </a:lnTo>
                    <a:lnTo>
                      <a:pt x="327" y="786"/>
                    </a:lnTo>
                    <a:lnTo>
                      <a:pt x="339" y="761"/>
                    </a:lnTo>
                    <a:lnTo>
                      <a:pt x="339" y="649"/>
                    </a:lnTo>
                    <a:lnTo>
                      <a:pt x="314" y="505"/>
                    </a:lnTo>
                    <a:lnTo>
                      <a:pt x="300" y="413"/>
                    </a:lnTo>
                    <a:lnTo>
                      <a:pt x="288" y="269"/>
                    </a:lnTo>
                    <a:lnTo>
                      <a:pt x="281" y="111"/>
                    </a:lnTo>
                    <a:lnTo>
                      <a:pt x="288" y="39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453" name="Freeform 12"/>
              <p:cNvSpPr>
                <a:spLocks noChangeAspect="1"/>
              </p:cNvSpPr>
              <p:nvPr/>
            </p:nvSpPr>
            <p:spPr bwMode="auto">
              <a:xfrm>
                <a:off x="4563" y="2868"/>
                <a:ext cx="344" cy="435"/>
              </a:xfrm>
              <a:custGeom>
                <a:avLst/>
                <a:gdLst>
                  <a:gd name="T0" fmla="*/ 3 w 688"/>
                  <a:gd name="T1" fmla="*/ 6 h 871"/>
                  <a:gd name="T2" fmla="*/ 3 w 688"/>
                  <a:gd name="T3" fmla="*/ 6 h 871"/>
                  <a:gd name="T4" fmla="*/ 3 w 688"/>
                  <a:gd name="T5" fmla="*/ 6 h 871"/>
                  <a:gd name="T6" fmla="*/ 3 w 688"/>
                  <a:gd name="T7" fmla="*/ 5 h 871"/>
                  <a:gd name="T8" fmla="*/ 3 w 688"/>
                  <a:gd name="T9" fmla="*/ 4 h 871"/>
                  <a:gd name="T10" fmla="*/ 1 w 688"/>
                  <a:gd name="T11" fmla="*/ 4 h 871"/>
                  <a:gd name="T12" fmla="*/ 1 w 688"/>
                  <a:gd name="T13" fmla="*/ 3 h 871"/>
                  <a:gd name="T14" fmla="*/ 1 w 688"/>
                  <a:gd name="T15" fmla="*/ 2 h 871"/>
                  <a:gd name="T16" fmla="*/ 1 w 688"/>
                  <a:gd name="T17" fmla="*/ 1 h 871"/>
                  <a:gd name="T18" fmla="*/ 3 w 688"/>
                  <a:gd name="T19" fmla="*/ 1 h 871"/>
                  <a:gd name="T20" fmla="*/ 3 w 688"/>
                  <a:gd name="T21" fmla="*/ 1 h 871"/>
                  <a:gd name="T22" fmla="*/ 3 w 688"/>
                  <a:gd name="T23" fmla="*/ 1 h 871"/>
                  <a:gd name="T24" fmla="*/ 3 w 688"/>
                  <a:gd name="T25" fmla="*/ 1 h 871"/>
                  <a:gd name="T26" fmla="*/ 3 w 688"/>
                  <a:gd name="T27" fmla="*/ 1 h 871"/>
                  <a:gd name="T28" fmla="*/ 5 w 688"/>
                  <a:gd name="T29" fmla="*/ 0 h 871"/>
                  <a:gd name="T30" fmla="*/ 5 w 688"/>
                  <a:gd name="T31" fmla="*/ 0 h 871"/>
                  <a:gd name="T32" fmla="*/ 5 w 688"/>
                  <a:gd name="T33" fmla="*/ 0 h 871"/>
                  <a:gd name="T34" fmla="*/ 5 w 688"/>
                  <a:gd name="T35" fmla="*/ 0 h 871"/>
                  <a:gd name="T36" fmla="*/ 5 w 688"/>
                  <a:gd name="T37" fmla="*/ 0 h 871"/>
                  <a:gd name="T38" fmla="*/ 5 w 688"/>
                  <a:gd name="T39" fmla="*/ 0 h 871"/>
                  <a:gd name="T40" fmla="*/ 5 w 688"/>
                  <a:gd name="T41" fmla="*/ 0 h 871"/>
                  <a:gd name="T42" fmla="*/ 3 w 688"/>
                  <a:gd name="T43" fmla="*/ 0 h 871"/>
                  <a:gd name="T44" fmla="*/ 3 w 688"/>
                  <a:gd name="T45" fmla="*/ 0 h 871"/>
                  <a:gd name="T46" fmla="*/ 3 w 688"/>
                  <a:gd name="T47" fmla="*/ 1 h 871"/>
                  <a:gd name="T48" fmla="*/ 3 w 688"/>
                  <a:gd name="T49" fmla="*/ 1 h 871"/>
                  <a:gd name="T50" fmla="*/ 1 w 688"/>
                  <a:gd name="T51" fmla="*/ 1 h 871"/>
                  <a:gd name="T52" fmla="*/ 1 w 688"/>
                  <a:gd name="T53" fmla="*/ 1 h 871"/>
                  <a:gd name="T54" fmla="*/ 0 w 688"/>
                  <a:gd name="T55" fmla="*/ 2 h 871"/>
                  <a:gd name="T56" fmla="*/ 1 w 688"/>
                  <a:gd name="T57" fmla="*/ 2 h 871"/>
                  <a:gd name="T58" fmla="*/ 1 w 688"/>
                  <a:gd name="T59" fmla="*/ 3 h 871"/>
                  <a:gd name="T60" fmla="*/ 1 w 688"/>
                  <a:gd name="T61" fmla="*/ 4 h 871"/>
                  <a:gd name="T62" fmla="*/ 1 w 688"/>
                  <a:gd name="T63" fmla="*/ 5 h 871"/>
                  <a:gd name="T64" fmla="*/ 1 w 688"/>
                  <a:gd name="T65" fmla="*/ 6 h 871"/>
                  <a:gd name="T66" fmla="*/ 3 w 688"/>
                  <a:gd name="T67" fmla="*/ 6 h 871"/>
                  <a:gd name="T68" fmla="*/ 3 w 688"/>
                  <a:gd name="T69" fmla="*/ 6 h 8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88"/>
                  <a:gd name="T106" fmla="*/ 0 h 871"/>
                  <a:gd name="T107" fmla="*/ 688 w 688"/>
                  <a:gd name="T108" fmla="*/ 871 h 8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88" h="871">
                    <a:moveTo>
                      <a:pt x="366" y="871"/>
                    </a:moveTo>
                    <a:lnTo>
                      <a:pt x="398" y="831"/>
                    </a:lnTo>
                    <a:lnTo>
                      <a:pt x="386" y="773"/>
                    </a:lnTo>
                    <a:lnTo>
                      <a:pt x="360" y="694"/>
                    </a:lnTo>
                    <a:lnTo>
                      <a:pt x="261" y="602"/>
                    </a:lnTo>
                    <a:lnTo>
                      <a:pt x="163" y="517"/>
                    </a:lnTo>
                    <a:lnTo>
                      <a:pt x="117" y="425"/>
                    </a:lnTo>
                    <a:lnTo>
                      <a:pt x="98" y="281"/>
                    </a:lnTo>
                    <a:lnTo>
                      <a:pt x="209" y="242"/>
                    </a:lnTo>
                    <a:lnTo>
                      <a:pt x="386" y="222"/>
                    </a:lnTo>
                    <a:lnTo>
                      <a:pt x="458" y="229"/>
                    </a:lnTo>
                    <a:lnTo>
                      <a:pt x="477" y="248"/>
                    </a:lnTo>
                    <a:lnTo>
                      <a:pt x="510" y="216"/>
                    </a:lnTo>
                    <a:lnTo>
                      <a:pt x="497" y="183"/>
                    </a:lnTo>
                    <a:lnTo>
                      <a:pt x="517" y="125"/>
                    </a:lnTo>
                    <a:lnTo>
                      <a:pt x="569" y="72"/>
                    </a:lnTo>
                    <a:lnTo>
                      <a:pt x="609" y="58"/>
                    </a:lnTo>
                    <a:lnTo>
                      <a:pt x="661" y="91"/>
                    </a:lnTo>
                    <a:lnTo>
                      <a:pt x="688" y="58"/>
                    </a:lnTo>
                    <a:lnTo>
                      <a:pt x="642" y="0"/>
                    </a:lnTo>
                    <a:lnTo>
                      <a:pt x="582" y="0"/>
                    </a:lnTo>
                    <a:lnTo>
                      <a:pt x="510" y="32"/>
                    </a:lnTo>
                    <a:lnTo>
                      <a:pt x="465" y="118"/>
                    </a:lnTo>
                    <a:lnTo>
                      <a:pt x="405" y="157"/>
                    </a:lnTo>
                    <a:lnTo>
                      <a:pt x="314" y="170"/>
                    </a:lnTo>
                    <a:lnTo>
                      <a:pt x="150" y="190"/>
                    </a:lnTo>
                    <a:lnTo>
                      <a:pt x="19" y="229"/>
                    </a:lnTo>
                    <a:lnTo>
                      <a:pt x="0" y="262"/>
                    </a:lnTo>
                    <a:lnTo>
                      <a:pt x="12" y="367"/>
                    </a:lnTo>
                    <a:lnTo>
                      <a:pt x="59" y="511"/>
                    </a:lnTo>
                    <a:lnTo>
                      <a:pt x="124" y="629"/>
                    </a:lnTo>
                    <a:lnTo>
                      <a:pt x="189" y="733"/>
                    </a:lnTo>
                    <a:lnTo>
                      <a:pt x="249" y="805"/>
                    </a:lnTo>
                    <a:lnTo>
                      <a:pt x="307" y="857"/>
                    </a:lnTo>
                    <a:lnTo>
                      <a:pt x="366" y="87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" name="Group 13"/>
            <p:cNvGrpSpPr>
              <a:grpSpLocks noChangeAspect="1"/>
            </p:cNvGrpSpPr>
            <p:nvPr/>
          </p:nvGrpSpPr>
          <p:grpSpPr bwMode="auto">
            <a:xfrm>
              <a:off x="5018" y="2766"/>
              <a:ext cx="118" cy="149"/>
              <a:chOff x="5018" y="2766"/>
              <a:chExt cx="118" cy="149"/>
            </a:xfrm>
          </p:grpSpPr>
          <p:sp>
            <p:nvSpPr>
              <p:cNvPr id="59446" name="Freeform 14"/>
              <p:cNvSpPr>
                <a:spLocks noChangeAspect="1"/>
              </p:cNvSpPr>
              <p:nvPr/>
            </p:nvSpPr>
            <p:spPr bwMode="auto">
              <a:xfrm>
                <a:off x="5041" y="2766"/>
                <a:ext cx="95" cy="108"/>
              </a:xfrm>
              <a:custGeom>
                <a:avLst/>
                <a:gdLst>
                  <a:gd name="T0" fmla="*/ 1 w 190"/>
                  <a:gd name="T1" fmla="*/ 1 h 216"/>
                  <a:gd name="T2" fmla="*/ 1 w 190"/>
                  <a:gd name="T3" fmla="*/ 0 h 216"/>
                  <a:gd name="T4" fmla="*/ 1 w 190"/>
                  <a:gd name="T5" fmla="*/ 1 h 216"/>
                  <a:gd name="T6" fmla="*/ 1 w 190"/>
                  <a:gd name="T7" fmla="*/ 1 h 216"/>
                  <a:gd name="T8" fmla="*/ 1 w 190"/>
                  <a:gd name="T9" fmla="*/ 1 h 216"/>
                  <a:gd name="T10" fmla="*/ 1 w 190"/>
                  <a:gd name="T11" fmla="*/ 2 h 216"/>
                  <a:gd name="T12" fmla="*/ 1 w 190"/>
                  <a:gd name="T13" fmla="*/ 2 h 216"/>
                  <a:gd name="T14" fmla="*/ 1 w 190"/>
                  <a:gd name="T15" fmla="*/ 2 h 216"/>
                  <a:gd name="T16" fmla="*/ 1 w 190"/>
                  <a:gd name="T17" fmla="*/ 2 h 216"/>
                  <a:gd name="T18" fmla="*/ 1 w 190"/>
                  <a:gd name="T19" fmla="*/ 2 h 216"/>
                  <a:gd name="T20" fmla="*/ 1 w 190"/>
                  <a:gd name="T21" fmla="*/ 2 h 216"/>
                  <a:gd name="T22" fmla="*/ 0 w 190"/>
                  <a:gd name="T23" fmla="*/ 2 h 216"/>
                  <a:gd name="T24" fmla="*/ 1 w 190"/>
                  <a:gd name="T25" fmla="*/ 2 h 216"/>
                  <a:gd name="T26" fmla="*/ 1 w 190"/>
                  <a:gd name="T27" fmla="*/ 2 h 216"/>
                  <a:gd name="T28" fmla="*/ 1 w 190"/>
                  <a:gd name="T29" fmla="*/ 2 h 216"/>
                  <a:gd name="T30" fmla="*/ 1 w 190"/>
                  <a:gd name="T31" fmla="*/ 2 h 216"/>
                  <a:gd name="T32" fmla="*/ 1 w 190"/>
                  <a:gd name="T33" fmla="*/ 2 h 216"/>
                  <a:gd name="T34" fmla="*/ 1 w 190"/>
                  <a:gd name="T35" fmla="*/ 1 h 216"/>
                  <a:gd name="T36" fmla="*/ 1 w 190"/>
                  <a:gd name="T37" fmla="*/ 1 h 216"/>
                  <a:gd name="T38" fmla="*/ 1 w 190"/>
                  <a:gd name="T39" fmla="*/ 1 h 216"/>
                  <a:gd name="T40" fmla="*/ 1 w 190"/>
                  <a:gd name="T41" fmla="*/ 1 h 216"/>
                  <a:gd name="T42" fmla="*/ 1 w 190"/>
                  <a:gd name="T43" fmla="*/ 1 h 216"/>
                  <a:gd name="T44" fmla="*/ 1 w 190"/>
                  <a:gd name="T45" fmla="*/ 1 h 216"/>
                  <a:gd name="T46" fmla="*/ 1 w 190"/>
                  <a:gd name="T47" fmla="*/ 1 h 216"/>
                  <a:gd name="T48" fmla="*/ 1 w 190"/>
                  <a:gd name="T49" fmla="*/ 1 h 21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90"/>
                  <a:gd name="T76" fmla="*/ 0 h 216"/>
                  <a:gd name="T77" fmla="*/ 190 w 190"/>
                  <a:gd name="T78" fmla="*/ 216 h 21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90" h="216">
                    <a:moveTo>
                      <a:pt x="58" y="14"/>
                    </a:moveTo>
                    <a:lnTo>
                      <a:pt x="111" y="0"/>
                    </a:lnTo>
                    <a:lnTo>
                      <a:pt x="176" y="19"/>
                    </a:lnTo>
                    <a:lnTo>
                      <a:pt x="190" y="65"/>
                    </a:lnTo>
                    <a:lnTo>
                      <a:pt x="183" y="125"/>
                    </a:lnTo>
                    <a:lnTo>
                      <a:pt x="150" y="163"/>
                    </a:lnTo>
                    <a:lnTo>
                      <a:pt x="104" y="170"/>
                    </a:lnTo>
                    <a:lnTo>
                      <a:pt x="58" y="170"/>
                    </a:lnTo>
                    <a:lnTo>
                      <a:pt x="38" y="190"/>
                    </a:lnTo>
                    <a:lnTo>
                      <a:pt x="38" y="203"/>
                    </a:lnTo>
                    <a:lnTo>
                      <a:pt x="26" y="216"/>
                    </a:lnTo>
                    <a:lnTo>
                      <a:pt x="0" y="209"/>
                    </a:lnTo>
                    <a:lnTo>
                      <a:pt x="5" y="177"/>
                    </a:lnTo>
                    <a:lnTo>
                      <a:pt x="26" y="151"/>
                    </a:lnTo>
                    <a:lnTo>
                      <a:pt x="65" y="131"/>
                    </a:lnTo>
                    <a:lnTo>
                      <a:pt x="104" y="137"/>
                    </a:lnTo>
                    <a:lnTo>
                      <a:pt x="137" y="131"/>
                    </a:lnTo>
                    <a:lnTo>
                      <a:pt x="156" y="98"/>
                    </a:lnTo>
                    <a:lnTo>
                      <a:pt x="156" y="59"/>
                    </a:lnTo>
                    <a:lnTo>
                      <a:pt x="137" y="39"/>
                    </a:lnTo>
                    <a:lnTo>
                      <a:pt x="111" y="39"/>
                    </a:lnTo>
                    <a:lnTo>
                      <a:pt x="84" y="46"/>
                    </a:lnTo>
                    <a:lnTo>
                      <a:pt x="65" y="59"/>
                    </a:lnTo>
                    <a:lnTo>
                      <a:pt x="45" y="46"/>
                    </a:lnTo>
                    <a:lnTo>
                      <a:pt x="58" y="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447" name="Oval 15"/>
              <p:cNvSpPr>
                <a:spLocks noChangeAspect="1" noChangeArrowheads="1"/>
              </p:cNvSpPr>
              <p:nvPr/>
            </p:nvSpPr>
            <p:spPr bwMode="auto">
              <a:xfrm>
                <a:off x="5018" y="2888"/>
                <a:ext cx="28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5" name="Group 16"/>
          <p:cNvGrpSpPr>
            <a:grpSpLocks noChangeAspect="1"/>
          </p:cNvGrpSpPr>
          <p:nvPr/>
        </p:nvGrpSpPr>
        <p:grpSpPr bwMode="auto">
          <a:xfrm>
            <a:off x="5810280" y="2603500"/>
            <a:ext cx="849313" cy="744538"/>
            <a:chOff x="3474" y="1448"/>
            <a:chExt cx="459" cy="403"/>
          </a:xfrm>
        </p:grpSpPr>
        <p:sp>
          <p:nvSpPr>
            <p:cNvPr id="59442" name="Rectangle 17"/>
            <p:cNvSpPr>
              <a:spLocks noChangeAspect="1" noChangeArrowheads="1"/>
            </p:cNvSpPr>
            <p:nvPr/>
          </p:nvSpPr>
          <p:spPr bwMode="auto">
            <a:xfrm>
              <a:off x="3536" y="1448"/>
              <a:ext cx="337" cy="358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443" name="Text Box 18"/>
            <p:cNvSpPr txBox="1">
              <a:spLocks noChangeAspect="1" noChangeArrowheads="1"/>
            </p:cNvSpPr>
            <p:nvPr/>
          </p:nvSpPr>
          <p:spPr bwMode="auto">
            <a:xfrm>
              <a:off x="3474" y="1518"/>
              <a:ext cx="459" cy="33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 rtl="1"/>
              <a:r>
                <a:rPr lang="fr-FR" sz="1600" b="1" dirty="0">
                  <a:solidFill>
                    <a:srgbClr val="FFFFFF"/>
                  </a:solidFill>
                  <a:cs typeface="Times New Roman" pitchFamily="18" charset="0"/>
                </a:rPr>
                <a:t>M1</a:t>
              </a:r>
              <a:endParaRPr lang="fr-FR" sz="1600" dirty="0"/>
            </a:p>
          </p:txBody>
        </p:sp>
      </p:grpSp>
      <p:sp>
        <p:nvSpPr>
          <p:cNvPr id="96275" name="Rectangle 19" descr="25 %"/>
          <p:cNvSpPr>
            <a:spLocks noChangeArrowheads="1"/>
          </p:cNvSpPr>
          <p:nvPr/>
        </p:nvSpPr>
        <p:spPr bwMode="auto">
          <a:xfrm>
            <a:off x="4875243" y="3286125"/>
            <a:ext cx="3240087" cy="71438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tx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6276" name="Rectangle 20" descr="Diagonales larges vers le haut"/>
          <p:cNvSpPr>
            <a:spLocks noChangeArrowheads="1"/>
          </p:cNvSpPr>
          <p:nvPr/>
        </p:nvSpPr>
        <p:spPr bwMode="auto">
          <a:xfrm>
            <a:off x="5940425" y="1236663"/>
            <a:ext cx="2266950" cy="71437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tx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6277" name="Arc 21"/>
          <p:cNvSpPr>
            <a:spLocks noChangeAspect="1"/>
          </p:cNvSpPr>
          <p:nvPr/>
        </p:nvSpPr>
        <p:spPr bwMode="auto">
          <a:xfrm rot="-8040880">
            <a:off x="5105061" y="1525587"/>
            <a:ext cx="1274762" cy="1274763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6278" name="AutoShape 22"/>
          <p:cNvSpPr>
            <a:spLocks noChangeArrowheads="1"/>
          </p:cNvSpPr>
          <p:nvPr/>
        </p:nvSpPr>
        <p:spPr bwMode="auto">
          <a:xfrm>
            <a:off x="4643438" y="85725"/>
            <a:ext cx="1872000" cy="612000"/>
          </a:xfrm>
          <a:prstGeom prst="wedgeRoundRectCallout">
            <a:avLst>
              <a:gd name="adj1" fmla="val 120242"/>
              <a:gd name="adj2" fmla="val 190749"/>
              <a:gd name="adj3" fmla="val 16667"/>
            </a:avLst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..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انه ثقيل ...لا استطيع </a:t>
            </a:r>
          </a:p>
          <a:p>
            <a:pPr algn="r" rtl="1"/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أن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ارفعه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إلى الأعلى</a:t>
            </a:r>
            <a:endParaRPr lang="en-US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96279" name="AutoShape 23"/>
          <p:cNvSpPr>
            <a:spLocks noChangeArrowheads="1"/>
          </p:cNvSpPr>
          <p:nvPr/>
        </p:nvSpPr>
        <p:spPr bwMode="auto">
          <a:xfrm>
            <a:off x="3143240" y="785794"/>
            <a:ext cx="2160000" cy="612000"/>
          </a:xfrm>
          <a:prstGeom prst="wedgeRoundRectCallout">
            <a:avLst>
              <a:gd name="adj1" fmla="val -65507"/>
              <a:gd name="adj2" fmla="val 59474"/>
              <a:gd name="adj3" fmla="val 16667"/>
            </a:avLst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... لقد وجدت الحل</a:t>
            </a:r>
            <a:r>
              <a:rPr lang="en-US" sz="1600" b="1" dirty="0">
                <a:solidFill>
                  <a:schemeClr val="tx1"/>
                </a:solidFill>
                <a:cs typeface="Arabic Transparent" pitchFamily="2" charset="-78"/>
              </a:rPr>
              <a:t>!!!!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يجب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أن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استعمل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آلة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رفع (محرك)</a:t>
            </a:r>
            <a:endParaRPr lang="en-US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96280" name="Line 24"/>
          <p:cNvSpPr>
            <a:spLocks noChangeAspect="1" noChangeShapeType="1"/>
          </p:cNvSpPr>
          <p:nvPr/>
        </p:nvSpPr>
        <p:spPr bwMode="auto">
          <a:xfrm>
            <a:off x="2303463" y="669925"/>
            <a:ext cx="0" cy="938213"/>
          </a:xfrm>
          <a:prstGeom prst="line">
            <a:avLst/>
          </a:prstGeom>
          <a:ln>
            <a:headEnd type="oval" w="med" len="med"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96281" name="Line 25"/>
          <p:cNvSpPr>
            <a:spLocks noChangeAspect="1" noChangeShapeType="1"/>
          </p:cNvSpPr>
          <p:nvPr/>
        </p:nvSpPr>
        <p:spPr bwMode="auto">
          <a:xfrm>
            <a:off x="2443163" y="668338"/>
            <a:ext cx="0" cy="935037"/>
          </a:xfrm>
          <a:prstGeom prst="line">
            <a:avLst/>
          </a:prstGeom>
          <a:ln>
            <a:headEnd type="oval" w="med" len="med"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96282" name="Line 26"/>
          <p:cNvSpPr>
            <a:spLocks noChangeAspect="1" noChangeShapeType="1"/>
          </p:cNvSpPr>
          <p:nvPr/>
        </p:nvSpPr>
        <p:spPr bwMode="auto">
          <a:xfrm>
            <a:off x="2587625" y="668338"/>
            <a:ext cx="0" cy="935037"/>
          </a:xfrm>
          <a:prstGeom prst="line">
            <a:avLst/>
          </a:prstGeom>
          <a:ln>
            <a:headEnd type="oval" w="med" len="med"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96283" name="AutoShape 27"/>
          <p:cNvSpPr>
            <a:spLocks noChangeAspect="1" noChangeArrowheads="1"/>
          </p:cNvSpPr>
          <p:nvPr/>
        </p:nvSpPr>
        <p:spPr bwMode="auto">
          <a:xfrm>
            <a:off x="1244600" y="1982788"/>
            <a:ext cx="854075" cy="158750"/>
          </a:xfrm>
          <a:prstGeom prst="roundRect">
            <a:avLst>
              <a:gd name="adj" fmla="val 29657"/>
            </a:avLst>
          </a:prstGeom>
          <a:gradFill rotWithShape="1">
            <a:gsLst>
              <a:gs pos="0">
                <a:srgbClr val="6C6C6C"/>
              </a:gs>
              <a:gs pos="50000">
                <a:srgbClr val="EAEAEA"/>
              </a:gs>
              <a:gs pos="100000">
                <a:srgbClr val="6C6C6C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6284" name="AutoShape 28"/>
          <p:cNvSpPr>
            <a:spLocks noChangeAspect="1" noChangeArrowheads="1"/>
          </p:cNvSpPr>
          <p:nvPr/>
        </p:nvSpPr>
        <p:spPr bwMode="auto">
          <a:xfrm rot="5400000">
            <a:off x="2063750" y="1404938"/>
            <a:ext cx="720725" cy="13493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1C378A"/>
              </a:gs>
              <a:gs pos="50000">
                <a:srgbClr val="3366FF"/>
              </a:gs>
              <a:gs pos="100000">
                <a:srgbClr val="1C378A"/>
              </a:gs>
            </a:gsLst>
            <a:lin ang="0" scaled="1"/>
          </a:gradFill>
          <a:ln w="9525">
            <a:round/>
            <a:headEnd/>
            <a:tailEnd/>
          </a:ln>
          <a:scene3d>
            <a:camera prst="legacyObliqueFron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3366FF"/>
            </a:extrusionClr>
          </a:sp3d>
        </p:spPr>
        <p:txBody>
          <a:bodyPr>
            <a:flatTx/>
          </a:bodyPr>
          <a:lstStyle/>
          <a:p>
            <a:endParaRPr lang="fr-FR"/>
          </a:p>
        </p:txBody>
      </p:sp>
      <p:grpSp>
        <p:nvGrpSpPr>
          <p:cNvPr id="6" name="Group 29"/>
          <p:cNvGrpSpPr>
            <a:grpSpLocks noChangeAspect="1"/>
          </p:cNvGrpSpPr>
          <p:nvPr/>
        </p:nvGrpSpPr>
        <p:grpSpPr bwMode="auto">
          <a:xfrm>
            <a:off x="1906588" y="1839913"/>
            <a:ext cx="995362" cy="484187"/>
            <a:chOff x="6975" y="5151"/>
            <a:chExt cx="615" cy="256"/>
          </a:xfrm>
        </p:grpSpPr>
        <p:grpSp>
          <p:nvGrpSpPr>
            <p:cNvPr id="7" name="Group 30"/>
            <p:cNvGrpSpPr>
              <a:grpSpLocks noChangeAspect="1"/>
            </p:cNvGrpSpPr>
            <p:nvPr/>
          </p:nvGrpSpPr>
          <p:grpSpPr bwMode="auto">
            <a:xfrm>
              <a:off x="6975" y="5151"/>
              <a:ext cx="607" cy="196"/>
              <a:chOff x="6975" y="5151"/>
              <a:chExt cx="607" cy="196"/>
            </a:xfrm>
          </p:grpSpPr>
          <p:sp>
            <p:nvSpPr>
              <p:cNvPr id="59438" name="Line 31"/>
              <p:cNvSpPr>
                <a:spLocks noChangeAspect="1" noChangeShapeType="1"/>
              </p:cNvSpPr>
              <p:nvPr/>
            </p:nvSpPr>
            <p:spPr bwMode="auto">
              <a:xfrm>
                <a:off x="6975" y="5151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439" name="Line 32"/>
              <p:cNvSpPr>
                <a:spLocks noChangeAspect="1" noChangeShapeType="1"/>
              </p:cNvSpPr>
              <p:nvPr/>
            </p:nvSpPr>
            <p:spPr bwMode="auto">
              <a:xfrm>
                <a:off x="6975" y="5215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440" name="Line 33"/>
              <p:cNvSpPr>
                <a:spLocks noChangeAspect="1" noChangeShapeType="1"/>
              </p:cNvSpPr>
              <p:nvPr/>
            </p:nvSpPr>
            <p:spPr bwMode="auto">
              <a:xfrm>
                <a:off x="6975" y="5279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441" name="Line 34"/>
              <p:cNvSpPr>
                <a:spLocks noChangeAspect="1" noChangeShapeType="1"/>
              </p:cNvSpPr>
              <p:nvPr/>
            </p:nvSpPr>
            <p:spPr bwMode="auto">
              <a:xfrm>
                <a:off x="6975" y="5347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9435" name="Line 35"/>
            <p:cNvSpPr>
              <a:spLocks noChangeAspect="1" noChangeShapeType="1"/>
            </p:cNvSpPr>
            <p:nvPr/>
          </p:nvSpPr>
          <p:spPr bwMode="auto">
            <a:xfrm>
              <a:off x="6983" y="5279"/>
              <a:ext cx="60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436" name="Line 36"/>
            <p:cNvSpPr>
              <a:spLocks noChangeAspect="1" noChangeShapeType="1"/>
            </p:cNvSpPr>
            <p:nvPr/>
          </p:nvSpPr>
          <p:spPr bwMode="auto">
            <a:xfrm>
              <a:off x="6983" y="5343"/>
              <a:ext cx="60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437" name="Line 37"/>
            <p:cNvSpPr>
              <a:spLocks noChangeAspect="1" noChangeShapeType="1"/>
            </p:cNvSpPr>
            <p:nvPr/>
          </p:nvSpPr>
          <p:spPr bwMode="auto">
            <a:xfrm>
              <a:off x="6983" y="5407"/>
              <a:ext cx="60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6294" name="Line 38"/>
          <p:cNvSpPr>
            <a:spLocks noChangeAspect="1" noChangeShapeType="1"/>
          </p:cNvSpPr>
          <p:nvPr/>
        </p:nvSpPr>
        <p:spPr bwMode="auto">
          <a:xfrm>
            <a:off x="2001838" y="1712913"/>
            <a:ext cx="9350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6295" name="AutoShape 39" descr="60 %"/>
          <p:cNvSpPr>
            <a:spLocks noChangeAspect="1"/>
          </p:cNvSpPr>
          <p:nvPr/>
        </p:nvSpPr>
        <p:spPr bwMode="auto">
          <a:xfrm>
            <a:off x="1725613" y="1689100"/>
            <a:ext cx="276225" cy="749300"/>
          </a:xfrm>
          <a:prstGeom prst="leftBracket">
            <a:avLst>
              <a:gd name="adj" fmla="val 22605"/>
            </a:avLst>
          </a:prstGeom>
          <a:pattFill prst="pct60">
            <a:fgClr>
              <a:srgbClr val="000000"/>
            </a:fgClr>
            <a:bgClr>
              <a:srgbClr val="0000FF"/>
            </a:bgClr>
          </a:patt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6296" name="AutoShape 40" descr="60 %"/>
          <p:cNvSpPr>
            <a:spLocks noChangeAspect="1"/>
          </p:cNvSpPr>
          <p:nvPr/>
        </p:nvSpPr>
        <p:spPr bwMode="auto">
          <a:xfrm flipH="1">
            <a:off x="2901950" y="1693863"/>
            <a:ext cx="276225" cy="749300"/>
          </a:xfrm>
          <a:prstGeom prst="leftBracket">
            <a:avLst>
              <a:gd name="adj" fmla="val 22605"/>
            </a:avLst>
          </a:prstGeom>
          <a:pattFill prst="pct60">
            <a:fgClr>
              <a:srgbClr val="000000"/>
            </a:fgClr>
            <a:bgClr>
              <a:srgbClr val="0000FF"/>
            </a:bgClr>
          </a:patt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6297" name="AutoShape 41"/>
          <p:cNvSpPr>
            <a:spLocks noChangeAspect="1" noChangeArrowheads="1"/>
          </p:cNvSpPr>
          <p:nvPr/>
        </p:nvSpPr>
        <p:spPr bwMode="auto">
          <a:xfrm>
            <a:off x="2185988" y="1557338"/>
            <a:ext cx="508000" cy="2603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3B"/>
              </a:gs>
              <a:gs pos="50000">
                <a:srgbClr val="008080"/>
              </a:gs>
              <a:gs pos="100000">
                <a:srgbClr val="003B3B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008080"/>
            </a:extrusionClr>
          </a:sp3d>
        </p:spPr>
        <p:txBody>
          <a:bodyPr>
            <a:flatTx/>
          </a:bodyPr>
          <a:lstStyle/>
          <a:p>
            <a:endParaRPr lang="fr-FR"/>
          </a:p>
        </p:txBody>
      </p:sp>
      <p:sp>
        <p:nvSpPr>
          <p:cNvPr id="96298" name="Line 42"/>
          <p:cNvSpPr>
            <a:spLocks noChangeShapeType="1"/>
          </p:cNvSpPr>
          <p:nvPr/>
        </p:nvSpPr>
        <p:spPr bwMode="auto">
          <a:xfrm>
            <a:off x="1435100" y="1987550"/>
            <a:ext cx="0" cy="121285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6299" name="Line 43"/>
          <p:cNvSpPr>
            <a:spLocks noChangeAspect="1" noChangeShapeType="1"/>
          </p:cNvSpPr>
          <p:nvPr/>
        </p:nvSpPr>
        <p:spPr bwMode="auto">
          <a:xfrm>
            <a:off x="1497013" y="1989138"/>
            <a:ext cx="0" cy="14763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8" name="Group 44"/>
          <p:cNvGrpSpPr>
            <a:grpSpLocks noChangeAspect="1"/>
          </p:cNvGrpSpPr>
          <p:nvPr/>
        </p:nvGrpSpPr>
        <p:grpSpPr bwMode="auto">
          <a:xfrm>
            <a:off x="1558925" y="1992313"/>
            <a:ext cx="176213" cy="144462"/>
            <a:chOff x="3356" y="4383"/>
            <a:chExt cx="186" cy="153"/>
          </a:xfrm>
        </p:grpSpPr>
        <p:grpSp>
          <p:nvGrpSpPr>
            <p:cNvPr id="9" name="Group 45"/>
            <p:cNvGrpSpPr>
              <a:grpSpLocks noChangeAspect="1"/>
            </p:cNvGrpSpPr>
            <p:nvPr/>
          </p:nvGrpSpPr>
          <p:grpSpPr bwMode="auto">
            <a:xfrm>
              <a:off x="3356" y="4383"/>
              <a:ext cx="64" cy="153"/>
              <a:chOff x="3356" y="4383"/>
              <a:chExt cx="64" cy="153"/>
            </a:xfrm>
          </p:grpSpPr>
          <p:sp>
            <p:nvSpPr>
              <p:cNvPr id="59432" name="Line 46"/>
              <p:cNvSpPr>
                <a:spLocks noChangeAspect="1" noChangeShapeType="1"/>
              </p:cNvSpPr>
              <p:nvPr/>
            </p:nvSpPr>
            <p:spPr bwMode="auto">
              <a:xfrm>
                <a:off x="3356" y="4383"/>
                <a:ext cx="0" cy="153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433" name="Line 47"/>
              <p:cNvSpPr>
                <a:spLocks noChangeAspect="1" noChangeShapeType="1"/>
              </p:cNvSpPr>
              <p:nvPr/>
            </p:nvSpPr>
            <p:spPr bwMode="auto">
              <a:xfrm>
                <a:off x="3420" y="4383"/>
                <a:ext cx="0" cy="153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0" name="Group 48"/>
            <p:cNvGrpSpPr>
              <a:grpSpLocks noChangeAspect="1"/>
            </p:cNvGrpSpPr>
            <p:nvPr/>
          </p:nvGrpSpPr>
          <p:grpSpPr bwMode="auto">
            <a:xfrm>
              <a:off x="3478" y="4383"/>
              <a:ext cx="64" cy="153"/>
              <a:chOff x="3356" y="4383"/>
              <a:chExt cx="64" cy="153"/>
            </a:xfrm>
          </p:grpSpPr>
          <p:sp>
            <p:nvSpPr>
              <p:cNvPr id="59430" name="Line 49"/>
              <p:cNvSpPr>
                <a:spLocks noChangeAspect="1" noChangeShapeType="1"/>
              </p:cNvSpPr>
              <p:nvPr/>
            </p:nvSpPr>
            <p:spPr bwMode="auto">
              <a:xfrm>
                <a:off x="3356" y="4383"/>
                <a:ext cx="0" cy="153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431" name="Line 50"/>
              <p:cNvSpPr>
                <a:spLocks noChangeAspect="1" noChangeShapeType="1"/>
              </p:cNvSpPr>
              <p:nvPr/>
            </p:nvSpPr>
            <p:spPr bwMode="auto">
              <a:xfrm>
                <a:off x="3420" y="4383"/>
                <a:ext cx="0" cy="153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96307" name="Text Box 51"/>
          <p:cNvSpPr txBox="1">
            <a:spLocks noChangeAspect="1" noChangeArrowheads="1"/>
          </p:cNvSpPr>
          <p:nvPr/>
        </p:nvSpPr>
        <p:spPr bwMode="auto">
          <a:xfrm>
            <a:off x="2011363" y="1806575"/>
            <a:ext cx="936625" cy="5302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rtl="1"/>
            <a:r>
              <a:rPr lang="fr-FR" sz="1400" b="1" dirty="0">
                <a:solidFill>
                  <a:srgbClr val="FFFFFF"/>
                </a:solidFill>
              </a:rPr>
              <a:t>I= </a:t>
            </a:r>
            <a:r>
              <a:rPr lang="fr-FR" sz="1400" b="1" dirty="0" smtClean="0">
                <a:solidFill>
                  <a:srgbClr val="FFFFFF"/>
                </a:solidFill>
              </a:rPr>
              <a:t>3.5A</a:t>
            </a:r>
            <a:endParaRPr lang="fr-FR" sz="1400" b="1" dirty="0"/>
          </a:p>
          <a:p>
            <a:pPr algn="l" eaLnBrk="0" hangingPunct="0"/>
            <a:r>
              <a:rPr lang="fr-FR" sz="1400" b="1" dirty="0">
                <a:solidFill>
                  <a:srgbClr val="FFFFFF"/>
                </a:solidFill>
              </a:rPr>
              <a:t>V=380V</a:t>
            </a:r>
            <a:endParaRPr lang="fr-FR" sz="1400" b="1" dirty="0"/>
          </a:p>
        </p:txBody>
      </p:sp>
      <p:grpSp>
        <p:nvGrpSpPr>
          <p:cNvPr id="11" name="Group 52"/>
          <p:cNvGrpSpPr>
            <a:grpSpLocks/>
          </p:cNvGrpSpPr>
          <p:nvPr/>
        </p:nvGrpSpPr>
        <p:grpSpPr bwMode="auto">
          <a:xfrm>
            <a:off x="484519" y="3033713"/>
            <a:ext cx="1871662" cy="965200"/>
            <a:chOff x="3300" y="3716"/>
            <a:chExt cx="616" cy="270"/>
          </a:xfrm>
        </p:grpSpPr>
        <p:sp>
          <p:nvSpPr>
            <p:cNvPr id="59425" name="AutoShape 53"/>
            <p:cNvSpPr>
              <a:spLocks noChangeAspect="1" noChangeArrowheads="1"/>
            </p:cNvSpPr>
            <p:nvPr/>
          </p:nvSpPr>
          <p:spPr bwMode="auto">
            <a:xfrm>
              <a:off x="3300" y="3716"/>
              <a:ext cx="616" cy="268"/>
            </a:xfrm>
            <a:prstGeom prst="triangle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9426" name="Rectangle 54"/>
            <p:cNvSpPr>
              <a:spLocks noChangeAspect="1" noChangeArrowheads="1"/>
            </p:cNvSpPr>
            <p:nvPr/>
          </p:nvSpPr>
          <p:spPr bwMode="auto">
            <a:xfrm>
              <a:off x="3524" y="3823"/>
              <a:ext cx="176" cy="159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427" name="Text Box 55"/>
            <p:cNvSpPr txBox="1">
              <a:spLocks noChangeAspect="1" noChangeArrowheads="1"/>
            </p:cNvSpPr>
            <p:nvPr/>
          </p:nvSpPr>
          <p:spPr bwMode="auto">
            <a:xfrm>
              <a:off x="3479" y="3838"/>
              <a:ext cx="240" cy="148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 rtl="1"/>
              <a:r>
                <a:rPr lang="fr-FR" sz="1600" b="1" dirty="0">
                  <a:solidFill>
                    <a:srgbClr val="FFFFFF"/>
                  </a:solidFill>
                  <a:cs typeface="Times New Roman" pitchFamily="18" charset="0"/>
                </a:rPr>
                <a:t>M1</a:t>
              </a:r>
              <a:endParaRPr lang="fr-FR" sz="1600" dirty="0"/>
            </a:p>
          </p:txBody>
        </p:sp>
      </p:grpSp>
      <p:sp>
        <p:nvSpPr>
          <p:cNvPr id="59417" name="Text Box 56"/>
          <p:cNvSpPr txBox="1">
            <a:spLocks noChangeAspect="1" noChangeArrowheads="1"/>
          </p:cNvSpPr>
          <p:nvPr/>
        </p:nvSpPr>
        <p:spPr bwMode="auto">
          <a:xfrm>
            <a:off x="2070100" y="336550"/>
            <a:ext cx="10699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6313" name="Text Box 57"/>
          <p:cNvSpPr txBox="1">
            <a:spLocks noChangeAspect="1" noChangeArrowheads="1"/>
          </p:cNvSpPr>
          <p:nvPr/>
        </p:nvSpPr>
        <p:spPr bwMode="auto">
          <a:xfrm>
            <a:off x="1990715" y="368300"/>
            <a:ext cx="1081087" cy="3619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rtl="1"/>
            <a:r>
              <a:rPr lang="fr-FR" sz="1200" b="1" dirty="0">
                <a:solidFill>
                  <a:schemeClr val="tx1"/>
                </a:solidFill>
                <a:cs typeface="Times New Roman" pitchFamily="18" charset="0"/>
              </a:rPr>
              <a:t>1 2 3</a:t>
            </a:r>
            <a:endParaRPr lang="fr-FR" sz="1400" dirty="0">
              <a:solidFill>
                <a:schemeClr val="tx1"/>
              </a:solidFill>
            </a:endParaRPr>
          </a:p>
          <a:p>
            <a:pPr rtl="1" eaLnBrk="0" hangingPunct="0"/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12" name="Group 58"/>
          <p:cNvGrpSpPr>
            <a:grpSpLocks noChangeAspect="1"/>
          </p:cNvGrpSpPr>
          <p:nvPr/>
        </p:nvGrpSpPr>
        <p:grpSpPr bwMode="auto">
          <a:xfrm>
            <a:off x="1835150" y="2420938"/>
            <a:ext cx="1228725" cy="204787"/>
            <a:chOff x="8095" y="6075"/>
            <a:chExt cx="1287" cy="213"/>
          </a:xfrm>
        </p:grpSpPr>
        <p:sp>
          <p:nvSpPr>
            <p:cNvPr id="59422" name="Line 59"/>
            <p:cNvSpPr>
              <a:spLocks noChangeAspect="1" noChangeShapeType="1"/>
            </p:cNvSpPr>
            <p:nvPr/>
          </p:nvSpPr>
          <p:spPr bwMode="auto">
            <a:xfrm>
              <a:off x="8260" y="6075"/>
              <a:ext cx="98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423" name="AutoShape 60"/>
            <p:cNvSpPr>
              <a:spLocks noChangeAspect="1" noChangeArrowheads="1"/>
            </p:cNvSpPr>
            <p:nvPr/>
          </p:nvSpPr>
          <p:spPr bwMode="auto">
            <a:xfrm rot="10800000" flipH="1">
              <a:off x="8255" y="6089"/>
              <a:ext cx="969" cy="13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251 w 21600"/>
                <a:gd name="T13" fmla="*/ 2160 h 21600"/>
                <a:gd name="T14" fmla="*/ 19349 w 21600"/>
                <a:gd name="T15" fmla="*/ 194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86" y="21600"/>
                  </a:lnTo>
                  <a:lnTo>
                    <a:pt x="2071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miter lim="800000"/>
              <a:headEnd/>
              <a:tailEnd/>
            </a:ln>
            <a:scene3d>
              <a:camera prst="legacyObliqueFron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808080"/>
              </a:extrusionClr>
            </a:sp3d>
          </p:spPr>
          <p:txBody>
            <a:bodyPr>
              <a:flatTx/>
            </a:bodyPr>
            <a:lstStyle/>
            <a:p>
              <a:endParaRPr lang="fr-FR"/>
            </a:p>
          </p:txBody>
        </p:sp>
        <p:sp>
          <p:nvSpPr>
            <p:cNvPr id="59424" name="Rectangle 61"/>
            <p:cNvSpPr>
              <a:spLocks noChangeAspect="1" noChangeArrowheads="1"/>
            </p:cNvSpPr>
            <p:nvPr/>
          </p:nvSpPr>
          <p:spPr bwMode="auto">
            <a:xfrm>
              <a:off x="8095" y="6163"/>
              <a:ext cx="1287" cy="125"/>
            </a:xfrm>
            <a:prstGeom prst="rect">
              <a:avLst/>
            </a:prstGeom>
            <a:solidFill>
              <a:srgbClr val="80808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6318" name="Rectangle 62"/>
          <p:cNvSpPr>
            <a:spLocks noChangeArrowheads="1"/>
          </p:cNvSpPr>
          <p:nvPr/>
        </p:nvSpPr>
        <p:spPr bwMode="auto">
          <a:xfrm>
            <a:off x="1985963" y="1681163"/>
            <a:ext cx="25400" cy="7683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6319" name="Rectangle 63"/>
          <p:cNvSpPr>
            <a:spLocks noChangeArrowheads="1"/>
          </p:cNvSpPr>
          <p:nvPr/>
        </p:nvSpPr>
        <p:spPr bwMode="auto">
          <a:xfrm>
            <a:off x="2892425" y="1671638"/>
            <a:ext cx="25400" cy="7683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62" name="Picture 15" descr="E:\GIF 2\140617-moteurs-mo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4000504"/>
            <a:ext cx="3385452" cy="2857496"/>
          </a:xfrm>
          <a:prstGeom prst="rect">
            <a:avLst/>
          </a:prstGeom>
          <a:noFill/>
        </p:spPr>
      </p:pic>
      <p:sp>
        <p:nvSpPr>
          <p:cNvPr id="63" name="Rectangle 62"/>
          <p:cNvSpPr/>
          <p:nvPr/>
        </p:nvSpPr>
        <p:spPr bwMode="auto">
          <a:xfrm>
            <a:off x="37071" y="37071"/>
            <a:ext cx="1188000" cy="360000"/>
          </a:xfrm>
          <a:prstGeom prst="rect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1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abic Transparent" pitchFamily="2" charset="-78"/>
              </a:rPr>
              <a:t>اضغط</a:t>
            </a:r>
            <a:r>
              <a:rPr kumimoji="0" lang="ar-DZ" sz="18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abic Transparent" pitchFamily="2" charset="-78"/>
              </a:rPr>
              <a:t> وانتظر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6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6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6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96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96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9" dur="2000"/>
                                        <p:tgtEl>
                                          <p:spTgt spid="96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2" dur="2000"/>
                                        <p:tgtEl>
                                          <p:spTgt spid="96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8" dur="2000"/>
                                        <p:tgtEl>
                                          <p:spTgt spid="96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1" dur="2000"/>
                                        <p:tgtEl>
                                          <p:spTgt spid="96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4" dur="2000"/>
                                        <p:tgtEl>
                                          <p:spTgt spid="96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7" dur="2000"/>
                                        <p:tgtEl>
                                          <p:spTgt spid="96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60" dur="2000"/>
                                        <p:tgtEl>
                                          <p:spTgt spid="96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69" dur="2000"/>
                                        <p:tgtEl>
                                          <p:spTgt spid="96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2" dur="2000"/>
                                        <p:tgtEl>
                                          <p:spTgt spid="96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96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96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96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96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96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2" dur="2000"/>
                                        <p:tgtEl>
                                          <p:spTgt spid="96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-0.00035 -0.0842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0" grpId="0"/>
      <p:bldP spid="96275" grpId="0" animBg="1"/>
      <p:bldP spid="96276" grpId="0" animBg="1"/>
      <p:bldP spid="96277" grpId="0" animBg="1"/>
      <p:bldP spid="96278" grpId="0" animBg="1"/>
      <p:bldP spid="96279" grpId="0" animBg="1"/>
      <p:bldP spid="96280" grpId="0" animBg="1"/>
      <p:bldP spid="96281" grpId="0" animBg="1"/>
      <p:bldP spid="96282" grpId="0" animBg="1"/>
      <p:bldP spid="96283" grpId="0" animBg="1"/>
      <p:bldP spid="96284" grpId="0" animBg="1"/>
      <p:bldP spid="96294" grpId="0" animBg="1"/>
      <p:bldP spid="96295" grpId="0" animBg="1"/>
      <p:bldP spid="96296" grpId="0" animBg="1"/>
      <p:bldP spid="96297" grpId="0" animBg="1"/>
      <p:bldP spid="96298" grpId="0" animBg="1"/>
      <p:bldP spid="96299" grpId="0" animBg="1"/>
      <p:bldP spid="96307" grpId="0"/>
      <p:bldP spid="96313" grpId="0"/>
      <p:bldP spid="96318" grpId="0" animBg="1"/>
      <p:bldP spid="963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11" name="Picture 479"/>
          <p:cNvPicPr>
            <a:picLocks noChangeAspect="1" noChangeArrowheads="1"/>
          </p:cNvPicPr>
          <p:nvPr/>
        </p:nvPicPr>
        <p:blipFill>
          <a:blip r:embed="rId3"/>
          <a:srcRect l="10800" t="6938" r="8099" b="5742"/>
          <a:stretch>
            <a:fillRect/>
          </a:stretch>
        </p:blipFill>
        <p:spPr bwMode="auto">
          <a:xfrm>
            <a:off x="2581275" y="4854552"/>
            <a:ext cx="11239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525" name="Line 493"/>
          <p:cNvSpPr>
            <a:spLocks noChangeShapeType="1"/>
          </p:cNvSpPr>
          <p:nvPr/>
        </p:nvSpPr>
        <p:spPr bwMode="auto">
          <a:xfrm>
            <a:off x="7019925" y="4383064"/>
            <a:ext cx="576263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4512" name="Line 480"/>
          <p:cNvSpPr>
            <a:spLocks noChangeShapeType="1"/>
          </p:cNvSpPr>
          <p:nvPr/>
        </p:nvSpPr>
        <p:spPr bwMode="auto">
          <a:xfrm flipH="1">
            <a:off x="4010025" y="4398939"/>
            <a:ext cx="2987675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4325" name="Rectangle 293"/>
          <p:cNvSpPr>
            <a:spLocks noChangeAspect="1" noChangeArrowheads="1"/>
          </p:cNvSpPr>
          <p:nvPr/>
        </p:nvSpPr>
        <p:spPr bwMode="auto">
          <a:xfrm>
            <a:off x="2828925" y="3379764"/>
            <a:ext cx="887413" cy="266700"/>
          </a:xfrm>
          <a:prstGeom prst="rect">
            <a:avLst/>
          </a:prstGeom>
          <a:noFill/>
          <a:ln w="9525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105" name="Text Box 294"/>
          <p:cNvSpPr txBox="1">
            <a:spLocks noChangeAspect="1" noChangeArrowheads="1"/>
          </p:cNvSpPr>
          <p:nvPr/>
        </p:nvSpPr>
        <p:spPr bwMode="auto">
          <a:xfrm>
            <a:off x="1295400" y="1327127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en-US"/>
          </a:p>
        </p:txBody>
      </p:sp>
      <p:sp>
        <p:nvSpPr>
          <p:cNvPr id="44328" name="Line 296"/>
          <p:cNvSpPr>
            <a:spLocks noChangeAspect="1" noChangeShapeType="1"/>
          </p:cNvSpPr>
          <p:nvPr/>
        </p:nvSpPr>
        <p:spPr bwMode="auto">
          <a:xfrm>
            <a:off x="3492500" y="1544614"/>
            <a:ext cx="0" cy="376238"/>
          </a:xfrm>
          <a:prstGeom prst="line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29" name="Line 297"/>
          <p:cNvSpPr>
            <a:spLocks noChangeAspect="1" noChangeShapeType="1"/>
          </p:cNvSpPr>
          <p:nvPr/>
        </p:nvSpPr>
        <p:spPr bwMode="auto">
          <a:xfrm>
            <a:off x="3516313" y="3087664"/>
            <a:ext cx="0" cy="352425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30" name="Line 298"/>
          <p:cNvSpPr>
            <a:spLocks noChangeAspect="1" noChangeShapeType="1"/>
          </p:cNvSpPr>
          <p:nvPr/>
        </p:nvSpPr>
        <p:spPr bwMode="auto">
          <a:xfrm>
            <a:off x="3214688" y="1560489"/>
            <a:ext cx="0" cy="374650"/>
          </a:xfrm>
          <a:prstGeom prst="line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31" name="Line 299"/>
          <p:cNvSpPr>
            <a:spLocks noChangeAspect="1" noChangeShapeType="1"/>
          </p:cNvSpPr>
          <p:nvPr/>
        </p:nvSpPr>
        <p:spPr bwMode="auto">
          <a:xfrm>
            <a:off x="3228975" y="3076552"/>
            <a:ext cx="1588" cy="3556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32" name="Line 300"/>
          <p:cNvSpPr>
            <a:spLocks noChangeAspect="1" noChangeShapeType="1"/>
          </p:cNvSpPr>
          <p:nvPr/>
        </p:nvSpPr>
        <p:spPr bwMode="auto">
          <a:xfrm>
            <a:off x="2894013" y="1570014"/>
            <a:ext cx="0" cy="376238"/>
          </a:xfrm>
          <a:prstGeom prst="line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33" name="Line 301"/>
          <p:cNvSpPr>
            <a:spLocks noChangeAspect="1" noChangeShapeType="1"/>
          </p:cNvSpPr>
          <p:nvPr/>
        </p:nvSpPr>
        <p:spPr bwMode="auto">
          <a:xfrm>
            <a:off x="2897188" y="3067027"/>
            <a:ext cx="0" cy="352425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34" name="Line 302"/>
          <p:cNvSpPr>
            <a:spLocks noChangeAspect="1" noChangeShapeType="1"/>
          </p:cNvSpPr>
          <p:nvPr/>
        </p:nvSpPr>
        <p:spPr bwMode="auto">
          <a:xfrm>
            <a:off x="3509127" y="2150202"/>
            <a:ext cx="0" cy="75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35" name="Line 303"/>
          <p:cNvSpPr>
            <a:spLocks noChangeAspect="1" noChangeShapeType="1"/>
          </p:cNvSpPr>
          <p:nvPr/>
        </p:nvSpPr>
        <p:spPr bwMode="auto">
          <a:xfrm>
            <a:off x="3225800" y="2135079"/>
            <a:ext cx="0" cy="75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36" name="Line 304"/>
          <p:cNvSpPr>
            <a:spLocks noChangeAspect="1" noChangeShapeType="1"/>
          </p:cNvSpPr>
          <p:nvPr/>
        </p:nvSpPr>
        <p:spPr bwMode="auto">
          <a:xfrm>
            <a:off x="2910639" y="2138255"/>
            <a:ext cx="0" cy="756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38" name="Rectangle 306"/>
          <p:cNvSpPr>
            <a:spLocks noChangeAspect="1" noChangeArrowheads="1"/>
          </p:cNvSpPr>
          <p:nvPr/>
        </p:nvSpPr>
        <p:spPr bwMode="auto">
          <a:xfrm rot="-2700000">
            <a:off x="3396414" y="1966889"/>
            <a:ext cx="60325" cy="188913"/>
          </a:xfrm>
          <a:prstGeom prst="rect">
            <a:avLst/>
          </a:prstGeom>
          <a:ln w="1905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44339" name="Line 307"/>
          <p:cNvSpPr>
            <a:spLocks noChangeAspect="1" noChangeShapeType="1"/>
          </p:cNvSpPr>
          <p:nvPr/>
        </p:nvSpPr>
        <p:spPr bwMode="auto">
          <a:xfrm rot="-2700000">
            <a:off x="3417888" y="1925614"/>
            <a:ext cx="0" cy="258763"/>
          </a:xfrm>
          <a:prstGeom prst="line">
            <a:avLst/>
          </a:prstGeom>
          <a:ln w="190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40" name="Line 308"/>
          <p:cNvSpPr>
            <a:spLocks noChangeAspect="1" noChangeShapeType="1"/>
          </p:cNvSpPr>
          <p:nvPr/>
        </p:nvSpPr>
        <p:spPr bwMode="auto">
          <a:xfrm>
            <a:off x="3451977" y="1930377"/>
            <a:ext cx="80962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41" name="Rectangle 309"/>
          <p:cNvSpPr>
            <a:spLocks noChangeAspect="1" noChangeArrowheads="1"/>
          </p:cNvSpPr>
          <p:nvPr/>
        </p:nvSpPr>
        <p:spPr bwMode="auto">
          <a:xfrm rot="-2700000">
            <a:off x="3109077" y="1955777"/>
            <a:ext cx="60325" cy="188912"/>
          </a:xfrm>
          <a:prstGeom prst="rect">
            <a:avLst/>
          </a:prstGeom>
          <a:ln w="1905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44342" name="Line 310"/>
          <p:cNvSpPr>
            <a:spLocks noChangeAspect="1" noChangeShapeType="1"/>
          </p:cNvSpPr>
          <p:nvPr/>
        </p:nvSpPr>
        <p:spPr bwMode="auto">
          <a:xfrm rot="-2700000">
            <a:off x="3130550" y="1914502"/>
            <a:ext cx="0" cy="258762"/>
          </a:xfrm>
          <a:prstGeom prst="line">
            <a:avLst/>
          </a:prstGeom>
          <a:ln w="190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43" name="Line 311"/>
          <p:cNvSpPr>
            <a:spLocks noChangeAspect="1" noChangeShapeType="1"/>
          </p:cNvSpPr>
          <p:nvPr/>
        </p:nvSpPr>
        <p:spPr bwMode="auto">
          <a:xfrm>
            <a:off x="3173328" y="1931964"/>
            <a:ext cx="80963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44" name="Rectangle 312"/>
          <p:cNvSpPr>
            <a:spLocks noChangeAspect="1" noChangeArrowheads="1"/>
          </p:cNvSpPr>
          <p:nvPr/>
        </p:nvSpPr>
        <p:spPr bwMode="auto">
          <a:xfrm rot="-2700000">
            <a:off x="2796339" y="1958952"/>
            <a:ext cx="60325" cy="188912"/>
          </a:xfrm>
          <a:prstGeom prst="rect">
            <a:avLst/>
          </a:prstGeom>
          <a:ln w="1905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44345" name="Line 313"/>
          <p:cNvSpPr>
            <a:spLocks noChangeAspect="1" noChangeShapeType="1"/>
          </p:cNvSpPr>
          <p:nvPr/>
        </p:nvSpPr>
        <p:spPr bwMode="auto">
          <a:xfrm rot="-2700000">
            <a:off x="2819400" y="1917677"/>
            <a:ext cx="0" cy="258762"/>
          </a:xfrm>
          <a:prstGeom prst="line">
            <a:avLst/>
          </a:prstGeom>
          <a:ln w="190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46" name="Line 314"/>
          <p:cNvSpPr>
            <a:spLocks noChangeAspect="1" noChangeShapeType="1"/>
          </p:cNvSpPr>
          <p:nvPr/>
        </p:nvSpPr>
        <p:spPr bwMode="auto">
          <a:xfrm>
            <a:off x="2858167" y="1947839"/>
            <a:ext cx="79375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47" name="Line 315"/>
          <p:cNvSpPr>
            <a:spLocks noChangeAspect="1" noChangeShapeType="1"/>
          </p:cNvSpPr>
          <p:nvPr/>
        </p:nvSpPr>
        <p:spPr bwMode="auto">
          <a:xfrm>
            <a:off x="6869113" y="1458889"/>
            <a:ext cx="0" cy="476250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48" name="Line 316"/>
          <p:cNvSpPr>
            <a:spLocks noChangeAspect="1" noChangeShapeType="1"/>
          </p:cNvSpPr>
          <p:nvPr/>
        </p:nvSpPr>
        <p:spPr bwMode="auto">
          <a:xfrm>
            <a:off x="6869113" y="2157389"/>
            <a:ext cx="0" cy="214313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49" name="Line 317"/>
          <p:cNvSpPr>
            <a:spLocks noChangeAspect="1" noChangeShapeType="1"/>
          </p:cNvSpPr>
          <p:nvPr/>
        </p:nvSpPr>
        <p:spPr bwMode="auto">
          <a:xfrm>
            <a:off x="6878638" y="2493939"/>
            <a:ext cx="0" cy="298450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50" name="Line 318"/>
          <p:cNvSpPr>
            <a:spLocks noChangeAspect="1" noChangeShapeType="1"/>
          </p:cNvSpPr>
          <p:nvPr/>
        </p:nvSpPr>
        <p:spPr bwMode="auto">
          <a:xfrm>
            <a:off x="6877050" y="2916214"/>
            <a:ext cx="0" cy="450850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51" name="Line 319"/>
          <p:cNvSpPr>
            <a:spLocks noChangeShapeType="1"/>
          </p:cNvSpPr>
          <p:nvPr/>
        </p:nvSpPr>
        <p:spPr bwMode="auto">
          <a:xfrm>
            <a:off x="6867525" y="3532163"/>
            <a:ext cx="0" cy="1332000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2" name="Group 321"/>
          <p:cNvGrpSpPr>
            <a:grpSpLocks noChangeAspect="1"/>
          </p:cNvGrpSpPr>
          <p:nvPr/>
        </p:nvGrpSpPr>
        <p:grpSpPr bwMode="auto">
          <a:xfrm>
            <a:off x="6742066" y="2801914"/>
            <a:ext cx="199781" cy="104775"/>
            <a:chOff x="2152" y="6396"/>
            <a:chExt cx="207" cy="178"/>
          </a:xfrm>
        </p:grpSpPr>
        <p:sp>
          <p:nvSpPr>
            <p:cNvPr id="4261" name="Line 322"/>
            <p:cNvSpPr>
              <a:spLocks noChangeAspect="1" noChangeShapeType="1"/>
            </p:cNvSpPr>
            <p:nvPr/>
          </p:nvSpPr>
          <p:spPr bwMode="auto">
            <a:xfrm flipH="1">
              <a:off x="2172" y="6492"/>
              <a:ext cx="187" cy="0"/>
            </a:xfrm>
            <a:prstGeom prst="line">
              <a:avLst/>
            </a:prstGeom>
            <a:ln w="1905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grpSp>
          <p:nvGrpSpPr>
            <p:cNvPr id="3" name="Group 323"/>
            <p:cNvGrpSpPr>
              <a:grpSpLocks noChangeAspect="1"/>
            </p:cNvGrpSpPr>
            <p:nvPr/>
          </p:nvGrpSpPr>
          <p:grpSpPr bwMode="auto">
            <a:xfrm>
              <a:off x="2152" y="6396"/>
              <a:ext cx="72" cy="178"/>
              <a:chOff x="5796" y="6227"/>
              <a:chExt cx="81" cy="200"/>
            </a:xfrm>
          </p:grpSpPr>
          <p:sp>
            <p:nvSpPr>
              <p:cNvPr id="4263" name="Line 324"/>
              <p:cNvSpPr>
                <a:spLocks noChangeAspect="1" noChangeShapeType="1"/>
              </p:cNvSpPr>
              <p:nvPr/>
            </p:nvSpPr>
            <p:spPr bwMode="auto">
              <a:xfrm>
                <a:off x="5809" y="6227"/>
                <a:ext cx="0" cy="196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4264" name="Line 325"/>
              <p:cNvSpPr>
                <a:spLocks noChangeAspect="1" noChangeShapeType="1"/>
              </p:cNvSpPr>
              <p:nvPr/>
            </p:nvSpPr>
            <p:spPr bwMode="auto">
              <a:xfrm>
                <a:off x="5806" y="6235"/>
                <a:ext cx="7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4265" name="Line 326"/>
              <p:cNvSpPr>
                <a:spLocks noChangeAspect="1" noChangeShapeType="1"/>
              </p:cNvSpPr>
              <p:nvPr/>
            </p:nvSpPr>
            <p:spPr bwMode="auto">
              <a:xfrm>
                <a:off x="5796" y="6427"/>
                <a:ext cx="7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4" name="Group 327"/>
          <p:cNvGrpSpPr>
            <a:grpSpLocks noChangeAspect="1"/>
          </p:cNvGrpSpPr>
          <p:nvPr/>
        </p:nvGrpSpPr>
        <p:grpSpPr bwMode="auto">
          <a:xfrm>
            <a:off x="6869113" y="2792389"/>
            <a:ext cx="144462" cy="115888"/>
            <a:chOff x="8244" y="7047"/>
            <a:chExt cx="243" cy="196"/>
          </a:xfrm>
        </p:grpSpPr>
        <p:sp>
          <p:nvSpPr>
            <p:cNvPr id="4259" name="Line 328"/>
            <p:cNvSpPr>
              <a:spLocks noChangeAspect="1" noChangeShapeType="1"/>
            </p:cNvSpPr>
            <p:nvPr/>
          </p:nvSpPr>
          <p:spPr bwMode="auto">
            <a:xfrm>
              <a:off x="8247" y="7047"/>
              <a:ext cx="240" cy="0"/>
            </a:xfrm>
            <a:prstGeom prst="line">
              <a:avLst/>
            </a:prstGeom>
            <a:ln w="1905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260" name="Line 329"/>
            <p:cNvSpPr>
              <a:spLocks noChangeAspect="1" noChangeShapeType="1"/>
            </p:cNvSpPr>
            <p:nvPr/>
          </p:nvSpPr>
          <p:spPr bwMode="auto">
            <a:xfrm rot="21000000" flipH="1">
              <a:off x="8244" y="7063"/>
              <a:ext cx="240" cy="180"/>
            </a:xfrm>
            <a:prstGeom prst="line">
              <a:avLst/>
            </a:prstGeom>
            <a:ln w="1905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44362" name="Line 330"/>
          <p:cNvSpPr>
            <a:spLocks noChangeAspect="1" noChangeShapeType="1"/>
          </p:cNvSpPr>
          <p:nvPr/>
        </p:nvSpPr>
        <p:spPr bwMode="auto">
          <a:xfrm rot="180000" flipH="1" flipV="1">
            <a:off x="6753225" y="3390877"/>
            <a:ext cx="117475" cy="149225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5" name="Group 331"/>
          <p:cNvGrpSpPr>
            <a:grpSpLocks noChangeAspect="1"/>
          </p:cNvGrpSpPr>
          <p:nvPr/>
        </p:nvGrpSpPr>
        <p:grpSpPr bwMode="auto">
          <a:xfrm>
            <a:off x="6581936" y="3430816"/>
            <a:ext cx="227772" cy="104570"/>
            <a:chOff x="2099" y="6411"/>
            <a:chExt cx="236" cy="175"/>
          </a:xfrm>
        </p:grpSpPr>
        <p:sp>
          <p:nvSpPr>
            <p:cNvPr id="4254" name="Line 332"/>
            <p:cNvSpPr>
              <a:spLocks noChangeAspect="1" noChangeShapeType="1"/>
            </p:cNvSpPr>
            <p:nvPr/>
          </p:nvSpPr>
          <p:spPr bwMode="auto">
            <a:xfrm flipH="1">
              <a:off x="2148" y="6492"/>
              <a:ext cx="187" cy="0"/>
            </a:xfrm>
            <a:prstGeom prst="line">
              <a:avLst/>
            </a:prstGeom>
            <a:ln w="1905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grpSp>
          <p:nvGrpSpPr>
            <p:cNvPr id="6" name="Group 333"/>
            <p:cNvGrpSpPr>
              <a:grpSpLocks noChangeAspect="1"/>
            </p:cNvGrpSpPr>
            <p:nvPr/>
          </p:nvGrpSpPr>
          <p:grpSpPr bwMode="auto">
            <a:xfrm>
              <a:off x="2099" y="6411"/>
              <a:ext cx="83" cy="175"/>
              <a:chOff x="5652" y="6223"/>
              <a:chExt cx="92" cy="196"/>
            </a:xfrm>
          </p:grpSpPr>
          <p:sp>
            <p:nvSpPr>
              <p:cNvPr id="4256" name="Line 334"/>
              <p:cNvSpPr>
                <a:spLocks noChangeAspect="1" noChangeShapeType="1"/>
              </p:cNvSpPr>
              <p:nvPr/>
            </p:nvSpPr>
            <p:spPr bwMode="auto">
              <a:xfrm>
                <a:off x="5656" y="6223"/>
                <a:ext cx="0" cy="196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4257" name="Line 335"/>
              <p:cNvSpPr>
                <a:spLocks noChangeAspect="1" noChangeShapeType="1"/>
              </p:cNvSpPr>
              <p:nvPr/>
            </p:nvSpPr>
            <p:spPr bwMode="auto">
              <a:xfrm>
                <a:off x="5674" y="6228"/>
                <a:ext cx="7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4258" name="Line 336"/>
              <p:cNvSpPr>
                <a:spLocks noChangeAspect="1" noChangeShapeType="1"/>
              </p:cNvSpPr>
              <p:nvPr/>
            </p:nvSpPr>
            <p:spPr bwMode="auto">
              <a:xfrm>
                <a:off x="5652" y="6401"/>
                <a:ext cx="69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44369" name="Rectangle 337"/>
          <p:cNvSpPr>
            <a:spLocks noChangeAspect="1" noChangeArrowheads="1"/>
          </p:cNvSpPr>
          <p:nvPr/>
        </p:nvSpPr>
        <p:spPr bwMode="auto">
          <a:xfrm rot="-2700000">
            <a:off x="6751175" y="1975109"/>
            <a:ext cx="57600" cy="207001"/>
          </a:xfrm>
          <a:prstGeom prst="rect">
            <a:avLst/>
          </a:prstGeom>
          <a:solidFill>
            <a:srgbClr val="FFFFFF"/>
          </a:solidFill>
          <a:ln w="15875" algn="ctr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4370" name="Line 338"/>
          <p:cNvSpPr>
            <a:spLocks noChangeAspect="1" noChangeShapeType="1"/>
          </p:cNvSpPr>
          <p:nvPr/>
        </p:nvSpPr>
        <p:spPr bwMode="auto">
          <a:xfrm rot="-2700000">
            <a:off x="6777038" y="1949427"/>
            <a:ext cx="0" cy="247650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71" name="Line 339"/>
          <p:cNvSpPr>
            <a:spLocks noChangeAspect="1" noChangeShapeType="1"/>
          </p:cNvSpPr>
          <p:nvPr/>
        </p:nvSpPr>
        <p:spPr bwMode="auto">
          <a:xfrm>
            <a:off x="6789738" y="2081189"/>
            <a:ext cx="949325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4372" name="Line 340"/>
          <p:cNvSpPr>
            <a:spLocks noChangeAspect="1" noChangeShapeType="1"/>
          </p:cNvSpPr>
          <p:nvPr/>
        </p:nvSpPr>
        <p:spPr bwMode="auto">
          <a:xfrm>
            <a:off x="6835024" y="1944664"/>
            <a:ext cx="71437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73" name="Line 341"/>
          <p:cNvSpPr>
            <a:spLocks noChangeShapeType="1"/>
          </p:cNvSpPr>
          <p:nvPr/>
        </p:nvSpPr>
        <p:spPr bwMode="auto">
          <a:xfrm>
            <a:off x="7869238" y="2185963"/>
            <a:ext cx="1587" cy="2664000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74" name="Line 342"/>
          <p:cNvSpPr>
            <a:spLocks noChangeAspect="1" noChangeShapeType="1"/>
          </p:cNvSpPr>
          <p:nvPr/>
        </p:nvSpPr>
        <p:spPr bwMode="auto">
          <a:xfrm>
            <a:off x="7869238" y="1482702"/>
            <a:ext cx="0" cy="477837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75" name="Line 343"/>
          <p:cNvSpPr>
            <a:spLocks noChangeAspect="1" noChangeShapeType="1"/>
          </p:cNvSpPr>
          <p:nvPr/>
        </p:nvSpPr>
        <p:spPr bwMode="auto">
          <a:xfrm rot="-2700000">
            <a:off x="7789863" y="2009752"/>
            <a:ext cx="0" cy="214312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76" name="Line 344"/>
          <p:cNvSpPr>
            <a:spLocks noChangeAspect="1" noChangeShapeType="1"/>
          </p:cNvSpPr>
          <p:nvPr/>
        </p:nvSpPr>
        <p:spPr bwMode="auto">
          <a:xfrm>
            <a:off x="7833477" y="1965302"/>
            <a:ext cx="6985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78" name="Line 346"/>
          <p:cNvSpPr>
            <a:spLocks noChangeShapeType="1"/>
          </p:cNvSpPr>
          <p:nvPr/>
        </p:nvSpPr>
        <p:spPr bwMode="auto">
          <a:xfrm>
            <a:off x="3503613" y="1641452"/>
            <a:ext cx="846137" cy="0"/>
          </a:xfrm>
          <a:prstGeom prst="line">
            <a:avLst/>
          </a:prstGeom>
          <a:ln w="19050">
            <a:headEnd type="oval" w="med" len="med"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79" name="Line 347"/>
          <p:cNvSpPr>
            <a:spLocks noChangeShapeType="1"/>
          </p:cNvSpPr>
          <p:nvPr/>
        </p:nvSpPr>
        <p:spPr bwMode="auto">
          <a:xfrm>
            <a:off x="3214688" y="1828777"/>
            <a:ext cx="1112837" cy="0"/>
          </a:xfrm>
          <a:prstGeom prst="line">
            <a:avLst/>
          </a:prstGeom>
          <a:ln w="19050">
            <a:headEnd type="oval" w="med" len="med"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80" name="Line 348"/>
          <p:cNvSpPr>
            <a:spLocks noChangeAspect="1" noChangeShapeType="1"/>
          </p:cNvSpPr>
          <p:nvPr/>
        </p:nvSpPr>
        <p:spPr bwMode="auto">
          <a:xfrm>
            <a:off x="4822825" y="1646214"/>
            <a:ext cx="3043238" cy="0"/>
          </a:xfrm>
          <a:prstGeom prst="line">
            <a:avLst/>
          </a:prstGeom>
          <a:ln w="19050">
            <a:solidFill>
              <a:srgbClr val="FF0000"/>
            </a:solidFill>
            <a:headEnd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81" name="Line 349"/>
          <p:cNvSpPr>
            <a:spLocks noChangeAspect="1" noChangeShapeType="1"/>
          </p:cNvSpPr>
          <p:nvPr/>
        </p:nvSpPr>
        <p:spPr bwMode="auto">
          <a:xfrm>
            <a:off x="4818063" y="1830364"/>
            <a:ext cx="2046287" cy="0"/>
          </a:xfrm>
          <a:prstGeom prst="line">
            <a:avLst/>
          </a:prstGeom>
          <a:ln w="19050">
            <a:solidFill>
              <a:srgbClr val="FF0000"/>
            </a:solidFill>
            <a:headEnd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82" name="Text Box 350"/>
          <p:cNvSpPr txBox="1">
            <a:spLocks noChangeAspect="1" noChangeArrowheads="1"/>
          </p:cNvSpPr>
          <p:nvPr/>
        </p:nvSpPr>
        <p:spPr bwMode="auto">
          <a:xfrm>
            <a:off x="6126614" y="4132239"/>
            <a:ext cx="592137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GB" sz="1400" b="1" dirty="0">
                <a:solidFill>
                  <a:schemeClr val="tx1"/>
                </a:solidFill>
              </a:rPr>
              <a:t>KM1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44383" name="AutoShape 351"/>
          <p:cNvSpPr>
            <a:spLocks noChangeArrowheads="1"/>
          </p:cNvSpPr>
          <p:nvPr/>
        </p:nvSpPr>
        <p:spPr bwMode="auto">
          <a:xfrm>
            <a:off x="4078288" y="2555852"/>
            <a:ext cx="1268412" cy="331787"/>
          </a:xfrm>
          <a:prstGeom prst="wedgeRoundRectCallout">
            <a:avLst>
              <a:gd name="adj1" fmla="val -65778"/>
              <a:gd name="adj2" fmla="val 126431"/>
              <a:gd name="adj3" fmla="val 16667"/>
            </a:avLst>
          </a:prstGeom>
          <a:noFill/>
          <a:ln>
            <a:solidFill>
              <a:srgbClr val="0000FF"/>
            </a:solidFill>
            <a:prstDash val="dash"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4384" name="AutoShape 352"/>
          <p:cNvSpPr>
            <a:spLocks noChangeAspect="1"/>
          </p:cNvSpPr>
          <p:nvPr/>
        </p:nvSpPr>
        <p:spPr bwMode="auto">
          <a:xfrm>
            <a:off x="3768725" y="1960539"/>
            <a:ext cx="84138" cy="2282825"/>
          </a:xfrm>
          <a:prstGeom prst="rightBrace">
            <a:avLst>
              <a:gd name="adj1" fmla="val 226099"/>
              <a:gd name="adj2" fmla="val 50000"/>
            </a:avLst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85" name="AutoShape 353"/>
          <p:cNvSpPr>
            <a:spLocks noChangeAspect="1"/>
          </p:cNvSpPr>
          <p:nvPr/>
        </p:nvSpPr>
        <p:spPr bwMode="auto">
          <a:xfrm>
            <a:off x="5715008" y="1928802"/>
            <a:ext cx="84138" cy="2789238"/>
          </a:xfrm>
          <a:prstGeom prst="leftBrace">
            <a:avLst>
              <a:gd name="adj1" fmla="val 276256"/>
              <a:gd name="adj2" fmla="val 50000"/>
            </a:avLst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87" name="Text Box 355"/>
          <p:cNvSpPr txBox="1">
            <a:spLocks noChangeAspect="1" noChangeArrowheads="1"/>
          </p:cNvSpPr>
          <p:nvPr/>
        </p:nvSpPr>
        <p:spPr bwMode="auto">
          <a:xfrm>
            <a:off x="5572132" y="142852"/>
            <a:ext cx="3475029" cy="59529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ar-DZ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9ـ </a:t>
            </a:r>
            <a:r>
              <a:rPr lang="ar-DZ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التحكم في محرك ذو تيار متناوب  ~ 3</a:t>
            </a:r>
            <a:endParaRPr lang="fr-FR" b="1" dirty="0">
              <a:solidFill>
                <a:srgbClr val="FF0000"/>
              </a:solidFill>
              <a:latin typeface="Times New Roman" pitchFamily="18" charset="0"/>
              <a:cs typeface="Arabic Transparent" pitchFamily="2" charset="-78"/>
            </a:endParaRPr>
          </a:p>
          <a:p>
            <a:pPr algn="r"/>
            <a:r>
              <a:rPr lang="ar-DZ" b="1" u="sng" dirty="0">
                <a:solidFill>
                  <a:srgbClr val="0000FF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b="1" u="sng" dirty="0" smtClean="0">
                <a:solidFill>
                  <a:srgbClr val="0000FF"/>
                </a:solidFill>
                <a:latin typeface="Times New Roman" pitchFamily="18" charset="0"/>
                <a:cs typeface="Arabic Transparent" pitchFamily="2" charset="-78"/>
              </a:rPr>
              <a:t>ـ اتجاه  </a:t>
            </a:r>
            <a:r>
              <a:rPr lang="ar-DZ" b="1" u="sng" dirty="0">
                <a:solidFill>
                  <a:srgbClr val="0000FF"/>
                </a:solidFill>
                <a:latin typeface="Times New Roman" pitchFamily="18" charset="0"/>
                <a:cs typeface="Arabic Transparent" pitchFamily="2" charset="-78"/>
              </a:rPr>
              <a:t>واحد للدوران.</a:t>
            </a:r>
            <a:endParaRPr lang="fr-FR" b="1" u="sng" dirty="0">
              <a:solidFill>
                <a:srgbClr val="0000FF"/>
              </a:solidFill>
              <a:cs typeface="Arabic Transparent" pitchFamily="2" charset="-78"/>
            </a:endParaRPr>
          </a:p>
        </p:txBody>
      </p:sp>
      <p:sp>
        <p:nvSpPr>
          <p:cNvPr id="44388" name="Text Box 356"/>
          <p:cNvSpPr txBox="1">
            <a:spLocks noChangeAspect="1" noChangeArrowheads="1"/>
          </p:cNvSpPr>
          <p:nvPr/>
        </p:nvSpPr>
        <p:spPr bwMode="auto">
          <a:xfrm>
            <a:off x="6369635" y="2691760"/>
            <a:ext cx="592138" cy="2952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400" b="1" dirty="0">
                <a:solidFill>
                  <a:schemeClr val="tx1"/>
                </a:solidFill>
              </a:rPr>
              <a:t>S1</a:t>
            </a:r>
            <a:endParaRPr lang="fr-FR" sz="1400" b="1" dirty="0">
              <a:solidFill>
                <a:schemeClr val="tx1"/>
              </a:solidFill>
              <a:latin typeface="Times New Roman" pitchFamily="18" charset="0"/>
            </a:endParaRPr>
          </a:p>
          <a:p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44389" name="Text Box 357"/>
          <p:cNvSpPr txBox="1">
            <a:spLocks noChangeAspect="1" noChangeArrowheads="1"/>
          </p:cNvSpPr>
          <p:nvPr/>
        </p:nvSpPr>
        <p:spPr bwMode="auto">
          <a:xfrm>
            <a:off x="6407150" y="2270102"/>
            <a:ext cx="422275" cy="2952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400" b="1" dirty="0">
                <a:solidFill>
                  <a:schemeClr val="tx1"/>
                </a:solidFill>
              </a:rPr>
              <a:t>F2</a:t>
            </a:r>
          </a:p>
        </p:txBody>
      </p:sp>
      <p:sp>
        <p:nvSpPr>
          <p:cNvPr id="44390" name="Text Box 358"/>
          <p:cNvSpPr txBox="1">
            <a:spLocks noChangeAspect="1" noChangeArrowheads="1"/>
          </p:cNvSpPr>
          <p:nvPr/>
        </p:nvSpPr>
        <p:spPr bwMode="auto">
          <a:xfrm>
            <a:off x="6225961" y="3327539"/>
            <a:ext cx="515938" cy="2952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400" b="1" dirty="0">
                <a:solidFill>
                  <a:schemeClr val="tx1"/>
                </a:solidFill>
              </a:rPr>
              <a:t>S2</a:t>
            </a:r>
          </a:p>
        </p:txBody>
      </p:sp>
      <p:sp>
        <p:nvSpPr>
          <p:cNvPr id="44392" name="Line 360"/>
          <p:cNvSpPr>
            <a:spLocks noChangeAspect="1" noChangeShapeType="1"/>
          </p:cNvSpPr>
          <p:nvPr/>
        </p:nvSpPr>
        <p:spPr bwMode="auto">
          <a:xfrm>
            <a:off x="6880225" y="3219427"/>
            <a:ext cx="296863" cy="0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93" name="Line 361"/>
          <p:cNvSpPr>
            <a:spLocks noChangeAspect="1" noChangeShapeType="1"/>
          </p:cNvSpPr>
          <p:nvPr/>
        </p:nvSpPr>
        <p:spPr bwMode="auto">
          <a:xfrm>
            <a:off x="6861090" y="3668689"/>
            <a:ext cx="324000" cy="0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94" name="Line 362"/>
          <p:cNvSpPr>
            <a:spLocks noChangeAspect="1" noChangeShapeType="1"/>
          </p:cNvSpPr>
          <p:nvPr/>
        </p:nvSpPr>
        <p:spPr bwMode="auto">
          <a:xfrm>
            <a:off x="7177088" y="3220093"/>
            <a:ext cx="0" cy="180000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95" name="Line 363"/>
          <p:cNvSpPr>
            <a:spLocks noChangeAspect="1" noChangeShapeType="1"/>
          </p:cNvSpPr>
          <p:nvPr/>
        </p:nvSpPr>
        <p:spPr bwMode="auto">
          <a:xfrm>
            <a:off x="7177088" y="3517792"/>
            <a:ext cx="0" cy="147638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96" name="Line 364"/>
          <p:cNvSpPr>
            <a:spLocks noChangeAspect="1" noChangeShapeType="1"/>
          </p:cNvSpPr>
          <p:nvPr/>
        </p:nvSpPr>
        <p:spPr bwMode="auto">
          <a:xfrm>
            <a:off x="7093786" y="3410763"/>
            <a:ext cx="79375" cy="109537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397" name="Text Box 365"/>
          <p:cNvSpPr txBox="1">
            <a:spLocks noChangeAspect="1" noChangeArrowheads="1"/>
          </p:cNvSpPr>
          <p:nvPr/>
        </p:nvSpPr>
        <p:spPr bwMode="auto">
          <a:xfrm>
            <a:off x="7135813" y="3184502"/>
            <a:ext cx="661987" cy="3079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400" b="1">
                <a:solidFill>
                  <a:schemeClr val="tx1"/>
                </a:solidFill>
              </a:rPr>
              <a:t>KM11</a:t>
            </a:r>
          </a:p>
          <a:p>
            <a:endParaRPr lang="fr-FR" sz="1400" b="1">
              <a:solidFill>
                <a:schemeClr val="tx1"/>
              </a:solidFill>
            </a:endParaRPr>
          </a:p>
        </p:txBody>
      </p:sp>
      <p:sp>
        <p:nvSpPr>
          <p:cNvPr id="44398" name="Text Box 366"/>
          <p:cNvSpPr txBox="1">
            <a:spLocks noChangeAspect="1" noChangeArrowheads="1"/>
          </p:cNvSpPr>
          <p:nvPr/>
        </p:nvSpPr>
        <p:spPr bwMode="auto">
          <a:xfrm>
            <a:off x="3922713" y="2539977"/>
            <a:ext cx="1427162" cy="3714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دارة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الاستطاعة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44386" name="AutoShape 354"/>
          <p:cNvSpPr>
            <a:spLocks noChangeArrowheads="1"/>
          </p:cNvSpPr>
          <p:nvPr/>
        </p:nvSpPr>
        <p:spPr bwMode="auto">
          <a:xfrm>
            <a:off x="4586619" y="3059112"/>
            <a:ext cx="1028700" cy="298450"/>
          </a:xfrm>
          <a:prstGeom prst="wedgeRoundRectCallout">
            <a:avLst>
              <a:gd name="adj1" fmla="val 59917"/>
              <a:gd name="adj2" fmla="val 133218"/>
              <a:gd name="adj3" fmla="val 16667"/>
            </a:avLst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4399" name="Text Box 367"/>
          <p:cNvSpPr txBox="1">
            <a:spLocks noChangeAspect="1" noChangeArrowheads="1"/>
          </p:cNvSpPr>
          <p:nvPr/>
        </p:nvSpPr>
        <p:spPr bwMode="auto">
          <a:xfrm>
            <a:off x="4572000" y="3020064"/>
            <a:ext cx="1008062" cy="3079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دارة التحكم</a:t>
            </a:r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44401" name="Line 369"/>
          <p:cNvSpPr>
            <a:spLocks noChangeAspect="1" noChangeShapeType="1"/>
          </p:cNvSpPr>
          <p:nvPr/>
        </p:nvSpPr>
        <p:spPr bwMode="auto">
          <a:xfrm>
            <a:off x="3500438" y="3606777"/>
            <a:ext cx="1587" cy="511175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402" name="Line 370"/>
          <p:cNvSpPr>
            <a:spLocks noChangeAspect="1" noChangeShapeType="1"/>
          </p:cNvSpPr>
          <p:nvPr/>
        </p:nvSpPr>
        <p:spPr bwMode="auto">
          <a:xfrm>
            <a:off x="2897188" y="3590902"/>
            <a:ext cx="0" cy="511175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7" name="Group 371"/>
          <p:cNvGrpSpPr>
            <a:grpSpLocks noChangeAspect="1"/>
          </p:cNvGrpSpPr>
          <p:nvPr/>
        </p:nvGrpSpPr>
        <p:grpSpPr bwMode="auto">
          <a:xfrm>
            <a:off x="2897188" y="4098902"/>
            <a:ext cx="606425" cy="201612"/>
            <a:chOff x="4022" y="12293"/>
            <a:chExt cx="861" cy="286"/>
          </a:xfrm>
        </p:grpSpPr>
        <p:sp>
          <p:nvSpPr>
            <p:cNvPr id="4252" name="Line 372"/>
            <p:cNvSpPr>
              <a:spLocks noChangeAspect="1" noChangeShapeType="1"/>
            </p:cNvSpPr>
            <p:nvPr/>
          </p:nvSpPr>
          <p:spPr bwMode="auto">
            <a:xfrm flipH="1">
              <a:off x="4695" y="12298"/>
              <a:ext cx="188" cy="281"/>
            </a:xfrm>
            <a:prstGeom prst="line">
              <a:avLst/>
            </a:prstGeom>
            <a:ln>
              <a:headEnd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253" name="Line 373"/>
            <p:cNvSpPr>
              <a:spLocks noChangeAspect="1" noChangeShapeType="1"/>
            </p:cNvSpPr>
            <p:nvPr/>
          </p:nvSpPr>
          <p:spPr bwMode="auto">
            <a:xfrm>
              <a:off x="4022" y="12293"/>
              <a:ext cx="188" cy="281"/>
            </a:xfrm>
            <a:prstGeom prst="line">
              <a:avLst/>
            </a:prstGeom>
            <a:ln>
              <a:headEnd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44406" name="Line 374"/>
          <p:cNvSpPr>
            <a:spLocks noChangeAspect="1" noChangeShapeType="1"/>
          </p:cNvSpPr>
          <p:nvPr/>
        </p:nvSpPr>
        <p:spPr bwMode="auto">
          <a:xfrm>
            <a:off x="3209925" y="3590902"/>
            <a:ext cx="0" cy="638175"/>
          </a:xfrm>
          <a:prstGeom prst="line">
            <a:avLst/>
          </a:prstGeom>
          <a:ln>
            <a:headEnd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407" name="AutoShape 375"/>
          <p:cNvSpPr>
            <a:spLocks noChangeAspect="1" noChangeArrowheads="1"/>
          </p:cNvSpPr>
          <p:nvPr/>
        </p:nvSpPr>
        <p:spPr bwMode="auto">
          <a:xfrm>
            <a:off x="2919413" y="4235427"/>
            <a:ext cx="574675" cy="5746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700" y="10800"/>
                </a:moveTo>
                <a:cubicBezTo>
                  <a:pt x="2700" y="15274"/>
                  <a:pt x="6326" y="18900"/>
                  <a:pt x="10800" y="18900"/>
                </a:cubicBezTo>
                <a:cubicBezTo>
                  <a:pt x="15274" y="18900"/>
                  <a:pt x="18900" y="15274"/>
                  <a:pt x="18900" y="10800"/>
                </a:cubicBezTo>
                <a:cubicBezTo>
                  <a:pt x="18900" y="6326"/>
                  <a:pt x="15274" y="2700"/>
                  <a:pt x="10800" y="2700"/>
                </a:cubicBezTo>
                <a:cubicBezTo>
                  <a:pt x="6326" y="2700"/>
                  <a:pt x="2700" y="6326"/>
                  <a:pt x="2700" y="1080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44408" name="Text Box 376"/>
          <p:cNvSpPr txBox="1">
            <a:spLocks noChangeAspect="1" noChangeArrowheads="1"/>
          </p:cNvSpPr>
          <p:nvPr/>
        </p:nvSpPr>
        <p:spPr bwMode="auto">
          <a:xfrm>
            <a:off x="3043238" y="4364014"/>
            <a:ext cx="506412" cy="33496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400" b="1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4409" name="Oval 377"/>
          <p:cNvSpPr>
            <a:spLocks noChangeAspect="1" noChangeArrowheads="1"/>
          </p:cNvSpPr>
          <p:nvPr/>
        </p:nvSpPr>
        <p:spPr bwMode="auto">
          <a:xfrm>
            <a:off x="4310063" y="1566839"/>
            <a:ext cx="376237" cy="374650"/>
          </a:xfrm>
          <a:prstGeom prst="ellipse">
            <a:avLst/>
          </a:pr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44410" name="Oval 378"/>
          <p:cNvSpPr>
            <a:spLocks noChangeAspect="1" noChangeArrowheads="1"/>
          </p:cNvSpPr>
          <p:nvPr/>
        </p:nvSpPr>
        <p:spPr bwMode="auto">
          <a:xfrm>
            <a:off x="4471988" y="1558902"/>
            <a:ext cx="374650" cy="376237"/>
          </a:xfrm>
          <a:prstGeom prst="ellipse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44411" name="Rectangle 379"/>
          <p:cNvSpPr>
            <a:spLocks noChangeAspect="1" noChangeArrowheads="1"/>
          </p:cNvSpPr>
          <p:nvPr/>
        </p:nvSpPr>
        <p:spPr bwMode="auto">
          <a:xfrm>
            <a:off x="6645773" y="4256730"/>
            <a:ext cx="478801" cy="252000"/>
          </a:xfrm>
          <a:prstGeom prst="rect">
            <a:avLst/>
          </a:prstGeom>
          <a:ln w="22225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8" name="Group 380"/>
          <p:cNvGrpSpPr>
            <a:grpSpLocks noChangeAspect="1"/>
          </p:cNvGrpSpPr>
          <p:nvPr/>
        </p:nvGrpSpPr>
        <p:grpSpPr bwMode="auto">
          <a:xfrm>
            <a:off x="-3832" y="1502458"/>
            <a:ext cx="1476252" cy="806450"/>
            <a:chOff x="457" y="11084"/>
            <a:chExt cx="2095" cy="1143"/>
          </a:xfrm>
        </p:grpSpPr>
        <p:sp>
          <p:nvSpPr>
            <p:cNvPr id="4250" name="Text Box 381"/>
            <p:cNvSpPr txBox="1">
              <a:spLocks noChangeArrowheads="1"/>
            </p:cNvSpPr>
            <p:nvPr/>
          </p:nvSpPr>
          <p:spPr bwMode="auto">
            <a:xfrm>
              <a:off x="457" y="11089"/>
              <a:ext cx="2095" cy="1020"/>
            </a:xfrm>
            <a:prstGeom prst="rect">
              <a:avLst/>
            </a:prstGeom>
            <a:solidFill>
              <a:srgbClr val="FFCC66"/>
            </a:solidFill>
            <a:ln w="9525" algn="ctr">
              <a:solidFill>
                <a:srgbClr val="33CC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400" b="1">
                <a:cs typeface="Arabic Transparent" pitchFamily="2" charset="-78"/>
              </a:endParaRPr>
            </a:p>
          </p:txBody>
        </p:sp>
        <p:sp>
          <p:nvSpPr>
            <p:cNvPr id="4251" name="Text Box 382"/>
            <p:cNvSpPr txBox="1">
              <a:spLocks noChangeAspect="1" noChangeArrowheads="1"/>
            </p:cNvSpPr>
            <p:nvPr/>
          </p:nvSpPr>
          <p:spPr bwMode="auto">
            <a:xfrm>
              <a:off x="541" y="11084"/>
              <a:ext cx="1960" cy="114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r" rtl="1"/>
              <a:r>
                <a:rPr lang="ar-DZ" sz="1400" b="1" u="sng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القاطع العازل.</a:t>
              </a:r>
            </a:p>
            <a:p>
              <a:pPr algn="r" rtl="1"/>
              <a:r>
                <a:rPr lang="ar-DZ" sz="14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دوره عزل الدارة.</a:t>
              </a:r>
            </a:p>
            <a:p>
              <a:pPr algn="r" rtl="1"/>
              <a:r>
                <a:rPr lang="ar-DZ" sz="1400" b="1" u="sng" dirty="0" smtClean="0">
                  <a:solidFill>
                    <a:srgbClr val="0000FF"/>
                  </a:solidFill>
                  <a:latin typeface="Times New Roman" pitchFamily="18" charset="0"/>
                  <a:cs typeface="Arabic Transparent" pitchFamily="2" charset="-78"/>
                </a:rPr>
                <a:t>مرجع:</a:t>
              </a:r>
              <a:endParaRPr lang="ar-DZ" sz="1400" b="1" u="sng" dirty="0">
                <a:solidFill>
                  <a:srgbClr val="0000FF"/>
                </a:solidFill>
                <a:latin typeface="Times New Roman" pitchFamily="18" charset="0"/>
                <a:cs typeface="Arabic Transparent" pitchFamily="2" charset="-78"/>
              </a:endParaRPr>
            </a:p>
            <a:p>
              <a:pPr algn="r"/>
              <a:endParaRPr lang="fr-FR" sz="1400" b="1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</p:grpSp>
      <p:grpSp>
        <p:nvGrpSpPr>
          <p:cNvPr id="9" name="Group 383"/>
          <p:cNvGrpSpPr>
            <a:grpSpLocks noChangeAspect="1"/>
          </p:cNvGrpSpPr>
          <p:nvPr/>
        </p:nvGrpSpPr>
        <p:grpSpPr bwMode="auto">
          <a:xfrm>
            <a:off x="-5047" y="2511402"/>
            <a:ext cx="1435382" cy="804862"/>
            <a:chOff x="435" y="11065"/>
            <a:chExt cx="2037" cy="1143"/>
          </a:xfrm>
        </p:grpSpPr>
        <p:sp>
          <p:nvSpPr>
            <p:cNvPr id="4248" name="Text Box 384"/>
            <p:cNvSpPr txBox="1">
              <a:spLocks noChangeAspect="1" noChangeArrowheads="1"/>
            </p:cNvSpPr>
            <p:nvPr/>
          </p:nvSpPr>
          <p:spPr bwMode="auto">
            <a:xfrm>
              <a:off x="544" y="11089"/>
              <a:ext cx="1928" cy="1077"/>
            </a:xfrm>
            <a:prstGeom prst="rect">
              <a:avLst/>
            </a:prstGeom>
            <a:solidFill>
              <a:srgbClr val="FFCC66"/>
            </a:solidFill>
            <a:ln w="9525" algn="ctr">
              <a:solidFill>
                <a:srgbClr val="33CC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400" b="1">
                <a:cs typeface="Arabic Transparent" pitchFamily="2" charset="-78"/>
              </a:endParaRPr>
            </a:p>
          </p:txBody>
        </p:sp>
        <p:sp>
          <p:nvSpPr>
            <p:cNvPr id="4249" name="Text Box 385"/>
            <p:cNvSpPr txBox="1">
              <a:spLocks noChangeAspect="1" noChangeArrowheads="1"/>
            </p:cNvSpPr>
            <p:nvPr/>
          </p:nvSpPr>
          <p:spPr bwMode="auto">
            <a:xfrm>
              <a:off x="435" y="11065"/>
              <a:ext cx="1960" cy="114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r" rtl="1"/>
              <a:r>
                <a:rPr lang="ar-DZ" sz="1400" b="1" u="sng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الملامس.</a:t>
              </a:r>
            </a:p>
            <a:p>
              <a:pPr algn="r" rtl="1"/>
              <a:r>
                <a:rPr lang="ar-DZ" sz="14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دوره غلق الدارة.</a:t>
              </a:r>
            </a:p>
            <a:p>
              <a:pPr algn="r" rtl="1"/>
              <a:r>
                <a:rPr lang="ar-DZ" sz="1400" b="1" u="sng" dirty="0" smtClean="0">
                  <a:solidFill>
                    <a:srgbClr val="0000FF"/>
                  </a:solidFill>
                  <a:latin typeface="Times New Roman" pitchFamily="18" charset="0"/>
                  <a:cs typeface="Arabic Transparent" pitchFamily="2" charset="-78"/>
                </a:rPr>
                <a:t>مرجع:</a:t>
              </a:r>
              <a:endParaRPr lang="ar-DZ" sz="1400" b="1" u="sng" dirty="0">
                <a:solidFill>
                  <a:srgbClr val="0000FF"/>
                </a:solidFill>
                <a:latin typeface="Times New Roman" pitchFamily="18" charset="0"/>
                <a:cs typeface="Arabic Transparent" pitchFamily="2" charset="-78"/>
              </a:endParaRPr>
            </a:p>
            <a:p>
              <a:pPr algn="r"/>
              <a:endParaRPr lang="fr-FR" sz="1400" b="1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</p:grpSp>
      <p:grpSp>
        <p:nvGrpSpPr>
          <p:cNvPr id="10" name="Group 477"/>
          <p:cNvGrpSpPr>
            <a:grpSpLocks/>
          </p:cNvGrpSpPr>
          <p:nvPr/>
        </p:nvGrpSpPr>
        <p:grpSpPr bwMode="auto">
          <a:xfrm>
            <a:off x="-46040" y="3500414"/>
            <a:ext cx="1552576" cy="806450"/>
            <a:chOff x="145" y="2275"/>
            <a:chExt cx="978" cy="508"/>
          </a:xfrm>
        </p:grpSpPr>
        <p:sp>
          <p:nvSpPr>
            <p:cNvPr id="4246" name="Text Box 386"/>
            <p:cNvSpPr txBox="1">
              <a:spLocks noChangeArrowheads="1"/>
            </p:cNvSpPr>
            <p:nvPr/>
          </p:nvSpPr>
          <p:spPr bwMode="auto">
            <a:xfrm>
              <a:off x="216" y="2293"/>
              <a:ext cx="907" cy="478"/>
            </a:xfrm>
            <a:prstGeom prst="rect">
              <a:avLst/>
            </a:prstGeom>
            <a:solidFill>
              <a:srgbClr val="FFCC66"/>
            </a:solidFill>
            <a:ln w="9525" algn="ctr">
              <a:solidFill>
                <a:srgbClr val="33CC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7" name="Text Box 387"/>
            <p:cNvSpPr txBox="1">
              <a:spLocks noChangeArrowheads="1"/>
            </p:cNvSpPr>
            <p:nvPr/>
          </p:nvSpPr>
          <p:spPr bwMode="auto">
            <a:xfrm>
              <a:off x="145" y="2275"/>
              <a:ext cx="975" cy="508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r" rtl="1"/>
              <a:r>
                <a:rPr lang="ar-DZ" sz="1400" b="1" u="sng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المرحل الحراري.</a:t>
              </a:r>
            </a:p>
            <a:p>
              <a:pPr algn="r" rtl="1"/>
              <a:r>
                <a:rPr lang="ar-DZ" sz="14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دوره حماية المحرك.</a:t>
              </a:r>
            </a:p>
            <a:p>
              <a:pPr algn="r" rtl="1"/>
              <a:r>
                <a:rPr lang="ar-DZ" sz="1400" b="1" u="sng" dirty="0" smtClean="0">
                  <a:solidFill>
                    <a:srgbClr val="0000FF"/>
                  </a:solidFill>
                  <a:latin typeface="Times New Roman" pitchFamily="18" charset="0"/>
                  <a:cs typeface="Arabic Transparent" pitchFamily="2" charset="-78"/>
                </a:rPr>
                <a:t>مرجع:</a:t>
              </a:r>
              <a:endParaRPr lang="ar-DZ" sz="1400" b="1" u="sng" dirty="0">
                <a:solidFill>
                  <a:srgbClr val="0000FF"/>
                </a:solidFill>
                <a:latin typeface="Times New Roman" pitchFamily="18" charset="0"/>
                <a:cs typeface="Arabic Transparent" pitchFamily="2" charset="-78"/>
              </a:endParaRPr>
            </a:p>
            <a:p>
              <a:pPr algn="r"/>
              <a:endParaRPr lang="fr-FR" sz="1400" b="1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</p:grpSp>
      <p:sp>
        <p:nvSpPr>
          <p:cNvPr id="44420" name="Text Box 388"/>
          <p:cNvSpPr txBox="1">
            <a:spLocks noChangeAspect="1" noChangeArrowheads="1"/>
          </p:cNvSpPr>
          <p:nvPr/>
        </p:nvSpPr>
        <p:spPr bwMode="auto">
          <a:xfrm>
            <a:off x="2727325" y="1284264"/>
            <a:ext cx="1066800" cy="3079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400" b="1">
                <a:solidFill>
                  <a:schemeClr val="tx1"/>
                </a:solidFill>
              </a:rPr>
              <a:t>L1  L2  L3</a:t>
            </a:r>
          </a:p>
        </p:txBody>
      </p:sp>
      <p:sp>
        <p:nvSpPr>
          <p:cNvPr id="44421" name="Text Box 389"/>
          <p:cNvSpPr txBox="1">
            <a:spLocks noChangeAspect="1" noChangeArrowheads="1"/>
          </p:cNvSpPr>
          <p:nvPr/>
        </p:nvSpPr>
        <p:spPr bwMode="auto">
          <a:xfrm>
            <a:off x="4398963" y="1268389"/>
            <a:ext cx="393700" cy="3079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600" b="1">
                <a:solidFill>
                  <a:schemeClr val="tx1"/>
                </a:solidFill>
              </a:rPr>
              <a:t>T</a:t>
            </a:r>
          </a:p>
        </p:txBody>
      </p:sp>
      <p:grpSp>
        <p:nvGrpSpPr>
          <p:cNvPr id="11" name="Group 390"/>
          <p:cNvGrpSpPr>
            <a:grpSpLocks noChangeAspect="1"/>
          </p:cNvGrpSpPr>
          <p:nvPr/>
        </p:nvGrpSpPr>
        <p:grpSpPr bwMode="auto">
          <a:xfrm>
            <a:off x="2869280" y="2703833"/>
            <a:ext cx="87312" cy="228242"/>
            <a:chOff x="4087" y="12414"/>
            <a:chExt cx="123" cy="323"/>
          </a:xfrm>
        </p:grpSpPr>
        <p:sp>
          <p:nvSpPr>
            <p:cNvPr id="4244" name="Line 391"/>
            <p:cNvSpPr>
              <a:spLocks noChangeAspect="1" noChangeShapeType="1"/>
            </p:cNvSpPr>
            <p:nvPr/>
          </p:nvSpPr>
          <p:spPr bwMode="auto">
            <a:xfrm>
              <a:off x="4149" y="12414"/>
              <a:ext cx="0" cy="323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245" name="Arc 392"/>
            <p:cNvSpPr>
              <a:spLocks noChangeAspect="1"/>
            </p:cNvSpPr>
            <p:nvPr/>
          </p:nvSpPr>
          <p:spPr bwMode="auto">
            <a:xfrm rot="11280000">
              <a:off x="4087" y="12595"/>
              <a:ext cx="123" cy="141"/>
            </a:xfrm>
            <a:custGeom>
              <a:avLst/>
              <a:gdLst>
                <a:gd name="T0" fmla="*/ 0 w 21600"/>
                <a:gd name="T1" fmla="*/ 0 h 37504"/>
                <a:gd name="T2" fmla="*/ 0 w 21600"/>
                <a:gd name="T3" fmla="*/ 0 h 37504"/>
                <a:gd name="T4" fmla="*/ 0 w 21600"/>
                <a:gd name="T5" fmla="*/ 0 h 37504"/>
                <a:gd name="T6" fmla="*/ 0 60000 65536"/>
                <a:gd name="T7" fmla="*/ 0 60000 65536"/>
                <a:gd name="T8" fmla="*/ 0 60000 65536"/>
                <a:gd name="T9" fmla="*/ 0 w 21600"/>
                <a:gd name="T10" fmla="*/ 0 h 37504"/>
                <a:gd name="T11" fmla="*/ 21600 w 21600"/>
                <a:gd name="T12" fmla="*/ 37504 h 375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7504" fill="none" extrusionOk="0">
                  <a:moveTo>
                    <a:pt x="7766" y="-1"/>
                  </a:moveTo>
                  <a:cubicBezTo>
                    <a:pt x="16101" y="3211"/>
                    <a:pt x="21600" y="11222"/>
                    <a:pt x="21600" y="20155"/>
                  </a:cubicBezTo>
                  <a:cubicBezTo>
                    <a:pt x="21600" y="26994"/>
                    <a:pt x="18360" y="33429"/>
                    <a:pt x="12867" y="37503"/>
                  </a:cubicBezTo>
                </a:path>
                <a:path w="21600" h="37504" stroke="0" extrusionOk="0">
                  <a:moveTo>
                    <a:pt x="7766" y="-1"/>
                  </a:moveTo>
                  <a:cubicBezTo>
                    <a:pt x="16101" y="3211"/>
                    <a:pt x="21600" y="11222"/>
                    <a:pt x="21600" y="20155"/>
                  </a:cubicBezTo>
                  <a:cubicBezTo>
                    <a:pt x="21600" y="26994"/>
                    <a:pt x="18360" y="33429"/>
                    <a:pt x="12867" y="37503"/>
                  </a:cubicBezTo>
                  <a:lnTo>
                    <a:pt x="0" y="20155"/>
                  </a:lnTo>
                  <a:close/>
                </a:path>
              </a:pathLst>
            </a:custGeom>
            <a:noFill/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12" name="Group 393"/>
          <p:cNvGrpSpPr>
            <a:grpSpLocks noChangeAspect="1"/>
          </p:cNvGrpSpPr>
          <p:nvPr/>
        </p:nvGrpSpPr>
        <p:grpSpPr bwMode="auto">
          <a:xfrm>
            <a:off x="3179678" y="2661377"/>
            <a:ext cx="87313" cy="226679"/>
            <a:chOff x="4534" y="12414"/>
            <a:chExt cx="123" cy="323"/>
          </a:xfrm>
        </p:grpSpPr>
        <p:sp>
          <p:nvSpPr>
            <p:cNvPr id="4242" name="Line 394"/>
            <p:cNvSpPr>
              <a:spLocks noChangeAspect="1" noChangeShapeType="1"/>
            </p:cNvSpPr>
            <p:nvPr/>
          </p:nvSpPr>
          <p:spPr bwMode="auto">
            <a:xfrm>
              <a:off x="4596" y="12414"/>
              <a:ext cx="0" cy="323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243" name="Arc 395"/>
            <p:cNvSpPr>
              <a:spLocks noChangeAspect="1"/>
            </p:cNvSpPr>
            <p:nvPr/>
          </p:nvSpPr>
          <p:spPr bwMode="auto">
            <a:xfrm rot="11280000">
              <a:off x="4534" y="12590"/>
              <a:ext cx="123" cy="141"/>
            </a:xfrm>
            <a:custGeom>
              <a:avLst/>
              <a:gdLst>
                <a:gd name="T0" fmla="*/ 0 w 21600"/>
                <a:gd name="T1" fmla="*/ 0 h 37504"/>
                <a:gd name="T2" fmla="*/ 0 w 21600"/>
                <a:gd name="T3" fmla="*/ 0 h 37504"/>
                <a:gd name="T4" fmla="*/ 0 w 21600"/>
                <a:gd name="T5" fmla="*/ 0 h 37504"/>
                <a:gd name="T6" fmla="*/ 0 60000 65536"/>
                <a:gd name="T7" fmla="*/ 0 60000 65536"/>
                <a:gd name="T8" fmla="*/ 0 60000 65536"/>
                <a:gd name="T9" fmla="*/ 0 w 21600"/>
                <a:gd name="T10" fmla="*/ 0 h 37504"/>
                <a:gd name="T11" fmla="*/ 21600 w 21600"/>
                <a:gd name="T12" fmla="*/ 37504 h 375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7504" fill="none" extrusionOk="0">
                  <a:moveTo>
                    <a:pt x="7766" y="-1"/>
                  </a:moveTo>
                  <a:cubicBezTo>
                    <a:pt x="16101" y="3211"/>
                    <a:pt x="21600" y="11222"/>
                    <a:pt x="21600" y="20155"/>
                  </a:cubicBezTo>
                  <a:cubicBezTo>
                    <a:pt x="21600" y="26994"/>
                    <a:pt x="18360" y="33429"/>
                    <a:pt x="12867" y="37503"/>
                  </a:cubicBezTo>
                </a:path>
                <a:path w="21600" h="37504" stroke="0" extrusionOk="0">
                  <a:moveTo>
                    <a:pt x="7766" y="-1"/>
                  </a:moveTo>
                  <a:cubicBezTo>
                    <a:pt x="16101" y="3211"/>
                    <a:pt x="21600" y="11222"/>
                    <a:pt x="21600" y="20155"/>
                  </a:cubicBezTo>
                  <a:cubicBezTo>
                    <a:pt x="21600" y="26994"/>
                    <a:pt x="18360" y="33429"/>
                    <a:pt x="12867" y="37503"/>
                  </a:cubicBezTo>
                  <a:lnTo>
                    <a:pt x="0" y="20155"/>
                  </a:lnTo>
                  <a:close/>
                </a:path>
              </a:pathLst>
            </a:custGeom>
            <a:noFill/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13" name="Group 396"/>
          <p:cNvGrpSpPr>
            <a:grpSpLocks noChangeAspect="1"/>
          </p:cNvGrpSpPr>
          <p:nvPr/>
        </p:nvGrpSpPr>
        <p:grpSpPr bwMode="auto">
          <a:xfrm>
            <a:off x="3467852" y="2686033"/>
            <a:ext cx="85725" cy="228242"/>
            <a:chOff x="4970" y="12416"/>
            <a:chExt cx="122" cy="323"/>
          </a:xfrm>
        </p:grpSpPr>
        <p:sp>
          <p:nvSpPr>
            <p:cNvPr id="4240" name="Line 397"/>
            <p:cNvSpPr>
              <a:spLocks noChangeAspect="1" noChangeShapeType="1"/>
            </p:cNvSpPr>
            <p:nvPr/>
          </p:nvSpPr>
          <p:spPr bwMode="auto">
            <a:xfrm>
              <a:off x="5032" y="12416"/>
              <a:ext cx="0" cy="323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241" name="Arc 398"/>
            <p:cNvSpPr>
              <a:spLocks noChangeAspect="1"/>
            </p:cNvSpPr>
            <p:nvPr/>
          </p:nvSpPr>
          <p:spPr bwMode="auto">
            <a:xfrm rot="11280000">
              <a:off x="4970" y="12592"/>
              <a:ext cx="122" cy="141"/>
            </a:xfrm>
            <a:custGeom>
              <a:avLst/>
              <a:gdLst>
                <a:gd name="T0" fmla="*/ 0 w 21600"/>
                <a:gd name="T1" fmla="*/ 0 h 37504"/>
                <a:gd name="T2" fmla="*/ 0 w 21600"/>
                <a:gd name="T3" fmla="*/ 0 h 37504"/>
                <a:gd name="T4" fmla="*/ 0 w 21600"/>
                <a:gd name="T5" fmla="*/ 0 h 37504"/>
                <a:gd name="T6" fmla="*/ 0 60000 65536"/>
                <a:gd name="T7" fmla="*/ 0 60000 65536"/>
                <a:gd name="T8" fmla="*/ 0 60000 65536"/>
                <a:gd name="T9" fmla="*/ 0 w 21600"/>
                <a:gd name="T10" fmla="*/ 0 h 37504"/>
                <a:gd name="T11" fmla="*/ 21600 w 21600"/>
                <a:gd name="T12" fmla="*/ 37504 h 375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7504" fill="none" extrusionOk="0">
                  <a:moveTo>
                    <a:pt x="7766" y="-1"/>
                  </a:moveTo>
                  <a:cubicBezTo>
                    <a:pt x="16101" y="3211"/>
                    <a:pt x="21600" y="11222"/>
                    <a:pt x="21600" y="20155"/>
                  </a:cubicBezTo>
                  <a:cubicBezTo>
                    <a:pt x="21600" y="26994"/>
                    <a:pt x="18360" y="33429"/>
                    <a:pt x="12867" y="37503"/>
                  </a:cubicBezTo>
                </a:path>
                <a:path w="21600" h="37504" stroke="0" extrusionOk="0">
                  <a:moveTo>
                    <a:pt x="7766" y="-1"/>
                  </a:moveTo>
                  <a:cubicBezTo>
                    <a:pt x="16101" y="3211"/>
                    <a:pt x="21600" y="11222"/>
                    <a:pt x="21600" y="20155"/>
                  </a:cubicBezTo>
                  <a:cubicBezTo>
                    <a:pt x="21600" y="26994"/>
                    <a:pt x="18360" y="33429"/>
                    <a:pt x="12867" y="37503"/>
                  </a:cubicBezTo>
                  <a:lnTo>
                    <a:pt x="0" y="20155"/>
                  </a:lnTo>
                  <a:close/>
                </a:path>
              </a:pathLst>
            </a:custGeom>
            <a:noFill/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44431" name="Line 399"/>
          <p:cNvSpPr>
            <a:spLocks noChangeAspect="1" noChangeShapeType="1"/>
          </p:cNvSpPr>
          <p:nvPr/>
        </p:nvSpPr>
        <p:spPr bwMode="auto">
          <a:xfrm rot="60000" flipH="1" flipV="1">
            <a:off x="2782888" y="2952727"/>
            <a:ext cx="119062" cy="130175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432" name="Line 400"/>
          <p:cNvSpPr>
            <a:spLocks noChangeShapeType="1"/>
          </p:cNvSpPr>
          <p:nvPr/>
        </p:nvSpPr>
        <p:spPr bwMode="auto">
          <a:xfrm>
            <a:off x="2867025" y="3038452"/>
            <a:ext cx="1093788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4433" name="Line 401"/>
          <p:cNvSpPr>
            <a:spLocks noChangeAspect="1" noChangeShapeType="1"/>
          </p:cNvSpPr>
          <p:nvPr/>
        </p:nvSpPr>
        <p:spPr bwMode="auto">
          <a:xfrm rot="60000" flipH="1" flipV="1">
            <a:off x="3401177" y="2959997"/>
            <a:ext cx="119062" cy="130175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434" name="Line 402"/>
          <p:cNvSpPr>
            <a:spLocks noChangeAspect="1" noChangeShapeType="1"/>
          </p:cNvSpPr>
          <p:nvPr/>
        </p:nvSpPr>
        <p:spPr bwMode="auto">
          <a:xfrm rot="60000" flipH="1" flipV="1">
            <a:off x="3112336" y="2951055"/>
            <a:ext cx="120650" cy="131762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14" name="Group 403"/>
          <p:cNvGrpSpPr>
            <a:grpSpLocks noChangeAspect="1"/>
          </p:cNvGrpSpPr>
          <p:nvPr/>
        </p:nvGrpSpPr>
        <p:grpSpPr bwMode="auto">
          <a:xfrm>
            <a:off x="3506788" y="3440857"/>
            <a:ext cx="155575" cy="175456"/>
            <a:chOff x="6027" y="14659"/>
            <a:chExt cx="280" cy="219"/>
          </a:xfrm>
        </p:grpSpPr>
        <p:sp>
          <p:nvSpPr>
            <p:cNvPr id="4237" name="Line 404"/>
            <p:cNvSpPr>
              <a:spLocks noChangeAspect="1" noChangeShapeType="1"/>
            </p:cNvSpPr>
            <p:nvPr/>
          </p:nvSpPr>
          <p:spPr bwMode="auto">
            <a:xfrm>
              <a:off x="6027" y="14664"/>
              <a:ext cx="28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238" name="Line 405"/>
            <p:cNvSpPr>
              <a:spLocks noChangeAspect="1" noChangeShapeType="1"/>
            </p:cNvSpPr>
            <p:nvPr/>
          </p:nvSpPr>
          <p:spPr bwMode="auto">
            <a:xfrm>
              <a:off x="6293" y="14659"/>
              <a:ext cx="0" cy="21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239" name="Line 406"/>
            <p:cNvSpPr>
              <a:spLocks noChangeAspect="1" noChangeShapeType="1"/>
            </p:cNvSpPr>
            <p:nvPr/>
          </p:nvSpPr>
          <p:spPr bwMode="auto">
            <a:xfrm>
              <a:off x="6027" y="14878"/>
              <a:ext cx="28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15" name="Group 407"/>
          <p:cNvGrpSpPr>
            <a:grpSpLocks noChangeAspect="1"/>
          </p:cNvGrpSpPr>
          <p:nvPr/>
        </p:nvGrpSpPr>
        <p:grpSpPr bwMode="auto">
          <a:xfrm>
            <a:off x="3219450" y="3424982"/>
            <a:ext cx="155575" cy="175456"/>
            <a:chOff x="6027" y="14659"/>
            <a:chExt cx="280" cy="219"/>
          </a:xfrm>
        </p:grpSpPr>
        <p:sp>
          <p:nvSpPr>
            <p:cNvPr id="4234" name="Line 408"/>
            <p:cNvSpPr>
              <a:spLocks noChangeAspect="1" noChangeShapeType="1"/>
            </p:cNvSpPr>
            <p:nvPr/>
          </p:nvSpPr>
          <p:spPr bwMode="auto">
            <a:xfrm>
              <a:off x="6027" y="14664"/>
              <a:ext cx="28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235" name="Line 409"/>
            <p:cNvSpPr>
              <a:spLocks noChangeAspect="1" noChangeShapeType="1"/>
            </p:cNvSpPr>
            <p:nvPr/>
          </p:nvSpPr>
          <p:spPr bwMode="auto">
            <a:xfrm>
              <a:off x="6285" y="14659"/>
              <a:ext cx="0" cy="21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236" name="Line 410"/>
            <p:cNvSpPr>
              <a:spLocks noChangeAspect="1" noChangeShapeType="1"/>
            </p:cNvSpPr>
            <p:nvPr/>
          </p:nvSpPr>
          <p:spPr bwMode="auto">
            <a:xfrm>
              <a:off x="6027" y="14878"/>
              <a:ext cx="28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16" name="Group 411"/>
          <p:cNvGrpSpPr>
            <a:grpSpLocks noChangeAspect="1"/>
          </p:cNvGrpSpPr>
          <p:nvPr/>
        </p:nvGrpSpPr>
        <p:grpSpPr bwMode="auto">
          <a:xfrm>
            <a:off x="2892425" y="3417000"/>
            <a:ext cx="155575" cy="177081"/>
            <a:chOff x="6027" y="14659"/>
            <a:chExt cx="280" cy="219"/>
          </a:xfrm>
        </p:grpSpPr>
        <p:sp>
          <p:nvSpPr>
            <p:cNvPr id="4231" name="Line 412"/>
            <p:cNvSpPr>
              <a:spLocks noChangeAspect="1" noChangeShapeType="1"/>
            </p:cNvSpPr>
            <p:nvPr/>
          </p:nvSpPr>
          <p:spPr bwMode="auto">
            <a:xfrm>
              <a:off x="6027" y="14664"/>
              <a:ext cx="28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232" name="Line 413"/>
            <p:cNvSpPr>
              <a:spLocks noChangeAspect="1" noChangeShapeType="1"/>
            </p:cNvSpPr>
            <p:nvPr/>
          </p:nvSpPr>
          <p:spPr bwMode="auto">
            <a:xfrm>
              <a:off x="6285" y="14659"/>
              <a:ext cx="0" cy="21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233" name="Line 414"/>
            <p:cNvSpPr>
              <a:spLocks noChangeAspect="1" noChangeShapeType="1"/>
            </p:cNvSpPr>
            <p:nvPr/>
          </p:nvSpPr>
          <p:spPr bwMode="auto">
            <a:xfrm>
              <a:off x="6027" y="14878"/>
              <a:ext cx="28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17" name="Group 415"/>
          <p:cNvGrpSpPr>
            <a:grpSpLocks noChangeAspect="1"/>
          </p:cNvGrpSpPr>
          <p:nvPr/>
        </p:nvGrpSpPr>
        <p:grpSpPr bwMode="auto">
          <a:xfrm>
            <a:off x="6860424" y="2366939"/>
            <a:ext cx="144462" cy="115888"/>
            <a:chOff x="8244" y="7047"/>
            <a:chExt cx="243" cy="196"/>
          </a:xfrm>
        </p:grpSpPr>
        <p:sp>
          <p:nvSpPr>
            <p:cNvPr id="4229" name="Line 416"/>
            <p:cNvSpPr>
              <a:spLocks noChangeAspect="1" noChangeShapeType="1"/>
            </p:cNvSpPr>
            <p:nvPr/>
          </p:nvSpPr>
          <p:spPr bwMode="auto">
            <a:xfrm>
              <a:off x="8247" y="7047"/>
              <a:ext cx="240" cy="0"/>
            </a:xfrm>
            <a:prstGeom prst="line">
              <a:avLst/>
            </a:prstGeom>
            <a:ln w="1905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230" name="Line 417"/>
            <p:cNvSpPr>
              <a:spLocks noChangeAspect="1" noChangeShapeType="1"/>
            </p:cNvSpPr>
            <p:nvPr/>
          </p:nvSpPr>
          <p:spPr bwMode="auto">
            <a:xfrm rot="21000000" flipH="1">
              <a:off x="8244" y="7063"/>
              <a:ext cx="240" cy="180"/>
            </a:xfrm>
            <a:prstGeom prst="line">
              <a:avLst/>
            </a:prstGeom>
            <a:ln w="1905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44450" name="Line 418"/>
          <p:cNvSpPr>
            <a:spLocks noChangeAspect="1" noChangeShapeType="1"/>
          </p:cNvSpPr>
          <p:nvPr/>
        </p:nvSpPr>
        <p:spPr bwMode="auto">
          <a:xfrm flipH="1">
            <a:off x="6727656" y="2429603"/>
            <a:ext cx="196850" cy="0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451" name="Line 419"/>
          <p:cNvSpPr>
            <a:spLocks noChangeAspect="1" noChangeShapeType="1"/>
          </p:cNvSpPr>
          <p:nvPr/>
        </p:nvSpPr>
        <p:spPr bwMode="auto">
          <a:xfrm flipV="1">
            <a:off x="6735594" y="2355827"/>
            <a:ext cx="0" cy="68262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452" name="Line 420"/>
          <p:cNvSpPr>
            <a:spLocks noChangeAspect="1" noChangeShapeType="1"/>
          </p:cNvSpPr>
          <p:nvPr/>
        </p:nvSpPr>
        <p:spPr bwMode="auto">
          <a:xfrm flipV="1">
            <a:off x="6815138" y="2352652"/>
            <a:ext cx="0" cy="68262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453" name="Text Box 421"/>
          <p:cNvSpPr txBox="1">
            <a:spLocks noChangeAspect="1" noChangeArrowheads="1"/>
          </p:cNvSpPr>
          <p:nvPr/>
        </p:nvSpPr>
        <p:spPr bwMode="auto">
          <a:xfrm>
            <a:off x="6402388" y="1897039"/>
            <a:ext cx="393700" cy="3079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400" b="1" dirty="0">
                <a:solidFill>
                  <a:schemeClr val="tx1"/>
                </a:solidFill>
              </a:rPr>
              <a:t>Q</a:t>
            </a:r>
          </a:p>
        </p:txBody>
      </p:sp>
      <p:graphicFrame>
        <p:nvGraphicFramePr>
          <p:cNvPr id="44457" name="Object 425"/>
          <p:cNvGraphicFramePr>
            <a:graphicFrameLocks noChangeAspect="1"/>
          </p:cNvGraphicFramePr>
          <p:nvPr>
            <p:ph sz="quarter" idx="2"/>
          </p:nvPr>
        </p:nvGraphicFramePr>
        <p:xfrm>
          <a:off x="1522413" y="2382814"/>
          <a:ext cx="806450" cy="1079500"/>
        </p:xfrm>
        <a:graphic>
          <a:graphicData uri="http://schemas.openxmlformats.org/presentationml/2006/ole">
            <p:oleObj spid="_x0000_s9218" name="Image" r:id="rId4" imgW="978438" imgH="1308615" progId="Word.Picture.8">
              <p:embed/>
            </p:oleObj>
          </a:graphicData>
        </a:graphic>
      </p:graphicFrame>
      <p:graphicFrame>
        <p:nvGraphicFramePr>
          <p:cNvPr id="44460" name="Object 428"/>
          <p:cNvGraphicFramePr>
            <a:graphicFrameLocks noChangeAspect="1"/>
          </p:cNvGraphicFramePr>
          <p:nvPr>
            <p:ph sz="quarter" idx="3"/>
          </p:nvPr>
        </p:nvGraphicFramePr>
        <p:xfrm>
          <a:off x="1536700" y="3490889"/>
          <a:ext cx="947738" cy="879475"/>
        </p:xfrm>
        <a:graphic>
          <a:graphicData uri="http://schemas.openxmlformats.org/presentationml/2006/ole">
            <p:oleObj spid="_x0000_s9219" r:id="rId5" imgW="1162791" imgH="1077175" progId="Word.Picture.8">
              <p:embed/>
            </p:oleObj>
          </a:graphicData>
        </a:graphic>
      </p:graphicFrame>
      <p:graphicFrame>
        <p:nvGraphicFramePr>
          <p:cNvPr id="44463" name="Object 431"/>
          <p:cNvGraphicFramePr>
            <a:graphicFrameLocks noChangeAspect="1"/>
          </p:cNvGraphicFramePr>
          <p:nvPr>
            <p:ph sz="quarter" idx="4"/>
          </p:nvPr>
        </p:nvGraphicFramePr>
        <p:xfrm>
          <a:off x="5921927" y="2655865"/>
          <a:ext cx="445536" cy="773136"/>
        </p:xfrm>
        <a:graphic>
          <a:graphicData uri="http://schemas.openxmlformats.org/presentationml/2006/ole">
            <p:oleObj spid="_x0000_s9220" name="Image Bitmap" r:id="rId6" imgW="1076475" imgH="1867161" progId="PBrush">
              <p:embed/>
            </p:oleObj>
          </a:graphicData>
        </a:graphic>
      </p:graphicFrame>
      <p:pic>
        <p:nvPicPr>
          <p:cNvPr id="44508" name="Picture 47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93838" y="1387452"/>
            <a:ext cx="852487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513" name="Line 481"/>
          <p:cNvSpPr>
            <a:spLocks noChangeShapeType="1"/>
          </p:cNvSpPr>
          <p:nvPr/>
        </p:nvSpPr>
        <p:spPr bwMode="auto">
          <a:xfrm>
            <a:off x="3995738" y="3028927"/>
            <a:ext cx="0" cy="1366837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4514" name="Line 482"/>
          <p:cNvSpPr>
            <a:spLocks noChangeShapeType="1"/>
          </p:cNvSpPr>
          <p:nvPr/>
        </p:nvSpPr>
        <p:spPr bwMode="auto">
          <a:xfrm>
            <a:off x="7150100" y="3462314"/>
            <a:ext cx="4318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4515" name="Line 483"/>
          <p:cNvSpPr>
            <a:spLocks noChangeShapeType="1"/>
          </p:cNvSpPr>
          <p:nvPr/>
        </p:nvSpPr>
        <p:spPr bwMode="auto">
          <a:xfrm>
            <a:off x="7596188" y="3505177"/>
            <a:ext cx="0" cy="863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4516" name="Line 484"/>
          <p:cNvSpPr>
            <a:spLocks noChangeShapeType="1"/>
          </p:cNvSpPr>
          <p:nvPr/>
        </p:nvSpPr>
        <p:spPr bwMode="auto">
          <a:xfrm>
            <a:off x="6865016" y="4857760"/>
            <a:ext cx="1008000" cy="0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517" name="Line 485"/>
          <p:cNvSpPr>
            <a:spLocks noChangeShapeType="1"/>
          </p:cNvSpPr>
          <p:nvPr/>
        </p:nvSpPr>
        <p:spPr bwMode="auto">
          <a:xfrm rot="180000" flipH="1">
            <a:off x="6721341" y="4251400"/>
            <a:ext cx="324000" cy="252000"/>
          </a:xfrm>
          <a:prstGeom prst="line">
            <a:avLst/>
          </a:prstGeom>
          <a:ln w="22225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44519" name="Text Box 487"/>
          <p:cNvSpPr txBox="1">
            <a:spLocks noChangeAspect="1" noChangeArrowheads="1"/>
          </p:cNvSpPr>
          <p:nvPr/>
        </p:nvSpPr>
        <p:spPr bwMode="auto">
          <a:xfrm>
            <a:off x="2462213" y="1825602"/>
            <a:ext cx="393700" cy="3079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600" b="1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44520" name="Text Box 488"/>
          <p:cNvSpPr txBox="1">
            <a:spLocks noChangeAspect="1" noChangeArrowheads="1"/>
          </p:cNvSpPr>
          <p:nvPr/>
        </p:nvSpPr>
        <p:spPr bwMode="auto">
          <a:xfrm>
            <a:off x="2330450" y="2906689"/>
            <a:ext cx="592138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GB" sz="1400" b="1">
                <a:solidFill>
                  <a:schemeClr val="tx1"/>
                </a:solidFill>
              </a:rPr>
              <a:t>KM1</a:t>
            </a:r>
            <a:endParaRPr lang="fr-FR" sz="1400" b="1">
              <a:solidFill>
                <a:schemeClr val="tx1"/>
              </a:solidFill>
            </a:endParaRPr>
          </a:p>
        </p:txBody>
      </p:sp>
      <p:sp>
        <p:nvSpPr>
          <p:cNvPr id="44521" name="Text Box 489"/>
          <p:cNvSpPr txBox="1">
            <a:spLocks noChangeAspect="1" noChangeArrowheads="1"/>
          </p:cNvSpPr>
          <p:nvPr/>
        </p:nvSpPr>
        <p:spPr bwMode="auto">
          <a:xfrm>
            <a:off x="2411413" y="3375002"/>
            <a:ext cx="422275" cy="2952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400" b="1">
                <a:solidFill>
                  <a:schemeClr val="tx1"/>
                </a:solidFill>
              </a:rPr>
              <a:t>F</a:t>
            </a:r>
            <a:r>
              <a:rPr lang="ar-DZ" sz="1400" b="1">
                <a:solidFill>
                  <a:schemeClr val="tx1"/>
                </a:solidFill>
              </a:rPr>
              <a:t>2</a:t>
            </a:r>
            <a:endParaRPr lang="fr-FR" sz="1400" b="1">
              <a:solidFill>
                <a:schemeClr val="tx1"/>
              </a:solidFill>
            </a:endParaRPr>
          </a:p>
        </p:txBody>
      </p:sp>
      <p:sp>
        <p:nvSpPr>
          <p:cNvPr id="44522" name="Text Box 490"/>
          <p:cNvSpPr txBox="1">
            <a:spLocks noChangeArrowheads="1"/>
          </p:cNvSpPr>
          <p:nvPr/>
        </p:nvSpPr>
        <p:spPr bwMode="auto">
          <a:xfrm>
            <a:off x="3563938" y="1610023"/>
            <a:ext cx="865187" cy="27463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 b="1">
                <a:solidFill>
                  <a:schemeClr val="tx1"/>
                </a:solidFill>
              </a:rPr>
              <a:t>380V</a:t>
            </a:r>
          </a:p>
        </p:txBody>
      </p:sp>
      <p:sp>
        <p:nvSpPr>
          <p:cNvPr id="44523" name="Text Box 491"/>
          <p:cNvSpPr txBox="1">
            <a:spLocks noChangeArrowheads="1"/>
          </p:cNvSpPr>
          <p:nvPr/>
        </p:nvSpPr>
        <p:spPr bwMode="auto">
          <a:xfrm>
            <a:off x="4851407" y="1610022"/>
            <a:ext cx="792163" cy="2746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 b="1" dirty="0">
                <a:solidFill>
                  <a:schemeClr val="tx1"/>
                </a:solidFill>
              </a:rPr>
              <a:t>24V</a:t>
            </a:r>
          </a:p>
        </p:txBody>
      </p:sp>
      <p:grpSp>
        <p:nvGrpSpPr>
          <p:cNvPr id="18" name="Group 495"/>
          <p:cNvGrpSpPr>
            <a:grpSpLocks/>
          </p:cNvGrpSpPr>
          <p:nvPr/>
        </p:nvGrpSpPr>
        <p:grpSpPr bwMode="auto">
          <a:xfrm>
            <a:off x="-68104" y="4598964"/>
            <a:ext cx="1928812" cy="1062038"/>
            <a:chOff x="165" y="2287"/>
            <a:chExt cx="913" cy="508"/>
          </a:xfrm>
        </p:grpSpPr>
        <p:sp>
          <p:nvSpPr>
            <p:cNvPr id="4227" name="Text Box 496"/>
            <p:cNvSpPr txBox="1">
              <a:spLocks noChangeAspect="1" noChangeArrowheads="1"/>
            </p:cNvSpPr>
            <p:nvPr/>
          </p:nvSpPr>
          <p:spPr bwMode="auto">
            <a:xfrm>
              <a:off x="216" y="2293"/>
              <a:ext cx="856" cy="478"/>
            </a:xfrm>
            <a:prstGeom prst="rect">
              <a:avLst/>
            </a:prstGeom>
            <a:solidFill>
              <a:srgbClr val="FFCC66"/>
            </a:solidFill>
            <a:ln w="9525" algn="ctr">
              <a:solidFill>
                <a:srgbClr val="33CC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600" b="1"/>
            </a:p>
          </p:txBody>
        </p:sp>
        <p:sp>
          <p:nvSpPr>
            <p:cNvPr id="4228" name="Text Box 497"/>
            <p:cNvSpPr txBox="1">
              <a:spLocks noChangeAspect="1" noChangeArrowheads="1"/>
            </p:cNvSpPr>
            <p:nvPr/>
          </p:nvSpPr>
          <p:spPr bwMode="auto">
            <a:xfrm>
              <a:off x="165" y="2287"/>
              <a:ext cx="913" cy="508"/>
            </a:xfrm>
            <a:prstGeom prst="rect">
              <a:avLst/>
            </a:prstGeom>
            <a:noFill/>
            <a:ln w="285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r" rtl="1"/>
              <a:r>
                <a:rPr lang="ar-DZ" sz="1400" b="1" u="sng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المحرك.</a:t>
              </a:r>
            </a:p>
            <a:p>
              <a:pPr algn="r" rtl="1"/>
              <a:r>
                <a:rPr lang="ar-DZ" sz="14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دوره تحويل </a:t>
              </a:r>
              <a:r>
                <a:rPr lang="ar-DZ" sz="1400" b="1" dirty="0" err="1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ط</a:t>
              </a:r>
              <a:r>
                <a:rPr lang="ar-DZ" sz="14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 الكهربائية </a:t>
              </a:r>
              <a:r>
                <a:rPr lang="ar-DZ" sz="1400" b="1" dirty="0" smtClean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إلى </a:t>
              </a:r>
              <a:r>
                <a:rPr lang="ar-DZ" sz="14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ط ميكانيكية</a:t>
              </a:r>
              <a:r>
                <a:rPr lang="ar-DZ" sz="16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.</a:t>
              </a:r>
            </a:p>
            <a:p>
              <a:pPr algn="r" rtl="1"/>
              <a:r>
                <a:rPr lang="ar-DZ" sz="1400" b="1" u="sng" dirty="0" smtClean="0">
                  <a:solidFill>
                    <a:srgbClr val="0000FF"/>
                  </a:solidFill>
                  <a:latin typeface="Times New Roman" pitchFamily="18" charset="0"/>
                  <a:cs typeface="Arabic Transparent" pitchFamily="2" charset="-78"/>
                </a:rPr>
                <a:t>مرجع:</a:t>
              </a:r>
              <a:endParaRPr lang="ar-DZ" sz="1400" b="1" u="sng" dirty="0">
                <a:solidFill>
                  <a:srgbClr val="0000FF"/>
                </a:solidFill>
                <a:latin typeface="Times New Roman" pitchFamily="18" charset="0"/>
                <a:cs typeface="Arabic Transparent" pitchFamily="2" charset="-78"/>
              </a:endParaRPr>
            </a:p>
            <a:p>
              <a:pPr algn="r"/>
              <a:endParaRPr lang="fr-FR" sz="1600" b="1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</p:grpSp>
      <p:pic>
        <p:nvPicPr>
          <p:cNvPr id="44541" name="Picture 50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4300" y="71414"/>
            <a:ext cx="1366838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543" name="Text Box 511"/>
          <p:cNvSpPr txBox="1">
            <a:spLocks noChangeArrowheads="1"/>
          </p:cNvSpPr>
          <p:nvPr/>
        </p:nvSpPr>
        <p:spPr bwMode="auto">
          <a:xfrm>
            <a:off x="7643833" y="4819662"/>
            <a:ext cx="1249341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>
                <a:solidFill>
                  <a:srgbClr val="0000FF"/>
                </a:solidFill>
              </a:rPr>
              <a:t>مبدأ التشغيل :</a:t>
            </a:r>
            <a:endParaRPr lang="fr-FR" sz="1600" b="1">
              <a:solidFill>
                <a:srgbClr val="0000FF"/>
              </a:solidFill>
            </a:endParaRPr>
          </a:p>
        </p:txBody>
      </p:sp>
      <p:sp>
        <p:nvSpPr>
          <p:cNvPr id="44544" name="Text Box 512"/>
          <p:cNvSpPr txBox="1">
            <a:spLocks noChangeArrowheads="1"/>
          </p:cNvSpPr>
          <p:nvPr/>
        </p:nvSpPr>
        <p:spPr bwMode="auto">
          <a:xfrm>
            <a:off x="6072197" y="5129230"/>
            <a:ext cx="2820977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>
                <a:solidFill>
                  <a:srgbClr val="0000FF"/>
                </a:solidFill>
                <a:cs typeface="Arabic Transparent" pitchFamily="2" charset="-78"/>
              </a:rPr>
              <a:t>1 </a:t>
            </a:r>
            <a:r>
              <a:rPr lang="ar-DZ" sz="1600" b="1" dirty="0" err="1">
                <a:solidFill>
                  <a:srgbClr val="0000FF"/>
                </a:solidFill>
                <a:cs typeface="Arabic Transparent" pitchFamily="2" charset="-78"/>
              </a:rPr>
              <a:t>ـ</a:t>
            </a:r>
            <a:r>
              <a:rPr lang="ar-DZ" sz="1600" b="1" dirty="0"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غلق القاطع العازل  </a:t>
            </a:r>
            <a:r>
              <a:rPr lang="fr-FR" sz="1600" b="1" dirty="0">
                <a:solidFill>
                  <a:srgbClr val="FF3300"/>
                </a:solidFill>
                <a:cs typeface="Arabic Transparent" pitchFamily="2" charset="-78"/>
              </a:rPr>
              <a:t>Q</a:t>
            </a:r>
            <a:r>
              <a:rPr lang="ar-DZ" sz="1600" b="1" dirty="0"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يدويا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.</a:t>
            </a:r>
            <a:endParaRPr lang="fr-FR" sz="1600" b="1" dirty="0">
              <a:cs typeface="Arabic Transparent" pitchFamily="2" charset="-78"/>
            </a:endParaRPr>
          </a:p>
        </p:txBody>
      </p:sp>
      <p:sp>
        <p:nvSpPr>
          <p:cNvPr id="44545" name="Text Box 513"/>
          <p:cNvSpPr txBox="1">
            <a:spLocks noChangeArrowheads="1"/>
          </p:cNvSpPr>
          <p:nvPr/>
        </p:nvSpPr>
        <p:spPr bwMode="auto">
          <a:xfrm>
            <a:off x="5810250" y="5411804"/>
            <a:ext cx="3097213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>
                <a:solidFill>
                  <a:srgbClr val="0000FF"/>
                </a:solidFill>
                <a:cs typeface="Arabic Transparent" pitchFamily="2" charset="-78"/>
              </a:rPr>
              <a:t>2 </a:t>
            </a:r>
            <a:r>
              <a:rPr lang="ar-DZ" sz="1600" b="1" dirty="0" err="1">
                <a:solidFill>
                  <a:srgbClr val="0000FF"/>
                </a:solidFill>
                <a:cs typeface="Arabic Transparent" pitchFamily="2" charset="-78"/>
              </a:rPr>
              <a:t>ـ</a:t>
            </a:r>
            <a:r>
              <a:rPr lang="ar-DZ" sz="1600" b="1" dirty="0"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الضغط على الزر الضاغط  </a:t>
            </a:r>
            <a:r>
              <a:rPr lang="fr-FR" sz="1600" b="1" dirty="0">
                <a:solidFill>
                  <a:schemeClr val="tx1"/>
                </a:solidFill>
                <a:cs typeface="Arabic Transparent" pitchFamily="2" charset="-78"/>
              </a:rPr>
              <a:t>S2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. </a:t>
            </a:r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44546" name="Text Box 514"/>
          <p:cNvSpPr txBox="1">
            <a:spLocks noChangeArrowheads="1"/>
          </p:cNvSpPr>
          <p:nvPr/>
        </p:nvSpPr>
        <p:spPr bwMode="auto">
          <a:xfrm>
            <a:off x="4859338" y="5722956"/>
            <a:ext cx="4033837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>
                <a:solidFill>
                  <a:srgbClr val="0000FF"/>
                </a:solidFill>
                <a:cs typeface="Arabic Transparent" pitchFamily="2" charset="-78"/>
              </a:rPr>
              <a:t>3 </a:t>
            </a:r>
            <a:r>
              <a:rPr lang="ar-DZ" sz="1600" b="1" dirty="0" err="1">
                <a:solidFill>
                  <a:srgbClr val="0000FF"/>
                </a:solidFill>
                <a:cs typeface="Arabic Transparent" pitchFamily="2" charset="-78"/>
              </a:rPr>
              <a:t>ـ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600" b="1" dirty="0" err="1">
                <a:solidFill>
                  <a:schemeClr val="tx1"/>
                </a:solidFill>
                <a:cs typeface="Arabic Transparent" pitchFamily="2" charset="-78"/>
              </a:rPr>
              <a:t>تتمغنط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600" b="1" dirty="0" err="1">
                <a:solidFill>
                  <a:schemeClr val="tx1"/>
                </a:solidFill>
                <a:cs typeface="Arabic Transparent" pitchFamily="2" charset="-78"/>
              </a:rPr>
              <a:t>الوشيعة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 </a:t>
            </a:r>
            <a:r>
              <a:rPr lang="fr-FR" sz="1600" b="1" dirty="0">
                <a:solidFill>
                  <a:srgbClr val="FF3300"/>
                </a:solidFill>
                <a:cs typeface="Arabic Transparent" pitchFamily="2" charset="-78"/>
              </a:rPr>
              <a:t>KM1</a:t>
            </a:r>
            <a:r>
              <a:rPr lang="ar-DZ" sz="1600" b="1" dirty="0"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فتغلق </a:t>
            </a:r>
            <a:r>
              <a:rPr lang="ar-DZ" sz="1600" b="1" dirty="0">
                <a:solidFill>
                  <a:schemeClr val="tx1"/>
                </a:solidFill>
              </a:rPr>
              <a:t>نفس الوقت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:</a:t>
            </a:r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44547" name="Text Box 515"/>
          <p:cNvSpPr txBox="1">
            <a:spLocks noChangeArrowheads="1"/>
          </p:cNvSpPr>
          <p:nvPr/>
        </p:nvSpPr>
        <p:spPr bwMode="auto">
          <a:xfrm>
            <a:off x="1884383" y="5988050"/>
            <a:ext cx="5545137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>
                <a:solidFill>
                  <a:srgbClr val="0000FF"/>
                </a:solidFill>
                <a:cs typeface="Arabic Transparent" pitchFamily="2" charset="-78"/>
              </a:rPr>
              <a:t>ـ</a:t>
            </a:r>
            <a:r>
              <a:rPr lang="ar-DZ" sz="1600" b="1" dirty="0"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الماسات</a:t>
            </a:r>
            <a:r>
              <a:rPr lang="ar-DZ" sz="1600" b="1" dirty="0">
                <a:cs typeface="Arabic Transparent" pitchFamily="2" charset="-78"/>
              </a:rPr>
              <a:t> </a:t>
            </a:r>
            <a:r>
              <a:rPr lang="fr-FR" sz="1600" b="1" dirty="0">
                <a:solidFill>
                  <a:srgbClr val="FF3300"/>
                </a:solidFill>
                <a:cs typeface="Arabic Transparent" pitchFamily="2" charset="-78"/>
              </a:rPr>
              <a:t>KM1</a:t>
            </a:r>
            <a:r>
              <a:rPr lang="ar-DZ" sz="1600" b="1" dirty="0"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في دارة الاستطاعة وبالتالي يدور المحرك. </a:t>
            </a:r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44548" name="Text Box 516"/>
          <p:cNvSpPr txBox="1">
            <a:spLocks noChangeArrowheads="1"/>
          </p:cNvSpPr>
          <p:nvPr/>
        </p:nvSpPr>
        <p:spPr bwMode="auto">
          <a:xfrm>
            <a:off x="468313" y="6237288"/>
            <a:ext cx="6996112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>
                <a:solidFill>
                  <a:srgbClr val="0000FF"/>
                </a:solidFill>
                <a:cs typeface="Arabic Transparent" pitchFamily="2" charset="-78"/>
              </a:rPr>
              <a:t>ـ</a:t>
            </a:r>
            <a:r>
              <a:rPr lang="ar-DZ" sz="1600" b="1" dirty="0"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الماسات</a:t>
            </a:r>
            <a:r>
              <a:rPr lang="ar-DZ" sz="1600" b="1" dirty="0">
                <a:cs typeface="Arabic Transparent" pitchFamily="2" charset="-78"/>
              </a:rPr>
              <a:t> </a:t>
            </a:r>
            <a:r>
              <a:rPr lang="fr-FR" sz="1600" b="1" dirty="0">
                <a:solidFill>
                  <a:srgbClr val="FF3300"/>
                </a:solidFill>
                <a:cs typeface="Arabic Transparent" pitchFamily="2" charset="-78"/>
              </a:rPr>
              <a:t>KM11</a:t>
            </a:r>
            <a:r>
              <a:rPr lang="ar-DZ" sz="1600" b="1" dirty="0"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في دارة التحكم وبالتالي يستمر المحرك في الدوران بفعل ماسة التغذية الذاتية.</a:t>
            </a:r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44549" name="Text Box 517"/>
          <p:cNvSpPr txBox="1">
            <a:spLocks noChangeArrowheads="1"/>
          </p:cNvSpPr>
          <p:nvPr/>
        </p:nvSpPr>
        <p:spPr bwMode="auto">
          <a:xfrm>
            <a:off x="4211638" y="6521450"/>
            <a:ext cx="4681537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>
                <a:solidFill>
                  <a:srgbClr val="0000FF"/>
                </a:solidFill>
                <a:cs typeface="Arabic Transparent" pitchFamily="2" charset="-78"/>
              </a:rPr>
              <a:t>4 </a:t>
            </a:r>
            <a:r>
              <a:rPr lang="ar-DZ" sz="1600" b="1" dirty="0" err="1">
                <a:solidFill>
                  <a:srgbClr val="0000FF"/>
                </a:solidFill>
                <a:cs typeface="Arabic Transparent" pitchFamily="2" charset="-78"/>
              </a:rPr>
              <a:t>ـ</a:t>
            </a:r>
            <a:r>
              <a:rPr lang="ar-DZ" sz="1600" b="1" dirty="0"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الضغط على الزر الضاغط  </a:t>
            </a:r>
            <a:r>
              <a:rPr lang="fr-FR" sz="1600" b="1" dirty="0">
                <a:solidFill>
                  <a:srgbClr val="FF3300"/>
                </a:solidFill>
                <a:cs typeface="Arabic Transparent" pitchFamily="2" charset="-78"/>
              </a:rPr>
              <a:t>S1</a:t>
            </a:r>
            <a:r>
              <a:rPr lang="ar-DZ" sz="1600" b="1" dirty="0"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لتوقيف المحرك. </a:t>
            </a:r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44550" name="Rectangle 518"/>
          <p:cNvSpPr>
            <a:spLocks noChangeArrowheads="1"/>
          </p:cNvSpPr>
          <p:nvPr/>
        </p:nvSpPr>
        <p:spPr bwMode="auto">
          <a:xfrm>
            <a:off x="2771775" y="1844652"/>
            <a:ext cx="792163" cy="142875"/>
          </a:xfrm>
          <a:prstGeom prst="rect">
            <a:avLst/>
          </a:prstGeom>
          <a:noFill/>
          <a:ln w="19050">
            <a:solidFill>
              <a:srgbClr val="66FF33"/>
            </a:solidFill>
            <a:prstDash val="dash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44551" name="Rectangle 519"/>
          <p:cNvSpPr>
            <a:spLocks noChangeArrowheads="1"/>
          </p:cNvSpPr>
          <p:nvPr/>
        </p:nvSpPr>
        <p:spPr bwMode="auto">
          <a:xfrm>
            <a:off x="2771775" y="2000216"/>
            <a:ext cx="792163" cy="142875"/>
          </a:xfrm>
          <a:prstGeom prst="rect">
            <a:avLst/>
          </a:prstGeom>
          <a:noFill/>
          <a:ln w="19050">
            <a:solidFill>
              <a:srgbClr val="66FF33"/>
            </a:solidFill>
            <a:prstDash val="dash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44552" name="Rectangle 520"/>
          <p:cNvSpPr>
            <a:spLocks noChangeArrowheads="1"/>
          </p:cNvSpPr>
          <p:nvPr/>
        </p:nvSpPr>
        <p:spPr bwMode="auto">
          <a:xfrm>
            <a:off x="2771775" y="2779689"/>
            <a:ext cx="792163" cy="142875"/>
          </a:xfrm>
          <a:prstGeom prst="rect">
            <a:avLst/>
          </a:prstGeom>
          <a:noFill/>
          <a:ln w="19050">
            <a:solidFill>
              <a:srgbClr val="66FF33"/>
            </a:solidFill>
            <a:prstDash val="dash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44553" name="Rectangle 521"/>
          <p:cNvSpPr>
            <a:spLocks noChangeArrowheads="1"/>
          </p:cNvSpPr>
          <p:nvPr/>
        </p:nvSpPr>
        <p:spPr bwMode="auto">
          <a:xfrm>
            <a:off x="2771775" y="2968602"/>
            <a:ext cx="792163" cy="142875"/>
          </a:xfrm>
          <a:prstGeom prst="rect">
            <a:avLst/>
          </a:prstGeom>
          <a:noFill/>
          <a:ln w="19050">
            <a:solidFill>
              <a:srgbClr val="66FF33"/>
            </a:solidFill>
            <a:prstDash val="dash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44554" name="Rectangle 522"/>
          <p:cNvSpPr>
            <a:spLocks noChangeArrowheads="1"/>
          </p:cNvSpPr>
          <p:nvPr/>
        </p:nvSpPr>
        <p:spPr bwMode="auto">
          <a:xfrm>
            <a:off x="2805113" y="3184502"/>
            <a:ext cx="792162" cy="142875"/>
          </a:xfrm>
          <a:prstGeom prst="rect">
            <a:avLst/>
          </a:prstGeom>
          <a:noFill/>
          <a:ln w="19050">
            <a:solidFill>
              <a:srgbClr val="66FF33"/>
            </a:solidFill>
            <a:prstDash val="dash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44555" name="Rectangle 523"/>
          <p:cNvSpPr>
            <a:spLocks noChangeArrowheads="1"/>
          </p:cNvSpPr>
          <p:nvPr/>
        </p:nvSpPr>
        <p:spPr bwMode="auto">
          <a:xfrm>
            <a:off x="2843213" y="3573439"/>
            <a:ext cx="792162" cy="142875"/>
          </a:xfrm>
          <a:prstGeom prst="rect">
            <a:avLst/>
          </a:prstGeom>
          <a:noFill/>
          <a:ln w="19050">
            <a:solidFill>
              <a:srgbClr val="66FF33"/>
            </a:solidFill>
            <a:prstDash val="dash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44556" name="Rectangle 524"/>
          <p:cNvSpPr>
            <a:spLocks noChangeArrowheads="1"/>
          </p:cNvSpPr>
          <p:nvPr/>
        </p:nvSpPr>
        <p:spPr bwMode="auto">
          <a:xfrm>
            <a:off x="2771775" y="4078264"/>
            <a:ext cx="792163" cy="142875"/>
          </a:xfrm>
          <a:prstGeom prst="rect">
            <a:avLst/>
          </a:prstGeom>
          <a:noFill/>
          <a:ln w="12700">
            <a:solidFill>
              <a:srgbClr val="33CC33"/>
            </a:solidFill>
            <a:prstDash val="dash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44557" name="Rectangle 525"/>
          <p:cNvSpPr>
            <a:spLocks noChangeArrowheads="1"/>
          </p:cNvSpPr>
          <p:nvPr/>
        </p:nvSpPr>
        <p:spPr bwMode="auto">
          <a:xfrm>
            <a:off x="4067175" y="1555727"/>
            <a:ext cx="433388" cy="431800"/>
          </a:xfrm>
          <a:prstGeom prst="rect">
            <a:avLst/>
          </a:prstGeom>
          <a:noFill/>
          <a:ln w="19050">
            <a:solidFill>
              <a:srgbClr val="66FF33"/>
            </a:solidFill>
            <a:prstDash val="dash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44558" name="Rectangle 526"/>
          <p:cNvSpPr>
            <a:spLocks noChangeArrowheads="1"/>
          </p:cNvSpPr>
          <p:nvPr/>
        </p:nvSpPr>
        <p:spPr bwMode="auto">
          <a:xfrm>
            <a:off x="4716463" y="1555727"/>
            <a:ext cx="719137" cy="431800"/>
          </a:xfrm>
          <a:prstGeom prst="rect">
            <a:avLst/>
          </a:prstGeom>
          <a:noFill/>
          <a:ln w="28575">
            <a:solidFill>
              <a:srgbClr val="00DA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4559" name="Rectangle 527"/>
          <p:cNvSpPr>
            <a:spLocks noChangeArrowheads="1"/>
          </p:cNvSpPr>
          <p:nvPr/>
        </p:nvSpPr>
        <p:spPr bwMode="auto">
          <a:xfrm>
            <a:off x="6588125" y="1844652"/>
            <a:ext cx="431800" cy="360362"/>
          </a:xfrm>
          <a:prstGeom prst="rect">
            <a:avLst/>
          </a:prstGeom>
          <a:noFill/>
          <a:ln w="28575">
            <a:solidFill>
              <a:srgbClr val="00DA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4560" name="Rectangle 528"/>
          <p:cNvSpPr>
            <a:spLocks noChangeArrowheads="1"/>
          </p:cNvSpPr>
          <p:nvPr/>
        </p:nvSpPr>
        <p:spPr bwMode="auto">
          <a:xfrm>
            <a:off x="6696489" y="2203427"/>
            <a:ext cx="431800" cy="360362"/>
          </a:xfrm>
          <a:prstGeom prst="rect">
            <a:avLst/>
          </a:prstGeom>
          <a:noFill/>
          <a:ln w="28575">
            <a:solidFill>
              <a:srgbClr val="00DA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4561" name="Rectangle 529"/>
          <p:cNvSpPr>
            <a:spLocks noChangeArrowheads="1"/>
          </p:cNvSpPr>
          <p:nvPr/>
        </p:nvSpPr>
        <p:spPr bwMode="auto">
          <a:xfrm>
            <a:off x="6732588" y="2635227"/>
            <a:ext cx="431800" cy="360362"/>
          </a:xfrm>
          <a:prstGeom prst="rect">
            <a:avLst/>
          </a:prstGeom>
          <a:noFill/>
          <a:ln w="28575">
            <a:solidFill>
              <a:srgbClr val="00DA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4562" name="Rectangle 530"/>
          <p:cNvSpPr>
            <a:spLocks noChangeArrowheads="1"/>
          </p:cNvSpPr>
          <p:nvPr/>
        </p:nvSpPr>
        <p:spPr bwMode="auto">
          <a:xfrm>
            <a:off x="6535738" y="3284514"/>
            <a:ext cx="431800" cy="360363"/>
          </a:xfrm>
          <a:prstGeom prst="rect">
            <a:avLst/>
          </a:prstGeom>
          <a:noFill/>
          <a:ln w="28575">
            <a:solidFill>
              <a:srgbClr val="00DA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4563" name="Rectangle 531"/>
          <p:cNvSpPr>
            <a:spLocks noChangeArrowheads="1"/>
          </p:cNvSpPr>
          <p:nvPr/>
        </p:nvSpPr>
        <p:spPr bwMode="auto">
          <a:xfrm>
            <a:off x="6956510" y="3209066"/>
            <a:ext cx="431800" cy="360362"/>
          </a:xfrm>
          <a:prstGeom prst="rect">
            <a:avLst/>
          </a:prstGeom>
          <a:noFill/>
          <a:ln w="28575">
            <a:solidFill>
              <a:srgbClr val="00DA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4564" name="Rectangle 532"/>
          <p:cNvSpPr>
            <a:spLocks noChangeArrowheads="1"/>
          </p:cNvSpPr>
          <p:nvPr/>
        </p:nvSpPr>
        <p:spPr bwMode="auto">
          <a:xfrm>
            <a:off x="6580103" y="4143356"/>
            <a:ext cx="627081" cy="436558"/>
          </a:xfrm>
          <a:prstGeom prst="rect">
            <a:avLst/>
          </a:prstGeom>
          <a:noFill/>
          <a:ln w="28575">
            <a:solidFill>
              <a:srgbClr val="00DA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4565" name="Rectangle 533"/>
          <p:cNvSpPr>
            <a:spLocks noChangeArrowheads="1"/>
          </p:cNvSpPr>
          <p:nvPr/>
        </p:nvSpPr>
        <p:spPr bwMode="auto">
          <a:xfrm>
            <a:off x="7596188" y="1844652"/>
            <a:ext cx="431800" cy="360362"/>
          </a:xfrm>
          <a:prstGeom prst="rect">
            <a:avLst/>
          </a:prstGeom>
          <a:noFill/>
          <a:ln w="28575">
            <a:solidFill>
              <a:srgbClr val="00DA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0" name="Rectangle 169"/>
          <p:cNvSpPr/>
          <p:nvPr/>
        </p:nvSpPr>
        <p:spPr>
          <a:xfrm>
            <a:off x="-31908" y="3955270"/>
            <a:ext cx="1095172" cy="292388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300" b="1" kern="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LR2-D1308</a:t>
            </a:r>
            <a:endParaRPr lang="fr-FR" sz="1300" b="1" dirty="0">
              <a:solidFill>
                <a:srgbClr val="008000"/>
              </a:solidFill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153861" y="2945287"/>
            <a:ext cx="769763" cy="292388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300" b="1" kern="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LC-D09</a:t>
            </a:r>
            <a:endParaRPr lang="fr-FR" sz="1300" b="1" dirty="0">
              <a:solidFill>
                <a:srgbClr val="008000"/>
              </a:solidFill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-46418" y="1937555"/>
            <a:ext cx="1039067" cy="292388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>
              <a:defRPr/>
            </a:pPr>
            <a:r>
              <a:rPr lang="fr-FR" sz="1300" b="1" kern="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LS1-D2531</a:t>
            </a:r>
            <a:endParaRPr lang="fr-FR" sz="1300" b="1" kern="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3" name="ZoneTexte 172"/>
          <p:cNvSpPr txBox="1"/>
          <p:nvPr/>
        </p:nvSpPr>
        <p:spPr>
          <a:xfrm>
            <a:off x="714348" y="5279752"/>
            <a:ext cx="857256" cy="292388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300" b="1" dirty="0" smtClean="0">
                <a:solidFill>
                  <a:srgbClr val="008000"/>
                </a:solidFill>
              </a:rPr>
              <a:t>1.5kW</a:t>
            </a:r>
            <a:endParaRPr lang="fr-FR" sz="1300" b="1" dirty="0">
              <a:solidFill>
                <a:srgbClr val="008000"/>
              </a:solidFill>
            </a:endParaRPr>
          </a:p>
        </p:txBody>
      </p:sp>
      <p:sp>
        <p:nvSpPr>
          <p:cNvPr id="174" name="Rectangle 173"/>
          <p:cNvSpPr/>
          <p:nvPr/>
        </p:nvSpPr>
        <p:spPr bwMode="auto">
          <a:xfrm>
            <a:off x="37071" y="37071"/>
            <a:ext cx="1188000" cy="360000"/>
          </a:xfrm>
          <a:prstGeom prst="rect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1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abic Transparent" pitchFamily="2" charset="-78"/>
              </a:rPr>
              <a:t>اضغط</a:t>
            </a:r>
            <a:r>
              <a:rPr kumimoji="0" lang="ar-DZ" sz="18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abic Transparent" pitchFamily="2" charset="-78"/>
              </a:rPr>
              <a:t> وانتظر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abic Transparent" pitchFamily="2" charset="-78"/>
            </a:endParaRPr>
          </a:p>
        </p:txBody>
      </p:sp>
      <p:sp>
        <p:nvSpPr>
          <p:cNvPr id="175" name="ZoneTexte 174"/>
          <p:cNvSpPr txBox="1"/>
          <p:nvPr/>
        </p:nvSpPr>
        <p:spPr>
          <a:xfrm>
            <a:off x="6538926" y="3819528"/>
            <a:ext cx="571504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tx1"/>
                </a:solidFill>
              </a:rPr>
              <a:t>A1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176" name="ZoneTexte 175"/>
          <p:cNvSpPr txBox="1"/>
          <p:nvPr/>
        </p:nvSpPr>
        <p:spPr>
          <a:xfrm>
            <a:off x="6513526" y="4542045"/>
            <a:ext cx="571504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tx1"/>
                </a:solidFill>
              </a:rPr>
              <a:t>A2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177" name="ZoneTexte 176"/>
          <p:cNvSpPr txBox="1"/>
          <p:nvPr/>
        </p:nvSpPr>
        <p:spPr>
          <a:xfrm>
            <a:off x="2730258" y="1013490"/>
            <a:ext cx="1000132" cy="338554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tx1"/>
                </a:solidFill>
              </a:rPr>
              <a:t>3x380V</a:t>
            </a:r>
            <a:endParaRPr lang="fr-FR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4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4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4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4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44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44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4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4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4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44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44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44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44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4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500"/>
                                        <p:tgtEl>
                                          <p:spTgt spid="44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4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3" dur="500"/>
                                        <p:tgtEl>
                                          <p:spTgt spid="4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4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4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4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4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4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4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4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500"/>
                                        <p:tgtEl>
                                          <p:spTgt spid="4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500"/>
                                        <p:tgtEl>
                                          <p:spTgt spid="4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7" dur="500"/>
                                        <p:tgtEl>
                                          <p:spTgt spid="4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0" dur="500"/>
                                        <p:tgtEl>
                                          <p:spTgt spid="4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5" dur="500"/>
                                        <p:tgtEl>
                                          <p:spTgt spid="44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0" dur="500"/>
                                        <p:tgtEl>
                                          <p:spTgt spid="4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3" dur="500"/>
                                        <p:tgtEl>
                                          <p:spTgt spid="44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6" dur="500"/>
                                        <p:tgtEl>
                                          <p:spTgt spid="44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1" dur="500"/>
                                        <p:tgtEl>
                                          <p:spTgt spid="44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4" dur="500"/>
                                        <p:tgtEl>
                                          <p:spTgt spid="44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7" dur="500"/>
                                        <p:tgtEl>
                                          <p:spTgt spid="44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44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5" dur="500"/>
                                        <p:tgtEl>
                                          <p:spTgt spid="44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8" dur="500"/>
                                        <p:tgtEl>
                                          <p:spTgt spid="44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6" dur="500"/>
                                        <p:tgtEl>
                                          <p:spTgt spid="44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9" dur="500"/>
                                        <p:tgtEl>
                                          <p:spTgt spid="4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2" dur="500"/>
                                        <p:tgtEl>
                                          <p:spTgt spid="4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8" presetClass="entr" presetSubtype="12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7" dur="2000"/>
                                        <p:tgtEl>
                                          <p:spTgt spid="44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4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3" dur="500"/>
                                        <p:tgtEl>
                                          <p:spTgt spid="44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8" dur="500"/>
                                        <p:tgtEl>
                                          <p:spTgt spid="4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4" dur="500"/>
                                        <p:tgtEl>
                                          <p:spTgt spid="4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9" dur="500"/>
                                        <p:tgtEl>
                                          <p:spTgt spid="4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2" dur="500"/>
                                        <p:tgtEl>
                                          <p:spTgt spid="4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5" dur="500"/>
                                        <p:tgtEl>
                                          <p:spTgt spid="4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8" dur="500"/>
                                        <p:tgtEl>
                                          <p:spTgt spid="4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1" dur="500"/>
                                        <p:tgtEl>
                                          <p:spTgt spid="44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4" dur="500"/>
                                        <p:tgtEl>
                                          <p:spTgt spid="4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5" dur="500"/>
                                        <p:tgtEl>
                                          <p:spTgt spid="4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0" dur="500"/>
                                        <p:tgtEl>
                                          <p:spTgt spid="4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6" dur="500"/>
                                        <p:tgtEl>
                                          <p:spTgt spid="4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9" dur="500"/>
                                        <p:tgtEl>
                                          <p:spTgt spid="4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2" dur="500"/>
                                        <p:tgtEl>
                                          <p:spTgt spid="4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7" dur="500"/>
                                        <p:tgtEl>
                                          <p:spTgt spid="4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0" dur="500"/>
                                        <p:tgtEl>
                                          <p:spTgt spid="4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3" dur="500"/>
                                        <p:tgtEl>
                                          <p:spTgt spid="4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8" dur="500"/>
                                        <p:tgtEl>
                                          <p:spTgt spid="4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1" dur="500"/>
                                        <p:tgtEl>
                                          <p:spTgt spid="4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6" dur="500"/>
                                        <p:tgtEl>
                                          <p:spTgt spid="4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1" dur="500"/>
                                        <p:tgtEl>
                                          <p:spTgt spid="4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6" dur="500"/>
                                        <p:tgtEl>
                                          <p:spTgt spid="4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1" dur="500"/>
                                        <p:tgtEl>
                                          <p:spTgt spid="4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6" dur="500"/>
                                        <p:tgtEl>
                                          <p:spTgt spid="4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1" dur="500"/>
                                        <p:tgtEl>
                                          <p:spTgt spid="4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6" dur="500"/>
                                        <p:tgtEl>
                                          <p:spTgt spid="44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1" dur="500"/>
                                        <p:tgtEl>
                                          <p:spTgt spid="44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4" dur="500"/>
                                        <p:tgtEl>
                                          <p:spTgt spid="4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9" dur="500"/>
                                        <p:tgtEl>
                                          <p:spTgt spid="4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4" dur="500"/>
                                        <p:tgtEl>
                                          <p:spTgt spid="4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9" dur="500"/>
                                        <p:tgtEl>
                                          <p:spTgt spid="4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4" dur="500"/>
                                        <p:tgtEl>
                                          <p:spTgt spid="44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7" dur="500"/>
                                        <p:tgtEl>
                                          <p:spTgt spid="4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2" dur="500"/>
                                        <p:tgtEl>
                                          <p:spTgt spid="4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7" dur="500"/>
                                        <p:tgtEl>
                                          <p:spTgt spid="4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2" dur="500"/>
                                        <p:tgtEl>
                                          <p:spTgt spid="44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5" dur="500"/>
                                        <p:tgtEl>
                                          <p:spTgt spid="44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8" dur="500"/>
                                        <p:tgtEl>
                                          <p:spTgt spid="44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3" dur="500"/>
                                        <p:tgtEl>
                                          <p:spTgt spid="44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8" dur="500"/>
                                        <p:tgtEl>
                                          <p:spTgt spid="4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1" dur="500"/>
                                        <p:tgtEl>
                                          <p:spTgt spid="44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4" dur="500"/>
                                        <p:tgtEl>
                                          <p:spTgt spid="4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8" presetClass="entr" presetSubtype="12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9" dur="2000"/>
                                        <p:tgtEl>
                                          <p:spTgt spid="44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8" presetClass="entr" presetSubtype="12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2" dur="2000"/>
                                        <p:tgtEl>
                                          <p:spTgt spid="4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8" presetClass="entr" presetSubtype="12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5" dur="2000"/>
                                        <p:tgtEl>
                                          <p:spTgt spid="44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8" presetClass="entr" presetSubtype="12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8" dur="2000"/>
                                        <p:tgtEl>
                                          <p:spTgt spid="44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8" presetClass="entr" presetSubtype="12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1" dur="2000"/>
                                        <p:tgtEl>
                                          <p:spTgt spid="4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8" presetClass="entr" presetSubtype="12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6" dur="2000"/>
                                        <p:tgtEl>
                                          <p:spTgt spid="4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18" presetClass="entr" presetSubtype="12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9" dur="2000"/>
                                        <p:tgtEl>
                                          <p:spTgt spid="4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18" presetClass="entr" presetSubtype="12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2" dur="2000"/>
                                        <p:tgtEl>
                                          <p:spTgt spid="4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7" dur="500"/>
                                        <p:tgtEl>
                                          <p:spTgt spid="44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2" dur="500"/>
                                        <p:tgtEl>
                                          <p:spTgt spid="44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7" dur="500"/>
                                        <p:tgtEl>
                                          <p:spTgt spid="44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2" dur="500"/>
                                        <p:tgtEl>
                                          <p:spTgt spid="44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7" dur="500"/>
                                        <p:tgtEl>
                                          <p:spTgt spid="4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2" dur="500"/>
                                        <p:tgtEl>
                                          <p:spTgt spid="4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7" dur="500"/>
                                        <p:tgtEl>
                                          <p:spTgt spid="44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2" dur="500"/>
                                        <p:tgtEl>
                                          <p:spTgt spid="44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7" dur="500"/>
                                        <p:tgtEl>
                                          <p:spTgt spid="44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12204 -0.0419 " pathEditMode="relative" rAng="0" ptsTypes="AA">
                                      <p:cBhvr>
                                        <p:cTn id="471" dur="2000" fill="hold"/>
                                        <p:tgtEl>
                                          <p:spTgt spid="44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2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6" dur="500"/>
                                        <p:tgtEl>
                                          <p:spTgt spid="44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0.12986 0.04189 " pathEditMode="relative" rAng="0" ptsTypes="AA">
                                      <p:cBhvr>
                                        <p:cTn id="480" dur="2000" fill="hold"/>
                                        <p:tgtEl>
                                          <p:spTgt spid="44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2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5" dur="500"/>
                                        <p:tgtEl>
                                          <p:spTgt spid="44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15347 -0.01041 " pathEditMode="relative" rAng="0" ptsTypes="AA">
                                      <p:cBhvr>
                                        <p:cTn id="489" dur="2000" fill="hold"/>
                                        <p:tgtEl>
                                          <p:spTgt spid="44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" y="-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0" fill="hold">
                      <p:stCondLst>
                        <p:cond delay="indefinite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4" dur="500"/>
                                        <p:tgtEl>
                                          <p:spTgt spid="44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15347 0.04607 " pathEditMode="relative" rAng="0" ptsTypes="AA">
                                      <p:cBhvr>
                                        <p:cTn id="498" dur="2000" fill="hold"/>
                                        <p:tgtEl>
                                          <p:spTgt spid="44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" y="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3" dur="500"/>
                                        <p:tgtEl>
                                          <p:spTgt spid="44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4132 0.04607 " pathEditMode="relative" rAng="0" ptsTypes="AA">
                                      <p:cBhvr>
                                        <p:cTn id="507" dur="2000" fill="hold"/>
                                        <p:tgtEl>
                                          <p:spTgt spid="44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2" dur="500"/>
                                        <p:tgtEl>
                                          <p:spTgt spid="44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12188 0.10487 " pathEditMode="relative" rAng="0" ptsTypes="AA">
                                      <p:cBhvr>
                                        <p:cTn id="516" dur="2000" fill="hold"/>
                                        <p:tgtEl>
                                          <p:spTgt spid="445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5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1" dur="500"/>
                                        <p:tgtEl>
                                          <p:spTgt spid="44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2" fill="hold">
                      <p:stCondLst>
                        <p:cond delay="indefinite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04 0.11527 " pathEditMode="relative" rAng="0" ptsTypes="AA">
                                      <p:cBhvr>
                                        <p:cTn id="525" dur="2000" fill="hold"/>
                                        <p:tgtEl>
                                          <p:spTgt spid="44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5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0" dur="500"/>
                                        <p:tgtEl>
                                          <p:spTgt spid="44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 L 0.0434 -0.2206 " pathEditMode="relative" rAng="0" ptsTypes="AA">
                                      <p:cBhvr>
                                        <p:cTn id="534" dur="2000" fill="hold"/>
                                        <p:tgtEl>
                                          <p:spTgt spid="44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-11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9" dur="500"/>
                                        <p:tgtEl>
                                          <p:spTgt spid="44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0" fill="hold">
                      <p:stCondLst>
                        <p:cond delay="indefinite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-0.05503 -0.13635 " pathEditMode="relative" rAng="0" ptsTypes="AA">
                                      <p:cBhvr>
                                        <p:cTn id="543" dur="2000" fill="hold"/>
                                        <p:tgtEl>
                                          <p:spTgt spid="44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6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4" fill="hold">
                      <p:stCondLst>
                        <p:cond delay="indefinite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8" dur="500"/>
                                        <p:tgtEl>
                                          <p:spTgt spid="44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fill="hold">
                      <p:stCondLst>
                        <p:cond delay="indefinite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2222E-6 L -0.53542 -0.04722 " pathEditMode="relative" rAng="0" ptsTypes="AA">
                                      <p:cBhvr>
                                        <p:cTn id="552" dur="2000" fill="hold"/>
                                        <p:tgtEl>
                                          <p:spTgt spid="44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" y="-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7" dur="500"/>
                                        <p:tgtEl>
                                          <p:spTgt spid="44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-0.49618 0.2574 " pathEditMode="relative" rAng="0" ptsTypes="AA">
                                      <p:cBhvr>
                                        <p:cTn id="561" dur="2000" fill="hold"/>
                                        <p:tgtEl>
                                          <p:spTgt spid="445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" y="12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2" fill="hold">
                      <p:stCondLst>
                        <p:cond delay="indefinite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6" dur="500"/>
                                        <p:tgtEl>
                                          <p:spTgt spid="44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07882 0.07894 " pathEditMode="relative" rAng="0" ptsTypes="AA">
                                      <p:cBhvr>
                                        <p:cTn id="570" dur="2000" fill="hold"/>
                                        <p:tgtEl>
                                          <p:spTgt spid="445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3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5" dur="500"/>
                                        <p:tgtEl>
                                          <p:spTgt spid="44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05729 -0.03658 " pathEditMode="relative" rAng="0" ptsTypes="AA">
                                      <p:cBhvr>
                                        <p:cTn id="579" dur="2000" fill="hold"/>
                                        <p:tgtEl>
                                          <p:spTgt spid="445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-1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0" fill="hold">
                      <p:stCondLst>
                        <p:cond delay="indefinite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4" dur="500"/>
                                        <p:tgtEl>
                                          <p:spTgt spid="44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-0.53542 -0.09977 " pathEditMode="relative" rAng="0" ptsTypes="AA">
                                      <p:cBhvr>
                                        <p:cTn id="588" dur="2000" fill="hold"/>
                                        <p:tgtEl>
                                          <p:spTgt spid="445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" y="-5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3" dur="500"/>
                                        <p:tgtEl>
                                          <p:spTgt spid="4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4" fill="hold">
                      <p:stCondLst>
                        <p:cond delay="indefinite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-0.53542 -0.20463 " pathEditMode="relative" rAng="0" ptsTypes="AA">
                                      <p:cBhvr>
                                        <p:cTn id="597" dur="2000" fill="hold"/>
                                        <p:tgtEl>
                                          <p:spTgt spid="445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" y="-10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8" fill="hold">
                      <p:stCondLst>
                        <p:cond delay="indefinite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2" dur="500"/>
                                        <p:tgtEl>
                                          <p:spTgt spid="4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22222E-6 L -0.64566 0.04722 " pathEditMode="relative" rAng="0" ptsTypes="AA">
                                      <p:cBhvr>
                                        <p:cTn id="606" dur="2000" fill="hold"/>
                                        <p:tgtEl>
                                          <p:spTgt spid="44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" y="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2" fill="hold">
                      <p:stCondLst>
                        <p:cond delay="indefinite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7" fill="hold">
                      <p:stCondLst>
                        <p:cond delay="indefinite"/>
                      </p:stCondLst>
                      <p:childTnLst>
                        <p:par>
                          <p:cTn id="618" fill="hold">
                            <p:stCondLst>
                              <p:cond delay="0"/>
                            </p:stCondLst>
                            <p:childTnLst>
                              <p:par>
                                <p:cTn id="6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2" fill="hold">
                      <p:stCondLst>
                        <p:cond delay="indefinite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25" grpId="0" animBg="1"/>
      <p:bldP spid="44512" grpId="0" animBg="1"/>
      <p:bldP spid="44325" grpId="0" animBg="1"/>
      <p:bldP spid="44328" grpId="0" animBg="1"/>
      <p:bldP spid="44329" grpId="0" animBg="1"/>
      <p:bldP spid="44330" grpId="0" animBg="1"/>
      <p:bldP spid="44331" grpId="0" animBg="1"/>
      <p:bldP spid="44332" grpId="0" animBg="1"/>
      <p:bldP spid="44333" grpId="0" animBg="1"/>
      <p:bldP spid="44334" grpId="0" animBg="1"/>
      <p:bldP spid="44335" grpId="0" animBg="1"/>
      <p:bldP spid="44336" grpId="0" animBg="1"/>
      <p:bldP spid="44338" grpId="0" animBg="1"/>
      <p:bldP spid="44339" grpId="0" animBg="1"/>
      <p:bldP spid="44340" grpId="0" animBg="1"/>
      <p:bldP spid="44340" grpId="1" animBg="1"/>
      <p:bldP spid="44341" grpId="0" animBg="1"/>
      <p:bldP spid="44342" grpId="0" animBg="1"/>
      <p:bldP spid="44343" grpId="0" animBg="1"/>
      <p:bldP spid="44343" grpId="1" animBg="1"/>
      <p:bldP spid="44344" grpId="0" animBg="1"/>
      <p:bldP spid="44345" grpId="0" animBg="1"/>
      <p:bldP spid="44346" grpId="0" animBg="1"/>
      <p:bldP spid="44346" grpId="1" animBg="1"/>
      <p:bldP spid="44347" grpId="0" animBg="1"/>
      <p:bldP spid="44348" grpId="0" animBg="1"/>
      <p:bldP spid="44349" grpId="0" animBg="1"/>
      <p:bldP spid="44350" grpId="0" animBg="1"/>
      <p:bldP spid="44351" grpId="0" animBg="1"/>
      <p:bldP spid="44362" grpId="0" animBg="1"/>
      <p:bldP spid="44369" grpId="0" animBg="1"/>
      <p:bldP spid="44370" grpId="0" animBg="1"/>
      <p:bldP spid="44371" grpId="0" animBg="1"/>
      <p:bldP spid="44372" grpId="0" animBg="1"/>
      <p:bldP spid="44373" grpId="0" animBg="1"/>
      <p:bldP spid="44374" grpId="0" animBg="1"/>
      <p:bldP spid="44375" grpId="0" animBg="1"/>
      <p:bldP spid="44376" grpId="0" animBg="1"/>
      <p:bldP spid="44378" grpId="0" animBg="1"/>
      <p:bldP spid="44379" grpId="0" animBg="1"/>
      <p:bldP spid="44380" grpId="0" animBg="1"/>
      <p:bldP spid="44381" grpId="0" animBg="1"/>
      <p:bldP spid="44382" grpId="0"/>
      <p:bldP spid="44383" grpId="0" animBg="1"/>
      <p:bldP spid="44384" grpId="0" animBg="1"/>
      <p:bldP spid="44385" grpId="0" animBg="1"/>
      <p:bldP spid="44387" grpId="0"/>
      <p:bldP spid="44388" grpId="0"/>
      <p:bldP spid="44389" grpId="0"/>
      <p:bldP spid="44390" grpId="0"/>
      <p:bldP spid="44392" grpId="0" animBg="1"/>
      <p:bldP spid="44393" grpId="0" animBg="1"/>
      <p:bldP spid="44394" grpId="0" animBg="1"/>
      <p:bldP spid="44395" grpId="0" animBg="1"/>
      <p:bldP spid="44396" grpId="0" animBg="1"/>
      <p:bldP spid="44397" grpId="0"/>
      <p:bldP spid="44398" grpId="0"/>
      <p:bldP spid="44386" grpId="0" animBg="1"/>
      <p:bldP spid="44399" grpId="0"/>
      <p:bldP spid="44401" grpId="0" animBg="1"/>
      <p:bldP spid="44402" grpId="0" animBg="1"/>
      <p:bldP spid="44406" grpId="0" animBg="1"/>
      <p:bldP spid="44407" grpId="0" animBg="1"/>
      <p:bldP spid="44408" grpId="0"/>
      <p:bldP spid="44409" grpId="0" animBg="1"/>
      <p:bldP spid="44410" grpId="0" animBg="1"/>
      <p:bldP spid="44411" grpId="0" animBg="1"/>
      <p:bldP spid="44411" grpId="1" animBg="1"/>
      <p:bldP spid="44420" grpId="0"/>
      <p:bldP spid="44421" grpId="0"/>
      <p:bldP spid="44431" grpId="0" animBg="1"/>
      <p:bldP spid="44432" grpId="0" animBg="1"/>
      <p:bldP spid="44433" grpId="0" animBg="1"/>
      <p:bldP spid="44434" grpId="0" animBg="1"/>
      <p:bldP spid="44450" grpId="0" animBg="1"/>
      <p:bldP spid="44451" grpId="0" animBg="1"/>
      <p:bldP spid="44452" grpId="0" animBg="1"/>
      <p:bldP spid="44453" grpId="0"/>
      <p:bldP spid="44513" grpId="0" animBg="1"/>
      <p:bldP spid="44514" grpId="0" animBg="1"/>
      <p:bldP spid="44515" grpId="0" animBg="1"/>
      <p:bldP spid="44516" grpId="0" animBg="1"/>
      <p:bldP spid="44517" grpId="0" animBg="1"/>
      <p:bldP spid="44517" grpId="1" animBg="1"/>
      <p:bldP spid="44519" grpId="0"/>
      <p:bldP spid="44520" grpId="0"/>
      <p:bldP spid="44521" grpId="0"/>
      <p:bldP spid="44522" grpId="0"/>
      <p:bldP spid="44523" grpId="0"/>
      <p:bldP spid="44543" grpId="0"/>
      <p:bldP spid="44544" grpId="0"/>
      <p:bldP spid="44545" grpId="0"/>
      <p:bldP spid="44546" grpId="0"/>
      <p:bldP spid="44547" grpId="0"/>
      <p:bldP spid="44548" grpId="0"/>
      <p:bldP spid="44549" grpId="0"/>
      <p:bldP spid="44550" grpId="0" animBg="1"/>
      <p:bldP spid="44550" grpId="1" animBg="1"/>
      <p:bldP spid="44551" grpId="0" animBg="1"/>
      <p:bldP spid="44551" grpId="1" animBg="1"/>
      <p:bldP spid="44552" grpId="0" animBg="1"/>
      <p:bldP spid="44552" grpId="1" animBg="1"/>
      <p:bldP spid="44553" grpId="0" animBg="1"/>
      <p:bldP spid="44553" grpId="1" animBg="1"/>
      <p:bldP spid="44554" grpId="0" animBg="1"/>
      <p:bldP spid="44554" grpId="1" animBg="1"/>
      <p:bldP spid="44555" grpId="0" animBg="1"/>
      <p:bldP spid="44555" grpId="1" animBg="1"/>
      <p:bldP spid="44556" grpId="0" animBg="1"/>
      <p:bldP spid="44556" grpId="1" animBg="1"/>
      <p:bldP spid="44557" grpId="0" animBg="1"/>
      <p:bldP spid="44557" grpId="1" animBg="1"/>
      <p:bldP spid="44558" grpId="0" animBg="1"/>
      <p:bldP spid="44558" grpId="1" animBg="1"/>
      <p:bldP spid="44559" grpId="0" animBg="1"/>
      <p:bldP spid="44559" grpId="1" animBg="1"/>
      <p:bldP spid="44560" grpId="0" animBg="1"/>
      <p:bldP spid="44560" grpId="1" animBg="1"/>
      <p:bldP spid="44561" grpId="0" animBg="1"/>
      <p:bldP spid="44561" grpId="1" animBg="1"/>
      <p:bldP spid="44562" grpId="0" animBg="1"/>
      <p:bldP spid="44562" grpId="1" animBg="1"/>
      <p:bldP spid="44563" grpId="0" animBg="1"/>
      <p:bldP spid="44563" grpId="1" animBg="1"/>
      <p:bldP spid="44564" grpId="0" animBg="1"/>
      <p:bldP spid="44564" grpId="1" animBg="1"/>
      <p:bldP spid="44565" grpId="0" animBg="1"/>
      <p:bldP spid="44565" grpId="1" animBg="1"/>
      <p:bldP spid="170" grpId="0"/>
      <p:bldP spid="171" grpId="0"/>
      <p:bldP spid="172" grpId="0"/>
      <p:bldP spid="173" grpId="0"/>
      <p:bldP spid="17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8" name="Line 78"/>
          <p:cNvSpPr>
            <a:spLocks noChangeAspect="1" noChangeShapeType="1"/>
          </p:cNvSpPr>
          <p:nvPr/>
        </p:nvSpPr>
        <p:spPr bwMode="auto">
          <a:xfrm rot="-180000">
            <a:off x="2891363" y="1154053"/>
            <a:ext cx="2484000" cy="2227713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21" name="Line 81"/>
          <p:cNvSpPr>
            <a:spLocks noChangeShapeType="1"/>
          </p:cNvSpPr>
          <p:nvPr/>
        </p:nvSpPr>
        <p:spPr bwMode="auto">
          <a:xfrm flipH="1">
            <a:off x="3005138" y="2997200"/>
            <a:ext cx="2058987" cy="1588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22" name="Line 82"/>
          <p:cNvSpPr>
            <a:spLocks noChangeAspect="1" noChangeShapeType="1"/>
          </p:cNvSpPr>
          <p:nvPr/>
        </p:nvSpPr>
        <p:spPr bwMode="auto">
          <a:xfrm>
            <a:off x="5016500" y="2946400"/>
            <a:ext cx="0" cy="2825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24" name="Line 84"/>
          <p:cNvSpPr>
            <a:spLocks noChangeShapeType="1"/>
          </p:cNvSpPr>
          <p:nvPr/>
        </p:nvSpPr>
        <p:spPr bwMode="auto">
          <a:xfrm flipH="1">
            <a:off x="2998788" y="1590675"/>
            <a:ext cx="315912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 106"/>
          <p:cNvGrpSpPr>
            <a:grpSpLocks/>
          </p:cNvGrpSpPr>
          <p:nvPr/>
        </p:nvGrpSpPr>
        <p:grpSpPr bwMode="auto">
          <a:xfrm>
            <a:off x="2571750" y="765175"/>
            <a:ext cx="3500438" cy="2490788"/>
            <a:chOff x="1620" y="482"/>
            <a:chExt cx="2205" cy="1569"/>
          </a:xfrm>
        </p:grpSpPr>
        <p:sp>
          <p:nvSpPr>
            <p:cNvPr id="12333" name="Line 70"/>
            <p:cNvSpPr>
              <a:spLocks noChangeAspect="1" noChangeShapeType="1"/>
            </p:cNvSpPr>
            <p:nvPr/>
          </p:nvSpPr>
          <p:spPr bwMode="auto">
            <a:xfrm flipV="1">
              <a:off x="1888" y="685"/>
              <a:ext cx="0" cy="1360"/>
            </a:xfrm>
            <a:prstGeom prst="line">
              <a:avLst/>
            </a:prstGeom>
            <a:ln w="19050"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334" name="Line 71"/>
            <p:cNvSpPr>
              <a:spLocks noChangeAspect="1" noChangeShapeType="1"/>
            </p:cNvSpPr>
            <p:nvPr/>
          </p:nvSpPr>
          <p:spPr bwMode="auto">
            <a:xfrm>
              <a:off x="1888" y="2032"/>
              <a:ext cx="1937" cy="0"/>
            </a:xfrm>
            <a:prstGeom prst="line">
              <a:avLst/>
            </a:prstGeom>
            <a:ln w="19050"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335" name="Line 72"/>
            <p:cNvSpPr>
              <a:spLocks noChangeAspect="1" noChangeShapeType="1"/>
            </p:cNvSpPr>
            <p:nvPr/>
          </p:nvSpPr>
          <p:spPr bwMode="auto">
            <a:xfrm rot="21480000" flipV="1">
              <a:off x="1876" y="1177"/>
              <a:ext cx="92" cy="846"/>
            </a:xfrm>
            <a:prstGeom prst="line">
              <a:avLst/>
            </a:prstGeom>
            <a:ln w="19050">
              <a:solidFill>
                <a:srgbClr val="0000FF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grpSp>
          <p:nvGrpSpPr>
            <p:cNvPr id="3" name="Group 73"/>
            <p:cNvGrpSpPr>
              <a:grpSpLocks noChangeAspect="1"/>
            </p:cNvGrpSpPr>
            <p:nvPr/>
          </p:nvGrpSpPr>
          <p:grpSpPr bwMode="auto">
            <a:xfrm rot="60000">
              <a:off x="1953" y="826"/>
              <a:ext cx="1483" cy="392"/>
              <a:chOff x="6964" y="4260"/>
              <a:chExt cx="1697" cy="403"/>
            </a:xfrm>
          </p:grpSpPr>
          <p:sp>
            <p:nvSpPr>
              <p:cNvPr id="12344" name="Arc 74"/>
              <p:cNvSpPr>
                <a:spLocks noChangeAspect="1"/>
              </p:cNvSpPr>
              <p:nvPr/>
            </p:nvSpPr>
            <p:spPr bwMode="auto">
              <a:xfrm rot="-5400000">
                <a:off x="6986" y="4435"/>
                <a:ext cx="206" cy="249"/>
              </a:xfrm>
              <a:custGeom>
                <a:avLst/>
                <a:gdLst>
                  <a:gd name="T0" fmla="*/ 0 w 17842"/>
                  <a:gd name="T1" fmla="*/ 0 h 21600"/>
                  <a:gd name="T2" fmla="*/ 0 w 17842"/>
                  <a:gd name="T3" fmla="*/ 0 h 21600"/>
                  <a:gd name="T4" fmla="*/ 0 w 1784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7842"/>
                  <a:gd name="T10" fmla="*/ 0 h 21600"/>
                  <a:gd name="T11" fmla="*/ 17842 w 1784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42" h="21600" fill="none" extrusionOk="0">
                    <a:moveTo>
                      <a:pt x="-1" y="0"/>
                    </a:moveTo>
                    <a:cubicBezTo>
                      <a:pt x="7139" y="0"/>
                      <a:pt x="13818" y="3528"/>
                      <a:pt x="17842" y="9425"/>
                    </a:cubicBezTo>
                  </a:path>
                  <a:path w="17842" h="21600" stroke="0" extrusionOk="0">
                    <a:moveTo>
                      <a:pt x="-1" y="0"/>
                    </a:moveTo>
                    <a:cubicBezTo>
                      <a:pt x="7139" y="0"/>
                      <a:pt x="13818" y="3528"/>
                      <a:pt x="17842" y="9425"/>
                    </a:cubicBezTo>
                    <a:lnTo>
                      <a:pt x="0" y="21600"/>
                    </a:lnTo>
                    <a:close/>
                  </a:path>
                </a:pathLst>
              </a:custGeom>
              <a:ln w="19050">
                <a:solidFill>
                  <a:srgbClr val="0000FF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2345" name="Line 75"/>
              <p:cNvSpPr>
                <a:spLocks noChangeAspect="1" noChangeShapeType="1"/>
              </p:cNvSpPr>
              <p:nvPr/>
            </p:nvSpPr>
            <p:spPr bwMode="auto">
              <a:xfrm rot="240000" flipV="1">
                <a:off x="7079" y="4260"/>
                <a:ext cx="1582" cy="250"/>
              </a:xfrm>
              <a:prstGeom prst="line">
                <a:avLst/>
              </a:prstGeom>
              <a:ln w="19050">
                <a:solidFill>
                  <a:srgbClr val="0000FF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337" name="Arc 76"/>
            <p:cNvSpPr>
              <a:spLocks noChangeAspect="1"/>
            </p:cNvSpPr>
            <p:nvPr/>
          </p:nvSpPr>
          <p:spPr bwMode="auto">
            <a:xfrm rot="-5400000">
              <a:off x="1897" y="1964"/>
              <a:ext cx="66" cy="71"/>
            </a:xfrm>
            <a:custGeom>
              <a:avLst/>
              <a:gdLst>
                <a:gd name="T0" fmla="*/ 0 w 17842"/>
                <a:gd name="T1" fmla="*/ 0 h 21600"/>
                <a:gd name="T2" fmla="*/ 0 w 17842"/>
                <a:gd name="T3" fmla="*/ 0 h 21600"/>
                <a:gd name="T4" fmla="*/ 0 w 17842"/>
                <a:gd name="T5" fmla="*/ 0 h 21600"/>
                <a:gd name="T6" fmla="*/ 0 60000 65536"/>
                <a:gd name="T7" fmla="*/ 0 60000 65536"/>
                <a:gd name="T8" fmla="*/ 0 60000 65536"/>
                <a:gd name="T9" fmla="*/ 0 w 17842"/>
                <a:gd name="T10" fmla="*/ 0 h 21600"/>
                <a:gd name="T11" fmla="*/ 17842 w 178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842" h="21600" fill="none" extrusionOk="0">
                  <a:moveTo>
                    <a:pt x="-1" y="0"/>
                  </a:moveTo>
                  <a:cubicBezTo>
                    <a:pt x="7139" y="0"/>
                    <a:pt x="13818" y="3528"/>
                    <a:pt x="17842" y="9425"/>
                  </a:cubicBezTo>
                </a:path>
                <a:path w="17842" h="21600" stroke="0" extrusionOk="0">
                  <a:moveTo>
                    <a:pt x="-1" y="0"/>
                  </a:moveTo>
                  <a:cubicBezTo>
                    <a:pt x="7139" y="0"/>
                    <a:pt x="13818" y="3528"/>
                    <a:pt x="17842" y="942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38" name="Line 77"/>
            <p:cNvSpPr>
              <a:spLocks noChangeAspect="1" noChangeShapeType="1"/>
            </p:cNvSpPr>
            <p:nvPr/>
          </p:nvSpPr>
          <p:spPr bwMode="auto">
            <a:xfrm rot="360000" flipV="1">
              <a:off x="1936" y="1774"/>
              <a:ext cx="1571" cy="277"/>
            </a:xfrm>
            <a:prstGeom prst="line">
              <a:avLst/>
            </a:prstGeom>
            <a:ln w="19050">
              <a:solidFill>
                <a:srgbClr val="0000FF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grpSp>
          <p:nvGrpSpPr>
            <p:cNvPr id="4" name="Group 87"/>
            <p:cNvGrpSpPr>
              <a:grpSpLocks noChangeAspect="1"/>
            </p:cNvGrpSpPr>
            <p:nvPr/>
          </p:nvGrpSpPr>
          <p:grpSpPr bwMode="auto">
            <a:xfrm>
              <a:off x="1965" y="1317"/>
              <a:ext cx="1508" cy="324"/>
              <a:chOff x="6964" y="4260"/>
              <a:chExt cx="1697" cy="403"/>
            </a:xfrm>
          </p:grpSpPr>
          <p:sp>
            <p:nvSpPr>
              <p:cNvPr id="12342" name="Arc 88"/>
              <p:cNvSpPr>
                <a:spLocks noChangeAspect="1"/>
              </p:cNvSpPr>
              <p:nvPr/>
            </p:nvSpPr>
            <p:spPr bwMode="auto">
              <a:xfrm rot="-5400000">
                <a:off x="6986" y="4435"/>
                <a:ext cx="206" cy="249"/>
              </a:xfrm>
              <a:custGeom>
                <a:avLst/>
                <a:gdLst>
                  <a:gd name="T0" fmla="*/ 0 w 17842"/>
                  <a:gd name="T1" fmla="*/ 0 h 21600"/>
                  <a:gd name="T2" fmla="*/ 0 w 17842"/>
                  <a:gd name="T3" fmla="*/ 0 h 21600"/>
                  <a:gd name="T4" fmla="*/ 0 w 1784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7842"/>
                  <a:gd name="T10" fmla="*/ 0 h 21600"/>
                  <a:gd name="T11" fmla="*/ 17842 w 1784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42" h="21600" fill="none" extrusionOk="0">
                    <a:moveTo>
                      <a:pt x="-1" y="0"/>
                    </a:moveTo>
                    <a:cubicBezTo>
                      <a:pt x="7139" y="0"/>
                      <a:pt x="13818" y="3528"/>
                      <a:pt x="17842" y="9425"/>
                    </a:cubicBezTo>
                  </a:path>
                  <a:path w="17842" h="21600" stroke="0" extrusionOk="0">
                    <a:moveTo>
                      <a:pt x="-1" y="0"/>
                    </a:moveTo>
                    <a:cubicBezTo>
                      <a:pt x="7139" y="0"/>
                      <a:pt x="13818" y="3528"/>
                      <a:pt x="17842" y="9425"/>
                    </a:cubicBezTo>
                    <a:lnTo>
                      <a:pt x="0" y="21600"/>
                    </a:lnTo>
                    <a:close/>
                  </a:path>
                </a:pathLst>
              </a:custGeom>
              <a:ln w="19050">
                <a:solidFill>
                  <a:srgbClr val="0000FF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2343" name="Line 89"/>
              <p:cNvSpPr>
                <a:spLocks noChangeAspect="1" noChangeShapeType="1"/>
              </p:cNvSpPr>
              <p:nvPr/>
            </p:nvSpPr>
            <p:spPr bwMode="auto">
              <a:xfrm rot="240000" flipV="1">
                <a:off x="7079" y="4260"/>
                <a:ext cx="1582" cy="250"/>
              </a:xfrm>
              <a:prstGeom prst="line">
                <a:avLst/>
              </a:prstGeom>
              <a:ln w="19050">
                <a:solidFill>
                  <a:srgbClr val="0000FF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340" name="Line 90"/>
            <p:cNvSpPr>
              <a:spLocks noChangeAspect="1" noChangeShapeType="1"/>
            </p:cNvSpPr>
            <p:nvPr/>
          </p:nvSpPr>
          <p:spPr bwMode="auto">
            <a:xfrm rot="300000" flipV="1">
              <a:off x="1913" y="1585"/>
              <a:ext cx="45" cy="419"/>
            </a:xfrm>
            <a:prstGeom prst="line">
              <a:avLst/>
            </a:prstGeom>
            <a:ln w="19050">
              <a:solidFill>
                <a:srgbClr val="0000FF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341" name="Text Box 93"/>
            <p:cNvSpPr txBox="1">
              <a:spLocks noChangeArrowheads="1"/>
            </p:cNvSpPr>
            <p:nvPr/>
          </p:nvSpPr>
          <p:spPr bwMode="auto">
            <a:xfrm>
              <a:off x="1620" y="482"/>
              <a:ext cx="408" cy="231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GB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GB" b="1" baseline="-30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fr-FR" dirty="0"/>
                <a:t> </a:t>
              </a:r>
            </a:p>
          </p:txBody>
        </p:sp>
      </p:grpSp>
      <p:sp>
        <p:nvSpPr>
          <p:cNvPr id="35934" name="Text Box 94"/>
          <p:cNvSpPr txBox="1">
            <a:spLocks noChangeArrowheads="1"/>
          </p:cNvSpPr>
          <p:nvPr/>
        </p:nvSpPr>
        <p:spPr bwMode="auto">
          <a:xfrm>
            <a:off x="6058243" y="3081250"/>
            <a:ext cx="806450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b="1" dirty="0">
                <a:solidFill>
                  <a:schemeClr val="tx1"/>
                </a:solidFill>
              </a:rPr>
              <a:t>V</a:t>
            </a:r>
            <a:r>
              <a:rPr lang="fr-FR" sz="1200" b="1" dirty="0">
                <a:solidFill>
                  <a:schemeClr val="tx1"/>
                </a:solidFill>
              </a:rPr>
              <a:t>CE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5935" name="Text Box 95"/>
          <p:cNvSpPr txBox="1">
            <a:spLocks noChangeArrowheads="1"/>
          </p:cNvSpPr>
          <p:nvPr/>
        </p:nvSpPr>
        <p:spPr bwMode="auto">
          <a:xfrm>
            <a:off x="1904080" y="1324261"/>
            <a:ext cx="1143008" cy="46166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 dirty="0">
                <a:solidFill>
                  <a:srgbClr val="008000"/>
                </a:solidFill>
              </a:rPr>
              <a:t> </a:t>
            </a:r>
            <a:r>
              <a:rPr lang="en-GB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1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GB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=I</a:t>
            </a:r>
            <a:r>
              <a:rPr lang="en-GB" sz="11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GB" sz="1050" b="1" dirty="0" smtClean="0">
                <a:solidFill>
                  <a:srgbClr val="008000"/>
                </a:solidFill>
              </a:rPr>
              <a:t>SA</a:t>
            </a:r>
            <a:r>
              <a:rPr lang="en-GB" sz="1100" b="1" dirty="0" smtClean="0">
                <a:solidFill>
                  <a:srgbClr val="008000"/>
                </a:solidFill>
              </a:rPr>
              <a:t>T</a:t>
            </a:r>
            <a:r>
              <a:rPr lang="fr-FR" sz="2400" b="1" dirty="0" smtClean="0">
                <a:solidFill>
                  <a:srgbClr val="008000"/>
                </a:solidFill>
              </a:rPr>
              <a:t> </a:t>
            </a:r>
            <a:endParaRPr lang="fr-FR" sz="2400" b="1" dirty="0">
              <a:solidFill>
                <a:srgbClr val="008000"/>
              </a:solidFill>
            </a:endParaRPr>
          </a:p>
        </p:txBody>
      </p:sp>
      <p:sp>
        <p:nvSpPr>
          <p:cNvPr id="35936" name="Text Box 96"/>
          <p:cNvSpPr txBox="1">
            <a:spLocks noChangeArrowheads="1"/>
          </p:cNvSpPr>
          <p:nvPr/>
        </p:nvSpPr>
        <p:spPr bwMode="auto">
          <a:xfrm>
            <a:off x="2843212" y="3213100"/>
            <a:ext cx="1014407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 b="1" dirty="0">
                <a:solidFill>
                  <a:srgbClr val="008000"/>
                </a:solidFill>
              </a:rPr>
              <a:t>V</a:t>
            </a:r>
            <a:r>
              <a:rPr lang="fr-FR" sz="1200" b="1" dirty="0">
                <a:solidFill>
                  <a:srgbClr val="008000"/>
                </a:solidFill>
              </a:rPr>
              <a:t>CE</a:t>
            </a:r>
            <a:r>
              <a:rPr lang="fr-FR" sz="1600" b="1" dirty="0">
                <a:solidFill>
                  <a:srgbClr val="008000"/>
                </a:solidFill>
              </a:rPr>
              <a:t> </a:t>
            </a:r>
            <a:r>
              <a:rPr lang="fr-FR" sz="1400" b="1" dirty="0">
                <a:solidFill>
                  <a:srgbClr val="008000"/>
                </a:solidFill>
              </a:rPr>
              <a:t>≈ 0</a:t>
            </a:r>
          </a:p>
        </p:txBody>
      </p:sp>
      <p:sp>
        <p:nvSpPr>
          <p:cNvPr id="35937" name="Text Box 97"/>
          <p:cNvSpPr txBox="1">
            <a:spLocks noChangeArrowheads="1"/>
          </p:cNvSpPr>
          <p:nvPr/>
        </p:nvSpPr>
        <p:spPr bwMode="auto">
          <a:xfrm>
            <a:off x="4797170" y="3230092"/>
            <a:ext cx="1489342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 b="1" dirty="0" smtClean="0">
                <a:solidFill>
                  <a:srgbClr val="336699"/>
                </a:solidFill>
              </a:rPr>
              <a:t>V</a:t>
            </a:r>
            <a:r>
              <a:rPr lang="fr-FR" sz="1200" b="1" dirty="0" smtClean="0">
                <a:solidFill>
                  <a:srgbClr val="336699"/>
                </a:solidFill>
              </a:rPr>
              <a:t>CE =</a:t>
            </a:r>
            <a:r>
              <a:rPr lang="fr-FR" sz="1600" b="1" dirty="0" smtClean="0">
                <a:solidFill>
                  <a:srgbClr val="336699"/>
                </a:solidFill>
              </a:rPr>
              <a:t>V</a:t>
            </a:r>
            <a:r>
              <a:rPr lang="fr-FR" b="1" baseline="-30000" dirty="0" smtClean="0">
                <a:solidFill>
                  <a:srgbClr val="336699"/>
                </a:solidFill>
                <a:ea typeface="Times New Roman" pitchFamily="18" charset="0"/>
                <a:cs typeface="Arabic Transparent" pitchFamily="2" charset="-78"/>
              </a:rPr>
              <a:t>CESAT</a:t>
            </a:r>
            <a:r>
              <a:rPr lang="fr-FR" sz="1000" dirty="0" smtClean="0">
                <a:solidFill>
                  <a:srgbClr val="336699"/>
                </a:solidFill>
              </a:rPr>
              <a:t> </a:t>
            </a:r>
            <a:r>
              <a:rPr lang="fr-FR" sz="1200" dirty="0" smtClean="0">
                <a:solidFill>
                  <a:srgbClr val="336699"/>
                </a:solidFill>
              </a:rPr>
              <a:t> </a:t>
            </a:r>
            <a:r>
              <a:rPr lang="fr-FR" sz="1600" dirty="0" smtClean="0">
                <a:solidFill>
                  <a:srgbClr val="336699"/>
                </a:solidFill>
              </a:rPr>
              <a:t> </a:t>
            </a:r>
            <a:endParaRPr lang="fr-FR" sz="1600" dirty="0">
              <a:solidFill>
                <a:srgbClr val="336699"/>
              </a:solidFill>
            </a:endParaRPr>
          </a:p>
        </p:txBody>
      </p:sp>
      <p:sp>
        <p:nvSpPr>
          <p:cNvPr id="35938" name="Text Box 98"/>
          <p:cNvSpPr txBox="1">
            <a:spLocks noChangeArrowheads="1"/>
          </p:cNvSpPr>
          <p:nvPr/>
        </p:nvSpPr>
        <p:spPr bwMode="auto">
          <a:xfrm>
            <a:off x="3107424" y="1228167"/>
            <a:ext cx="504825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600" b="1" dirty="0">
                <a:solidFill>
                  <a:srgbClr val="FF0000"/>
                </a:solidFill>
              </a:rPr>
              <a:t>P1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5939" name="Text Box 99"/>
          <p:cNvSpPr txBox="1">
            <a:spLocks noChangeArrowheads="1"/>
          </p:cNvSpPr>
          <p:nvPr/>
        </p:nvSpPr>
        <p:spPr bwMode="auto">
          <a:xfrm>
            <a:off x="3946310" y="1888567"/>
            <a:ext cx="504825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600" b="1" dirty="0">
                <a:solidFill>
                  <a:srgbClr val="FF0000"/>
                </a:solidFill>
              </a:rPr>
              <a:t>P</a:t>
            </a:r>
            <a:r>
              <a:rPr lang="ar-DZ" sz="1600" b="1" dirty="0">
                <a:solidFill>
                  <a:srgbClr val="FF0000"/>
                </a:solidFill>
              </a:rPr>
              <a:t>2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5940" name="Text Box 100"/>
          <p:cNvSpPr txBox="1">
            <a:spLocks noChangeArrowheads="1"/>
          </p:cNvSpPr>
          <p:nvPr/>
        </p:nvSpPr>
        <p:spPr bwMode="auto">
          <a:xfrm>
            <a:off x="4864443" y="2633104"/>
            <a:ext cx="504825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600" b="1">
                <a:solidFill>
                  <a:srgbClr val="FF0000"/>
                </a:solidFill>
              </a:rPr>
              <a:t>P</a:t>
            </a:r>
            <a:r>
              <a:rPr lang="ar-DZ" sz="1600" b="1">
                <a:solidFill>
                  <a:srgbClr val="FF0000"/>
                </a:solidFill>
              </a:rPr>
              <a:t>3</a:t>
            </a:r>
            <a:r>
              <a:rPr lang="fr-FR" sz="16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5942" name="Text Box 102"/>
          <p:cNvSpPr txBox="1">
            <a:spLocks noChangeArrowheads="1"/>
          </p:cNvSpPr>
          <p:nvPr/>
        </p:nvSpPr>
        <p:spPr bwMode="auto">
          <a:xfrm>
            <a:off x="2179382" y="2770434"/>
            <a:ext cx="953408" cy="46166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400" dirty="0">
                <a:solidFill>
                  <a:srgbClr val="336699"/>
                </a:solidFill>
              </a:rPr>
              <a:t> </a:t>
            </a:r>
            <a:r>
              <a:rPr lang="en-GB" b="1" dirty="0" smtClean="0">
                <a:solidFill>
                  <a:srgbClr val="336699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1100" b="1" dirty="0" smtClean="0">
                <a:solidFill>
                  <a:srgbClr val="336699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400" b="1" dirty="0" smtClean="0">
                <a:solidFill>
                  <a:srgbClr val="336699"/>
                </a:solidFill>
              </a:rPr>
              <a:t> </a:t>
            </a:r>
            <a:r>
              <a:rPr lang="fr-FR" b="1" dirty="0">
                <a:solidFill>
                  <a:srgbClr val="336699"/>
                </a:solidFill>
              </a:rPr>
              <a:t>≈ 0</a:t>
            </a:r>
          </a:p>
        </p:txBody>
      </p:sp>
      <p:sp>
        <p:nvSpPr>
          <p:cNvPr id="35919" name="Oval 79"/>
          <p:cNvSpPr>
            <a:spLocks noChangeAspect="1" noChangeArrowheads="1"/>
          </p:cNvSpPr>
          <p:nvPr/>
        </p:nvSpPr>
        <p:spPr bwMode="auto">
          <a:xfrm>
            <a:off x="3276600" y="1557338"/>
            <a:ext cx="79375" cy="87312"/>
          </a:xfrm>
          <a:prstGeom prst="ellipse">
            <a:avLst/>
          </a:pr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25" name="Oval 85"/>
          <p:cNvSpPr>
            <a:spLocks noChangeAspect="1" noChangeArrowheads="1"/>
          </p:cNvSpPr>
          <p:nvPr/>
        </p:nvSpPr>
        <p:spPr bwMode="auto">
          <a:xfrm>
            <a:off x="4092575" y="2217738"/>
            <a:ext cx="85725" cy="84137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20" name="Oval 80"/>
          <p:cNvSpPr>
            <a:spLocks noChangeAspect="1" noChangeArrowheads="1"/>
          </p:cNvSpPr>
          <p:nvPr/>
        </p:nvSpPr>
        <p:spPr bwMode="auto">
          <a:xfrm>
            <a:off x="4978400" y="2949575"/>
            <a:ext cx="79375" cy="87313"/>
          </a:xfrm>
          <a:prstGeom prst="ellipse">
            <a:avLst/>
          </a:prstGeom>
          <a:solidFill>
            <a:srgbClr val="0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47" name="Text Box 107"/>
          <p:cNvSpPr txBox="1">
            <a:spLocks noChangeArrowheads="1"/>
          </p:cNvSpPr>
          <p:nvPr/>
        </p:nvSpPr>
        <p:spPr bwMode="auto">
          <a:xfrm>
            <a:off x="5568961" y="2781300"/>
            <a:ext cx="574675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fr-FR" sz="1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B1</a:t>
            </a:r>
            <a:endParaRPr lang="fr-FR" sz="1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948" name="Text Box 108"/>
          <p:cNvSpPr txBox="1">
            <a:spLocks noChangeArrowheads="1"/>
          </p:cNvSpPr>
          <p:nvPr/>
        </p:nvSpPr>
        <p:spPr bwMode="auto">
          <a:xfrm>
            <a:off x="5509880" y="1989138"/>
            <a:ext cx="574675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fr-FR" sz="1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B2</a:t>
            </a:r>
            <a:endParaRPr lang="fr-FR" sz="1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949" name="Text Box 109"/>
          <p:cNvSpPr txBox="1">
            <a:spLocks noChangeArrowheads="1"/>
          </p:cNvSpPr>
          <p:nvPr/>
        </p:nvSpPr>
        <p:spPr bwMode="auto">
          <a:xfrm>
            <a:off x="5424017" y="1202767"/>
            <a:ext cx="574675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fr-FR" sz="1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B3</a:t>
            </a:r>
            <a:endParaRPr lang="fr-FR" sz="1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950" name="Line 110"/>
          <p:cNvSpPr>
            <a:spLocks noChangeShapeType="1"/>
          </p:cNvSpPr>
          <p:nvPr/>
        </p:nvSpPr>
        <p:spPr bwMode="auto">
          <a:xfrm flipH="1">
            <a:off x="3348038" y="1341438"/>
            <a:ext cx="287337" cy="215900"/>
          </a:xfrm>
          <a:prstGeom prst="line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35951" name="Line 111"/>
          <p:cNvSpPr>
            <a:spLocks noChangeShapeType="1"/>
          </p:cNvSpPr>
          <p:nvPr/>
        </p:nvSpPr>
        <p:spPr bwMode="auto">
          <a:xfrm flipV="1">
            <a:off x="3635375" y="836613"/>
            <a:ext cx="0" cy="504825"/>
          </a:xfrm>
          <a:prstGeom prst="line">
            <a:avLst/>
          </a:prstGeom>
          <a:ln w="9525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12313" name="Text Box 112"/>
          <p:cNvSpPr txBox="1">
            <a:spLocks noChangeArrowheads="1"/>
          </p:cNvSpPr>
          <p:nvPr/>
        </p:nvSpPr>
        <p:spPr bwMode="auto">
          <a:xfrm>
            <a:off x="3563938" y="620713"/>
            <a:ext cx="1512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5953" name="Text Box 113"/>
          <p:cNvSpPr txBox="1">
            <a:spLocks noChangeArrowheads="1"/>
          </p:cNvSpPr>
          <p:nvPr/>
        </p:nvSpPr>
        <p:spPr bwMode="auto">
          <a:xfrm>
            <a:off x="3117850" y="547688"/>
            <a:ext cx="1079500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DZ" b="1" dirty="0">
                <a:solidFill>
                  <a:srgbClr val="008000"/>
                </a:solidFill>
              </a:rPr>
              <a:t>حالة التشبع</a:t>
            </a:r>
            <a:endParaRPr lang="fr-FR" b="1" dirty="0">
              <a:solidFill>
                <a:srgbClr val="008000"/>
              </a:solidFill>
            </a:endParaRPr>
          </a:p>
        </p:txBody>
      </p:sp>
      <p:sp>
        <p:nvSpPr>
          <p:cNvPr id="35954" name="Line 114"/>
          <p:cNvSpPr>
            <a:spLocks noChangeShapeType="1"/>
          </p:cNvSpPr>
          <p:nvPr/>
        </p:nvSpPr>
        <p:spPr bwMode="auto">
          <a:xfrm flipH="1">
            <a:off x="5082146" y="2801036"/>
            <a:ext cx="358775" cy="142875"/>
          </a:xfrm>
          <a:prstGeom prst="line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35955" name="Line 115"/>
          <p:cNvSpPr>
            <a:spLocks noChangeShapeType="1"/>
          </p:cNvSpPr>
          <p:nvPr/>
        </p:nvSpPr>
        <p:spPr bwMode="auto">
          <a:xfrm>
            <a:off x="5421528" y="2801036"/>
            <a:ext cx="1008063" cy="0"/>
          </a:xfrm>
          <a:prstGeom prst="line">
            <a:avLst/>
          </a:prstGeom>
          <a:ln w="9525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35956" name="Text Box 116"/>
          <p:cNvSpPr txBox="1">
            <a:spLocks noChangeArrowheads="1"/>
          </p:cNvSpPr>
          <p:nvPr/>
        </p:nvSpPr>
        <p:spPr bwMode="auto">
          <a:xfrm>
            <a:off x="6419871" y="2622550"/>
            <a:ext cx="1152525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DZ" b="1" dirty="0">
                <a:solidFill>
                  <a:srgbClr val="336699"/>
                </a:solidFill>
                <a:cs typeface="Arabic Transparent" pitchFamily="2" charset="-78"/>
              </a:rPr>
              <a:t>حالة الانسداد</a:t>
            </a:r>
            <a:endParaRPr lang="fr-FR" b="1" dirty="0">
              <a:solidFill>
                <a:srgbClr val="336699"/>
              </a:solidFill>
              <a:cs typeface="Arabic Transparent" pitchFamily="2" charset="-78"/>
            </a:endParaRPr>
          </a:p>
        </p:txBody>
      </p:sp>
      <p:sp>
        <p:nvSpPr>
          <p:cNvPr id="35957" name="Line 117"/>
          <p:cNvSpPr>
            <a:spLocks noChangeShapeType="1"/>
          </p:cNvSpPr>
          <p:nvPr/>
        </p:nvSpPr>
        <p:spPr bwMode="auto">
          <a:xfrm flipH="1">
            <a:off x="4241800" y="765175"/>
            <a:ext cx="2339975" cy="0"/>
          </a:xfrm>
          <a:prstGeom prst="line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35958" name="Line 118"/>
          <p:cNvSpPr>
            <a:spLocks noChangeShapeType="1"/>
          </p:cNvSpPr>
          <p:nvPr/>
        </p:nvSpPr>
        <p:spPr bwMode="auto">
          <a:xfrm>
            <a:off x="7019925" y="1068388"/>
            <a:ext cx="0" cy="1582737"/>
          </a:xfrm>
          <a:prstGeom prst="line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35959" name="Text Box 119"/>
          <p:cNvSpPr txBox="1">
            <a:spLocks noChangeArrowheads="1"/>
          </p:cNvSpPr>
          <p:nvPr/>
        </p:nvSpPr>
        <p:spPr bwMode="auto">
          <a:xfrm>
            <a:off x="6643702" y="620713"/>
            <a:ext cx="1098536" cy="37623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>
                <a:solidFill>
                  <a:srgbClr val="990000"/>
                </a:solidFill>
                <a:cs typeface="Arabic Transparent" pitchFamily="2" charset="-78"/>
              </a:rPr>
              <a:t>نظام التبديل</a:t>
            </a:r>
            <a:endParaRPr lang="fr-FR" b="1">
              <a:solidFill>
                <a:srgbClr val="990000"/>
              </a:solidFill>
              <a:cs typeface="Arabic Transparent" pitchFamily="2" charset="-78"/>
            </a:endParaRPr>
          </a:p>
        </p:txBody>
      </p:sp>
      <p:sp>
        <p:nvSpPr>
          <p:cNvPr id="35960" name="Line 120"/>
          <p:cNvSpPr>
            <a:spLocks noChangeShapeType="1"/>
          </p:cNvSpPr>
          <p:nvPr/>
        </p:nvSpPr>
        <p:spPr bwMode="auto">
          <a:xfrm flipH="1">
            <a:off x="4189971" y="2007286"/>
            <a:ext cx="433388" cy="215900"/>
          </a:xfrm>
          <a:prstGeom prst="line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35961" name="Line 121"/>
          <p:cNvSpPr>
            <a:spLocks noChangeShapeType="1"/>
          </p:cNvSpPr>
          <p:nvPr/>
        </p:nvSpPr>
        <p:spPr bwMode="auto">
          <a:xfrm>
            <a:off x="4621428" y="2007286"/>
            <a:ext cx="2592388" cy="0"/>
          </a:xfrm>
          <a:prstGeom prst="line">
            <a:avLst/>
          </a:prstGeom>
          <a:ln w="9525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35962" name="Text Box 122"/>
          <p:cNvSpPr txBox="1">
            <a:spLocks noChangeArrowheads="1"/>
          </p:cNvSpPr>
          <p:nvPr/>
        </p:nvSpPr>
        <p:spPr bwMode="auto">
          <a:xfrm>
            <a:off x="7285084" y="1844675"/>
            <a:ext cx="1216006" cy="376238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ar-DZ" b="1">
                <a:solidFill>
                  <a:srgbClr val="990000"/>
                </a:solidFill>
                <a:cs typeface="Arabic Transparent" pitchFamily="2" charset="-78"/>
              </a:rPr>
              <a:t>نظام التضخيم</a:t>
            </a:r>
            <a:endParaRPr lang="fr-FR" b="1">
              <a:solidFill>
                <a:srgbClr val="990000"/>
              </a:solidFill>
              <a:cs typeface="Arabic Transparent" pitchFamily="2" charset="-78"/>
            </a:endParaRPr>
          </a:p>
        </p:txBody>
      </p:sp>
      <p:sp>
        <p:nvSpPr>
          <p:cNvPr id="35923" name="Line 83"/>
          <p:cNvSpPr>
            <a:spLocks noChangeShapeType="1"/>
          </p:cNvSpPr>
          <p:nvPr/>
        </p:nvSpPr>
        <p:spPr bwMode="auto">
          <a:xfrm>
            <a:off x="3314357" y="1624013"/>
            <a:ext cx="0" cy="1604962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8" name="Line 103"/>
          <p:cNvSpPr>
            <a:spLocks noChangeShapeType="1"/>
          </p:cNvSpPr>
          <p:nvPr/>
        </p:nvSpPr>
        <p:spPr bwMode="auto">
          <a:xfrm flipH="1">
            <a:off x="2975650" y="2248920"/>
            <a:ext cx="1152000" cy="0"/>
          </a:xfrm>
          <a:prstGeom prst="line">
            <a:avLst/>
          </a:prstGeom>
          <a:ln w="3175">
            <a:solidFill>
              <a:srgbClr val="006600"/>
            </a:solidFill>
            <a:prstDash val="dash"/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9" name="Text Box 107"/>
          <p:cNvSpPr txBox="1">
            <a:spLocks noChangeAspect="1" noChangeArrowheads="1"/>
          </p:cNvSpPr>
          <p:nvPr/>
        </p:nvSpPr>
        <p:spPr bwMode="auto">
          <a:xfrm>
            <a:off x="3909752" y="3192676"/>
            <a:ext cx="782637" cy="47783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>
                <a:solidFill>
                  <a:srgbClr val="A50021"/>
                </a:solidFill>
                <a:ea typeface="Times New Roman" pitchFamily="18" charset="0"/>
                <a:cs typeface="Arabic Transparent" pitchFamily="2" charset="-78"/>
              </a:rPr>
              <a:t>V</a:t>
            </a:r>
            <a:r>
              <a:rPr lang="fr-FR" b="1" baseline="-30000" dirty="0">
                <a:solidFill>
                  <a:srgbClr val="A50021"/>
                </a:solidFill>
                <a:ea typeface="Times New Roman" pitchFamily="18" charset="0"/>
                <a:cs typeface="Arabic Transparent" pitchFamily="2" charset="-78"/>
              </a:rPr>
              <a:t>CE0</a:t>
            </a:r>
            <a:endParaRPr lang="fr-FR" b="1" dirty="0">
              <a:solidFill>
                <a:srgbClr val="A50021"/>
              </a:solidFill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60" name="Text Box 108"/>
          <p:cNvSpPr txBox="1">
            <a:spLocks noChangeAspect="1" noChangeArrowheads="1"/>
          </p:cNvSpPr>
          <p:nvPr/>
        </p:nvSpPr>
        <p:spPr bwMode="auto">
          <a:xfrm>
            <a:off x="2559379" y="2012597"/>
            <a:ext cx="539750" cy="42068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fr-FR" b="1" baseline="-30000" dirty="0">
                <a:solidFill>
                  <a:srgbClr val="A50021"/>
                </a:solidFill>
                <a:ea typeface="Times New Roman" pitchFamily="18" charset="0"/>
                <a:cs typeface="Arabic Transparent" pitchFamily="2" charset="-78"/>
              </a:rPr>
              <a:t>C0</a:t>
            </a:r>
            <a:endParaRPr lang="fr-FR" b="1" dirty="0">
              <a:solidFill>
                <a:srgbClr val="A50021"/>
              </a:solidFill>
            </a:endParaRPr>
          </a:p>
        </p:txBody>
      </p:sp>
      <p:sp>
        <p:nvSpPr>
          <p:cNvPr id="62" name="Line 104"/>
          <p:cNvSpPr>
            <a:spLocks noChangeShapeType="1"/>
          </p:cNvSpPr>
          <p:nvPr/>
        </p:nvSpPr>
        <p:spPr bwMode="auto">
          <a:xfrm>
            <a:off x="4143371" y="2285992"/>
            <a:ext cx="0" cy="936000"/>
          </a:xfrm>
          <a:prstGeom prst="line">
            <a:avLst/>
          </a:prstGeom>
          <a:ln w="3175">
            <a:solidFill>
              <a:srgbClr val="006600"/>
            </a:solidFill>
            <a:prstDash val="dash"/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3" name="Rectangle 104"/>
          <p:cNvSpPr>
            <a:spLocks noChangeArrowheads="1"/>
          </p:cNvSpPr>
          <p:nvPr/>
        </p:nvSpPr>
        <p:spPr bwMode="auto">
          <a:xfrm>
            <a:off x="3863975" y="6202940"/>
            <a:ext cx="4761240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rtl="1" eaLnBrk="0" hangingPunct="0"/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***</a:t>
            </a:r>
            <a:r>
              <a:rPr lang="ar-DZ" b="1" dirty="0" smtClean="0">
                <a:cs typeface="Arabic Transparent" pitchFamily="2" charset="-78"/>
              </a:rPr>
              <a:t> 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تيار</a:t>
            </a:r>
            <a:r>
              <a:rPr lang="fr-FR" b="1" dirty="0" err="1">
                <a:solidFill>
                  <a:srgbClr val="0000FF"/>
                </a:solidFill>
                <a:cs typeface="Arabic Transparent" pitchFamily="2" charset="-78"/>
              </a:rPr>
              <a:t>I</a:t>
            </a:r>
            <a:r>
              <a:rPr lang="fr-FR" b="1" baseline="-30000" dirty="0" err="1">
                <a:solidFill>
                  <a:srgbClr val="0000FF"/>
                </a:solidFill>
                <a:cs typeface="Arabic Transparent" pitchFamily="2" charset="-78"/>
              </a:rPr>
              <a:t>b</a:t>
            </a:r>
            <a:r>
              <a:rPr lang="fr-FR" b="1" baseline="-30000" dirty="0">
                <a:cs typeface="Arabic Transparent" pitchFamily="2" charset="-78"/>
              </a:rPr>
              <a:t> 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تيار ضعيف يتحكم في التيار</a:t>
            </a:r>
            <a:r>
              <a:rPr lang="fr-FR" b="1" dirty="0">
                <a:solidFill>
                  <a:srgbClr val="0000FF"/>
                </a:solidFill>
                <a:cs typeface="Arabic Transparent" pitchFamily="2" charset="-78"/>
              </a:rPr>
              <a:t>I</a:t>
            </a:r>
            <a:r>
              <a:rPr lang="fr-FR" b="1" baseline="-30000" dirty="0">
                <a:solidFill>
                  <a:srgbClr val="0000FF"/>
                </a:solidFill>
                <a:cs typeface="Arabic Transparent" pitchFamily="2" charset="-78"/>
              </a:rPr>
              <a:t>C</a:t>
            </a:r>
            <a:r>
              <a:rPr lang="fr-FR" b="1" dirty="0">
                <a:cs typeface="Arabic Transparent" pitchFamily="2" charset="-78"/>
              </a:rPr>
              <a:t> 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وهو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تيار كبير.</a:t>
            </a:r>
            <a:endParaRPr lang="ar-DZ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64" name="Text Box 123"/>
          <p:cNvSpPr txBox="1">
            <a:spLocks noChangeArrowheads="1"/>
          </p:cNvSpPr>
          <p:nvPr/>
        </p:nvSpPr>
        <p:spPr bwMode="auto">
          <a:xfrm>
            <a:off x="4786314" y="4071942"/>
            <a:ext cx="4043353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b="1" dirty="0">
                <a:solidFill>
                  <a:srgbClr val="FF3300"/>
                </a:solidFill>
                <a:cs typeface="Arabic Transparent" pitchFamily="2" charset="-78"/>
              </a:rPr>
              <a:t>*** خلاصة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: للمقحل ثنائي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الأقطاب </a:t>
            </a:r>
            <a:r>
              <a:rPr lang="ar-DZ" b="1" dirty="0">
                <a:solidFill>
                  <a:srgbClr val="990000"/>
                </a:solidFill>
                <a:cs typeface="Arabic Transparent" pitchFamily="2" charset="-78"/>
              </a:rPr>
              <a:t>نظامين هما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: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65" name="Text Box 124"/>
          <p:cNvSpPr txBox="1">
            <a:spLocks noChangeArrowheads="1"/>
          </p:cNvSpPr>
          <p:nvPr/>
        </p:nvSpPr>
        <p:spPr bwMode="auto">
          <a:xfrm>
            <a:off x="3857620" y="4457916"/>
            <a:ext cx="1970077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 smtClean="0">
                <a:solidFill>
                  <a:srgbClr val="990000"/>
                </a:solidFill>
                <a:cs typeface="Arabic Transparent" pitchFamily="2" charset="-78"/>
              </a:rPr>
              <a:t>1ـ نظام </a:t>
            </a:r>
            <a:r>
              <a:rPr lang="ar-DZ" b="1" dirty="0">
                <a:solidFill>
                  <a:srgbClr val="990000"/>
                </a:solidFill>
                <a:cs typeface="Arabic Transparent" pitchFamily="2" charset="-78"/>
              </a:rPr>
              <a:t>التضخيم :</a:t>
            </a:r>
            <a:endParaRPr lang="fr-FR" b="1" dirty="0">
              <a:solidFill>
                <a:srgbClr val="990000"/>
              </a:solidFill>
              <a:cs typeface="Arabic Transparent" pitchFamily="2" charset="-78"/>
            </a:endParaRPr>
          </a:p>
        </p:txBody>
      </p:sp>
      <p:sp>
        <p:nvSpPr>
          <p:cNvPr id="66" name="Text Box 125"/>
          <p:cNvSpPr txBox="1">
            <a:spLocks noChangeArrowheads="1"/>
          </p:cNvSpPr>
          <p:nvPr/>
        </p:nvSpPr>
        <p:spPr bwMode="auto">
          <a:xfrm>
            <a:off x="323818" y="4444193"/>
            <a:ext cx="3962430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وفيه يتم تضخيم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الإشارات( تيار،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صوت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.......).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67" name="Text Box 126"/>
          <p:cNvSpPr txBox="1">
            <a:spLocks noChangeArrowheads="1"/>
          </p:cNvSpPr>
          <p:nvPr/>
        </p:nvSpPr>
        <p:spPr bwMode="auto">
          <a:xfrm>
            <a:off x="4318697" y="4857760"/>
            <a:ext cx="1871663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DZ" b="1" dirty="0" smtClean="0">
                <a:solidFill>
                  <a:srgbClr val="990000"/>
                </a:solidFill>
                <a:cs typeface="Arabic Transparent" pitchFamily="2" charset="-78"/>
              </a:rPr>
              <a:t>2ـ نظام </a:t>
            </a:r>
            <a:r>
              <a:rPr lang="ar-DZ" b="1" dirty="0">
                <a:solidFill>
                  <a:srgbClr val="990000"/>
                </a:solidFill>
                <a:cs typeface="Arabic Transparent" pitchFamily="2" charset="-78"/>
              </a:rPr>
              <a:t>التبديل :</a:t>
            </a:r>
            <a:endParaRPr lang="fr-FR" b="1" dirty="0">
              <a:solidFill>
                <a:srgbClr val="990000"/>
              </a:solidFill>
              <a:cs typeface="Arabic Transparent" pitchFamily="2" charset="-78"/>
            </a:endParaRPr>
          </a:p>
        </p:txBody>
      </p:sp>
      <p:sp>
        <p:nvSpPr>
          <p:cNvPr id="68" name="Text Box 127"/>
          <p:cNvSpPr txBox="1">
            <a:spLocks noChangeArrowheads="1"/>
          </p:cNvSpPr>
          <p:nvPr/>
        </p:nvSpPr>
        <p:spPr bwMode="auto">
          <a:xfrm>
            <a:off x="2044843" y="4842699"/>
            <a:ext cx="2379659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وفيه يكون للمقحل حالتين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: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69" name="Text Box 128"/>
          <p:cNvSpPr txBox="1">
            <a:spLocks noChangeArrowheads="1"/>
          </p:cNvSpPr>
          <p:nvPr/>
        </p:nvSpPr>
        <p:spPr bwMode="auto">
          <a:xfrm>
            <a:off x="3362313" y="5257801"/>
            <a:ext cx="2232025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1ـ حالة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التشبع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(</a:t>
            </a: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عابر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) :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70" name="Text Box 129"/>
          <p:cNvSpPr txBox="1">
            <a:spLocks noChangeArrowheads="1"/>
          </p:cNvSpPr>
          <p:nvPr/>
        </p:nvSpPr>
        <p:spPr bwMode="auto">
          <a:xfrm>
            <a:off x="500034" y="5241926"/>
            <a:ext cx="3027360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وفيها يلعب المقحل دور قاطعة </a:t>
            </a: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مغلقة.</a:t>
            </a:r>
            <a:endParaRPr lang="fr-FR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71" name="Text Box 130"/>
          <p:cNvSpPr txBox="1">
            <a:spLocks noChangeArrowheads="1"/>
          </p:cNvSpPr>
          <p:nvPr/>
        </p:nvSpPr>
        <p:spPr bwMode="auto">
          <a:xfrm>
            <a:off x="2857488" y="5630864"/>
            <a:ext cx="2595562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2ـ حالة </a:t>
            </a: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الانسداد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rgbClr val="0000FF"/>
                </a:solidFill>
                <a:cs typeface="Arabic Transparent" pitchFamily="2" charset="-78"/>
              </a:rPr>
              <a:t>(محصور):</a:t>
            </a:r>
            <a:endParaRPr lang="fr-FR" b="1" dirty="0">
              <a:solidFill>
                <a:srgbClr val="0000FF"/>
              </a:solidFill>
              <a:cs typeface="Arabic Transparent" pitchFamily="2" charset="-78"/>
            </a:endParaRPr>
          </a:p>
        </p:txBody>
      </p:sp>
      <p:sp>
        <p:nvSpPr>
          <p:cNvPr id="72" name="Text Box 131"/>
          <p:cNvSpPr txBox="1">
            <a:spLocks noChangeArrowheads="1"/>
          </p:cNvSpPr>
          <p:nvPr/>
        </p:nvSpPr>
        <p:spPr bwMode="auto">
          <a:xfrm>
            <a:off x="0" y="5643578"/>
            <a:ext cx="3171789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 eaLnBrk="0" hangingPunct="0"/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وفيها يلعب المقحل دور قاطعة </a:t>
            </a:r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مفتوحة</a:t>
            </a:r>
            <a:r>
              <a:rPr lang="ar-DZ" b="1" dirty="0" smtClean="0">
                <a:solidFill>
                  <a:srgbClr val="0000FF"/>
                </a:solidFill>
                <a:cs typeface="Arabic Transparent" pitchFamily="2" charset="-78"/>
              </a:rPr>
              <a:t>.</a:t>
            </a:r>
            <a:endParaRPr lang="fr-FR" b="1" dirty="0"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35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5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5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5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5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5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5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5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5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5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35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5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5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35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35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35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35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35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35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35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35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35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3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500"/>
                                        <p:tgtEl>
                                          <p:spTgt spid="3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6" dur="500"/>
                                        <p:tgtEl>
                                          <p:spTgt spid="3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1" dur="500"/>
                                        <p:tgtEl>
                                          <p:spTgt spid="3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4" dur="500"/>
                                        <p:tgtEl>
                                          <p:spTgt spid="3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9" dur="500"/>
                                        <p:tgtEl>
                                          <p:spTgt spid="3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4" dur="500"/>
                                        <p:tgtEl>
                                          <p:spTgt spid="3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3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2" dur="500"/>
                                        <p:tgtEl>
                                          <p:spTgt spid="3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18" grpId="0" animBg="1"/>
      <p:bldP spid="35921" grpId="0" animBg="1"/>
      <p:bldP spid="35922" grpId="0" animBg="1"/>
      <p:bldP spid="35924" grpId="0" animBg="1"/>
      <p:bldP spid="35934" grpId="0"/>
      <p:bldP spid="35935" grpId="0"/>
      <p:bldP spid="35936" grpId="0"/>
      <p:bldP spid="35937" grpId="0"/>
      <p:bldP spid="35938" grpId="0"/>
      <p:bldP spid="35939" grpId="0"/>
      <p:bldP spid="35940" grpId="0"/>
      <p:bldP spid="35942" grpId="0"/>
      <p:bldP spid="35919" grpId="0" animBg="1"/>
      <p:bldP spid="35925" grpId="0" animBg="1"/>
      <p:bldP spid="35920" grpId="0" animBg="1"/>
      <p:bldP spid="35947" grpId="0"/>
      <p:bldP spid="35948" grpId="0"/>
      <p:bldP spid="35949" grpId="0"/>
      <p:bldP spid="35950" grpId="0" animBg="1"/>
      <p:bldP spid="35951" grpId="0" animBg="1"/>
      <p:bldP spid="35953" grpId="0"/>
      <p:bldP spid="35954" grpId="0" animBg="1"/>
      <p:bldP spid="35955" grpId="0" animBg="1"/>
      <p:bldP spid="35956" grpId="0"/>
      <p:bldP spid="35957" grpId="0" animBg="1"/>
      <p:bldP spid="35958" grpId="0" animBg="1"/>
      <p:bldP spid="35959" grpId="0" animBg="1"/>
      <p:bldP spid="35960" grpId="0" animBg="1"/>
      <p:bldP spid="35961" grpId="0" animBg="1"/>
      <p:bldP spid="35962" grpId="0" animBg="1"/>
      <p:bldP spid="35923" grpId="0" animBg="1"/>
      <p:bldP spid="58" grpId="0" animBg="1"/>
      <p:bldP spid="59" grpId="0"/>
      <p:bldP spid="60" grpId="0"/>
      <p:bldP spid="62" grpId="0" animBg="1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ChangeArrowheads="1"/>
          </p:cNvSpPr>
          <p:nvPr/>
        </p:nvSpPr>
        <p:spPr bwMode="auto">
          <a:xfrm>
            <a:off x="7771332" y="71414"/>
            <a:ext cx="1229824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b="1" u="sng" dirty="0">
                <a:solidFill>
                  <a:srgbClr val="FF0000"/>
                </a:solidFill>
                <a:cs typeface="Arabic Transparent" pitchFamily="2" charset="-78"/>
              </a:rPr>
              <a:t>طرح الإشكال:</a:t>
            </a:r>
            <a:endParaRPr lang="fr-FR" b="1" u="sng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92183" name="Line 23"/>
          <p:cNvSpPr>
            <a:spLocks noChangeShapeType="1"/>
          </p:cNvSpPr>
          <p:nvPr/>
        </p:nvSpPr>
        <p:spPr bwMode="auto">
          <a:xfrm>
            <a:off x="685775" y="1714488"/>
            <a:ext cx="0" cy="6480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>
            <a:off x="186348" y="2000240"/>
            <a:ext cx="977900" cy="428625"/>
            <a:chOff x="3300" y="3716"/>
            <a:chExt cx="616" cy="270"/>
          </a:xfrm>
        </p:grpSpPr>
        <p:sp>
          <p:nvSpPr>
            <p:cNvPr id="63534" name="AutoShape 34"/>
            <p:cNvSpPr>
              <a:spLocks noChangeAspect="1" noChangeArrowheads="1"/>
            </p:cNvSpPr>
            <p:nvPr/>
          </p:nvSpPr>
          <p:spPr bwMode="auto">
            <a:xfrm>
              <a:off x="3300" y="3716"/>
              <a:ext cx="616" cy="268"/>
            </a:xfrm>
            <a:prstGeom prst="triangle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3535" name="Rectangle 35"/>
            <p:cNvSpPr>
              <a:spLocks noChangeAspect="1" noChangeArrowheads="1"/>
            </p:cNvSpPr>
            <p:nvPr/>
          </p:nvSpPr>
          <p:spPr bwMode="auto">
            <a:xfrm>
              <a:off x="3524" y="3823"/>
              <a:ext cx="176" cy="159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36" name="Text Box 36"/>
            <p:cNvSpPr txBox="1">
              <a:spLocks noChangeAspect="1" noChangeArrowheads="1"/>
            </p:cNvSpPr>
            <p:nvPr/>
          </p:nvSpPr>
          <p:spPr bwMode="auto">
            <a:xfrm>
              <a:off x="3479" y="3838"/>
              <a:ext cx="240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rtl="1"/>
              <a:r>
                <a:rPr lang="fr-FR" sz="1000" b="1">
                  <a:solidFill>
                    <a:srgbClr val="FFFFFF"/>
                  </a:solidFill>
                  <a:cs typeface="Times New Roman" pitchFamily="18" charset="0"/>
                </a:rPr>
                <a:t>M1</a:t>
              </a:r>
              <a:endParaRPr lang="fr-FR"/>
            </a:p>
          </p:txBody>
        </p:sp>
      </p:grpSp>
      <p:grpSp>
        <p:nvGrpSpPr>
          <p:cNvPr id="80" name="Groupe 79"/>
          <p:cNvGrpSpPr/>
          <p:nvPr/>
        </p:nvGrpSpPr>
        <p:grpSpPr>
          <a:xfrm>
            <a:off x="495275" y="269609"/>
            <a:ext cx="1933575" cy="1941763"/>
            <a:chOff x="495275" y="269609"/>
            <a:chExt cx="1933575" cy="1941763"/>
          </a:xfrm>
        </p:grpSpPr>
        <p:sp>
          <p:nvSpPr>
            <p:cNvPr id="92165" name="Line 5"/>
            <p:cNvSpPr>
              <a:spLocks noChangeAspect="1" noChangeShapeType="1"/>
            </p:cNvSpPr>
            <p:nvPr/>
          </p:nvSpPr>
          <p:spPr bwMode="auto">
            <a:xfrm>
              <a:off x="1554138" y="602984"/>
              <a:ext cx="0" cy="540000"/>
            </a:xfrm>
            <a:prstGeom prst="line">
              <a:avLst/>
            </a:prstGeom>
            <a:ln>
              <a:headEnd type="oval" w="med" len="med"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166" name="Line 6"/>
            <p:cNvSpPr>
              <a:spLocks noChangeAspect="1" noChangeShapeType="1"/>
            </p:cNvSpPr>
            <p:nvPr/>
          </p:nvSpPr>
          <p:spPr bwMode="auto">
            <a:xfrm>
              <a:off x="1693838" y="601396"/>
              <a:ext cx="0" cy="540000"/>
            </a:xfrm>
            <a:prstGeom prst="line">
              <a:avLst/>
            </a:prstGeom>
            <a:ln>
              <a:headEnd type="oval" w="med" len="med"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167" name="Line 7"/>
            <p:cNvSpPr>
              <a:spLocks noChangeAspect="1" noChangeShapeType="1"/>
            </p:cNvSpPr>
            <p:nvPr/>
          </p:nvSpPr>
          <p:spPr bwMode="auto">
            <a:xfrm>
              <a:off x="1838300" y="601396"/>
              <a:ext cx="0" cy="540000"/>
            </a:xfrm>
            <a:prstGeom prst="line">
              <a:avLst/>
            </a:prstGeom>
            <a:ln>
              <a:headEnd type="oval" w="med" len="med"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168" name="AutoShape 8"/>
            <p:cNvSpPr>
              <a:spLocks noChangeAspect="1" noChangeArrowheads="1"/>
            </p:cNvSpPr>
            <p:nvPr/>
          </p:nvSpPr>
          <p:spPr bwMode="auto">
            <a:xfrm>
              <a:off x="495275" y="1568434"/>
              <a:ext cx="854075" cy="158750"/>
            </a:xfrm>
            <a:prstGeom prst="roundRect">
              <a:avLst>
                <a:gd name="adj" fmla="val 29657"/>
              </a:avLst>
            </a:prstGeom>
            <a:gradFill rotWithShape="1">
              <a:gsLst>
                <a:gs pos="0">
                  <a:srgbClr val="6C6C6C"/>
                </a:gs>
                <a:gs pos="50000">
                  <a:srgbClr val="EAEAEA"/>
                </a:gs>
                <a:gs pos="100000">
                  <a:srgbClr val="6C6C6C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169" name="AutoShape 9"/>
            <p:cNvSpPr>
              <a:spLocks noChangeAspect="1" noChangeArrowheads="1"/>
            </p:cNvSpPr>
            <p:nvPr/>
          </p:nvSpPr>
          <p:spPr bwMode="auto">
            <a:xfrm rot="5400000">
              <a:off x="1314425" y="990584"/>
              <a:ext cx="720725" cy="134937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1C378A"/>
                </a:gs>
                <a:gs pos="50000">
                  <a:srgbClr val="3366FF"/>
                </a:gs>
                <a:gs pos="100000">
                  <a:srgbClr val="1C378A"/>
                </a:gs>
              </a:gsLst>
              <a:lin ang="0" scaled="1"/>
            </a:gradFill>
            <a:ln w="9525">
              <a:round/>
              <a:headEnd/>
              <a:tailEnd/>
            </a:ln>
            <a:scene3d>
              <a:camera prst="legacyObliqueFron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3366FF"/>
              </a:extrusionClr>
            </a:sp3d>
          </p:spPr>
          <p:txBody>
            <a:bodyPr>
              <a:flatTx/>
            </a:bodyPr>
            <a:lstStyle/>
            <a:p>
              <a:endParaRPr lang="fr-FR"/>
            </a:p>
          </p:txBody>
        </p:sp>
        <p:grpSp>
          <p:nvGrpSpPr>
            <p:cNvPr id="2" name="Group 10"/>
            <p:cNvGrpSpPr>
              <a:grpSpLocks noChangeAspect="1"/>
            </p:cNvGrpSpPr>
            <p:nvPr/>
          </p:nvGrpSpPr>
          <p:grpSpPr bwMode="auto">
            <a:xfrm>
              <a:off x="1157263" y="1425559"/>
              <a:ext cx="995362" cy="484188"/>
              <a:chOff x="6975" y="5151"/>
              <a:chExt cx="615" cy="256"/>
            </a:xfrm>
          </p:grpSpPr>
          <p:grpSp>
            <p:nvGrpSpPr>
              <p:cNvPr id="3" name="Group 11"/>
              <p:cNvGrpSpPr>
                <a:grpSpLocks noChangeAspect="1"/>
              </p:cNvGrpSpPr>
              <p:nvPr/>
            </p:nvGrpSpPr>
            <p:grpSpPr bwMode="auto">
              <a:xfrm>
                <a:off x="6975" y="5151"/>
                <a:ext cx="607" cy="196"/>
                <a:chOff x="6975" y="5151"/>
                <a:chExt cx="607" cy="196"/>
              </a:xfrm>
            </p:grpSpPr>
            <p:sp>
              <p:nvSpPr>
                <p:cNvPr id="63547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6975" y="5151"/>
                  <a:ext cx="60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548" name="Line 13"/>
                <p:cNvSpPr>
                  <a:spLocks noChangeAspect="1" noChangeShapeType="1"/>
                </p:cNvSpPr>
                <p:nvPr/>
              </p:nvSpPr>
              <p:spPr bwMode="auto">
                <a:xfrm>
                  <a:off x="6975" y="5215"/>
                  <a:ext cx="60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549" name="Line 14"/>
                <p:cNvSpPr>
                  <a:spLocks noChangeAspect="1" noChangeShapeType="1"/>
                </p:cNvSpPr>
                <p:nvPr/>
              </p:nvSpPr>
              <p:spPr bwMode="auto">
                <a:xfrm>
                  <a:off x="6975" y="5279"/>
                  <a:ext cx="60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550" name="Line 15"/>
                <p:cNvSpPr>
                  <a:spLocks noChangeAspect="1" noChangeShapeType="1"/>
                </p:cNvSpPr>
                <p:nvPr/>
              </p:nvSpPr>
              <p:spPr bwMode="auto">
                <a:xfrm>
                  <a:off x="6975" y="5347"/>
                  <a:ext cx="60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63544" name="Line 16"/>
              <p:cNvSpPr>
                <a:spLocks noChangeAspect="1" noChangeShapeType="1"/>
              </p:cNvSpPr>
              <p:nvPr/>
            </p:nvSpPr>
            <p:spPr bwMode="auto">
              <a:xfrm>
                <a:off x="6983" y="5279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45" name="Line 17"/>
              <p:cNvSpPr>
                <a:spLocks noChangeAspect="1" noChangeShapeType="1"/>
              </p:cNvSpPr>
              <p:nvPr/>
            </p:nvSpPr>
            <p:spPr bwMode="auto">
              <a:xfrm>
                <a:off x="6983" y="5343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46" name="Line 18"/>
              <p:cNvSpPr>
                <a:spLocks noChangeAspect="1" noChangeShapeType="1"/>
              </p:cNvSpPr>
              <p:nvPr/>
            </p:nvSpPr>
            <p:spPr bwMode="auto">
              <a:xfrm>
                <a:off x="6983" y="5407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92179" name="Line 19"/>
            <p:cNvSpPr>
              <a:spLocks noChangeAspect="1" noChangeShapeType="1"/>
            </p:cNvSpPr>
            <p:nvPr/>
          </p:nvSpPr>
          <p:spPr bwMode="auto">
            <a:xfrm>
              <a:off x="1252513" y="1298559"/>
              <a:ext cx="9350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180" name="AutoShape 20" descr="60 %"/>
            <p:cNvSpPr>
              <a:spLocks noChangeAspect="1"/>
            </p:cNvSpPr>
            <p:nvPr/>
          </p:nvSpPr>
          <p:spPr bwMode="auto">
            <a:xfrm>
              <a:off x="976288" y="1274747"/>
              <a:ext cx="276225" cy="749300"/>
            </a:xfrm>
            <a:prstGeom prst="leftBracket">
              <a:avLst>
                <a:gd name="adj" fmla="val 22605"/>
              </a:avLst>
            </a:prstGeom>
            <a:pattFill prst="pct60">
              <a:fgClr>
                <a:srgbClr val="000000"/>
              </a:fgClr>
              <a:bgClr>
                <a:srgbClr val="0000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181" name="AutoShape 21" descr="60 %"/>
            <p:cNvSpPr>
              <a:spLocks noChangeAspect="1"/>
            </p:cNvSpPr>
            <p:nvPr/>
          </p:nvSpPr>
          <p:spPr bwMode="auto">
            <a:xfrm flipH="1">
              <a:off x="2152625" y="1279509"/>
              <a:ext cx="276225" cy="749300"/>
            </a:xfrm>
            <a:prstGeom prst="leftBracket">
              <a:avLst>
                <a:gd name="adj" fmla="val 22605"/>
              </a:avLst>
            </a:prstGeom>
            <a:pattFill prst="pct60">
              <a:fgClr>
                <a:srgbClr val="000000"/>
              </a:fgClr>
              <a:bgClr>
                <a:srgbClr val="0000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182" name="AutoShape 22"/>
            <p:cNvSpPr>
              <a:spLocks noChangeAspect="1" noChangeArrowheads="1"/>
            </p:cNvSpPr>
            <p:nvPr/>
          </p:nvSpPr>
          <p:spPr bwMode="auto">
            <a:xfrm>
              <a:off x="1436663" y="1142984"/>
              <a:ext cx="508000" cy="26035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3B3B"/>
                </a:gs>
                <a:gs pos="50000">
                  <a:srgbClr val="008080"/>
                </a:gs>
                <a:gs pos="100000">
                  <a:srgbClr val="003B3B"/>
                </a:gs>
              </a:gsLst>
              <a:lin ang="5400000" scaled="1"/>
            </a:gradFill>
            <a:ln w="9525">
              <a:round/>
              <a:headEnd/>
              <a:tailEnd/>
            </a:ln>
            <a:scene3d>
              <a:camera prst="legacyPerspectiv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008080"/>
              </a:extrusionClr>
            </a:sp3d>
          </p:spPr>
          <p:txBody>
            <a:bodyPr>
              <a:flatTx/>
            </a:bodyPr>
            <a:lstStyle/>
            <a:p>
              <a:endParaRPr lang="fr-FR"/>
            </a:p>
          </p:txBody>
        </p:sp>
        <p:sp>
          <p:nvSpPr>
            <p:cNvPr id="92184" name="Line 24"/>
            <p:cNvSpPr>
              <a:spLocks noChangeAspect="1" noChangeShapeType="1"/>
            </p:cNvSpPr>
            <p:nvPr/>
          </p:nvSpPr>
          <p:spPr bwMode="auto">
            <a:xfrm>
              <a:off x="747688" y="1574784"/>
              <a:ext cx="0" cy="147638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4" name="Group 25"/>
            <p:cNvGrpSpPr>
              <a:grpSpLocks noChangeAspect="1"/>
            </p:cNvGrpSpPr>
            <p:nvPr/>
          </p:nvGrpSpPr>
          <p:grpSpPr bwMode="auto">
            <a:xfrm>
              <a:off x="809600" y="1577959"/>
              <a:ext cx="176213" cy="144463"/>
              <a:chOff x="3356" y="4383"/>
              <a:chExt cx="186" cy="153"/>
            </a:xfrm>
          </p:grpSpPr>
          <p:grpSp>
            <p:nvGrpSpPr>
              <p:cNvPr id="5" name="Group 26"/>
              <p:cNvGrpSpPr>
                <a:grpSpLocks noChangeAspect="1"/>
              </p:cNvGrpSpPr>
              <p:nvPr/>
            </p:nvGrpSpPr>
            <p:grpSpPr bwMode="auto">
              <a:xfrm>
                <a:off x="3356" y="4383"/>
                <a:ext cx="64" cy="153"/>
                <a:chOff x="3356" y="4383"/>
                <a:chExt cx="64" cy="153"/>
              </a:xfrm>
            </p:grpSpPr>
            <p:sp>
              <p:nvSpPr>
                <p:cNvPr id="63541" name="Line 27"/>
                <p:cNvSpPr>
                  <a:spLocks noChangeAspect="1" noChangeShapeType="1"/>
                </p:cNvSpPr>
                <p:nvPr/>
              </p:nvSpPr>
              <p:spPr bwMode="auto">
                <a:xfrm>
                  <a:off x="3356" y="4383"/>
                  <a:ext cx="0" cy="153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542" name="Line 28"/>
                <p:cNvSpPr>
                  <a:spLocks noChangeAspect="1" noChangeShapeType="1"/>
                </p:cNvSpPr>
                <p:nvPr/>
              </p:nvSpPr>
              <p:spPr bwMode="auto">
                <a:xfrm>
                  <a:off x="3420" y="4383"/>
                  <a:ext cx="0" cy="153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6" name="Group 29"/>
              <p:cNvGrpSpPr>
                <a:grpSpLocks noChangeAspect="1"/>
              </p:cNvGrpSpPr>
              <p:nvPr/>
            </p:nvGrpSpPr>
            <p:grpSpPr bwMode="auto">
              <a:xfrm>
                <a:off x="3478" y="4383"/>
                <a:ext cx="64" cy="153"/>
                <a:chOff x="3356" y="4383"/>
                <a:chExt cx="64" cy="153"/>
              </a:xfrm>
            </p:grpSpPr>
            <p:sp>
              <p:nvSpPr>
                <p:cNvPr id="63539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3356" y="4383"/>
                  <a:ext cx="0" cy="153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540" name="Line 31"/>
                <p:cNvSpPr>
                  <a:spLocks noChangeAspect="1" noChangeShapeType="1"/>
                </p:cNvSpPr>
                <p:nvPr/>
              </p:nvSpPr>
              <p:spPr bwMode="auto">
                <a:xfrm>
                  <a:off x="3420" y="4383"/>
                  <a:ext cx="0" cy="153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sp>
          <p:nvSpPr>
            <p:cNvPr id="92192" name="Text Box 32"/>
            <p:cNvSpPr txBox="1">
              <a:spLocks noChangeAspect="1" noChangeArrowheads="1"/>
            </p:cNvSpPr>
            <p:nvPr/>
          </p:nvSpPr>
          <p:spPr bwMode="auto">
            <a:xfrm>
              <a:off x="1262038" y="1392222"/>
              <a:ext cx="936625" cy="530225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 rtl="1"/>
              <a:r>
                <a:rPr lang="fr-FR" sz="1400" b="1" dirty="0">
                  <a:solidFill>
                    <a:srgbClr val="FFFFFF"/>
                  </a:solidFill>
                </a:rPr>
                <a:t>I= </a:t>
              </a:r>
              <a:r>
                <a:rPr lang="fr-FR" sz="1400" b="1" dirty="0" smtClean="0">
                  <a:solidFill>
                    <a:srgbClr val="FFFFFF"/>
                  </a:solidFill>
                </a:rPr>
                <a:t>3.5A</a:t>
              </a:r>
              <a:endParaRPr lang="fr-FR" sz="1400" b="1" dirty="0"/>
            </a:p>
            <a:p>
              <a:pPr algn="l" eaLnBrk="0" hangingPunct="0"/>
              <a:r>
                <a:rPr lang="fr-FR" sz="1400" b="1" dirty="0">
                  <a:solidFill>
                    <a:srgbClr val="FFFFFF"/>
                  </a:solidFill>
                </a:rPr>
                <a:t>V=380V</a:t>
              </a:r>
              <a:endParaRPr lang="fr-FR" sz="1400" b="1" dirty="0"/>
            </a:p>
          </p:txBody>
        </p:sp>
        <p:sp>
          <p:nvSpPr>
            <p:cNvPr id="63506" name="Text Box 37"/>
            <p:cNvSpPr txBox="1">
              <a:spLocks noChangeAspect="1" noChangeArrowheads="1"/>
            </p:cNvSpPr>
            <p:nvPr/>
          </p:nvSpPr>
          <p:spPr bwMode="auto">
            <a:xfrm>
              <a:off x="1320775" y="269609"/>
              <a:ext cx="1069975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198" name="Text Box 38"/>
            <p:cNvSpPr txBox="1">
              <a:spLocks noChangeAspect="1" noChangeArrowheads="1"/>
            </p:cNvSpPr>
            <p:nvPr/>
          </p:nvSpPr>
          <p:spPr bwMode="auto">
            <a:xfrm>
              <a:off x="1428729" y="301359"/>
              <a:ext cx="714380" cy="36195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rtl="1"/>
              <a:r>
                <a:rPr lang="fr-FR" sz="1400" b="1" dirty="0">
                  <a:solidFill>
                    <a:schemeClr val="tx1"/>
                  </a:solidFill>
                  <a:cs typeface="Times New Roman" pitchFamily="18" charset="0"/>
                </a:rPr>
                <a:t>1 2 3</a:t>
              </a:r>
              <a:endParaRPr lang="fr-FR" sz="1600" b="1" dirty="0">
                <a:solidFill>
                  <a:schemeClr val="tx1"/>
                </a:solidFill>
              </a:endParaRPr>
            </a:p>
            <a:p>
              <a:pPr rtl="1" eaLnBrk="0" hangingPunct="0"/>
              <a:endParaRPr lang="fr-FR" sz="2000" b="1" dirty="0">
                <a:solidFill>
                  <a:schemeClr val="tx1"/>
                </a:solidFill>
              </a:endParaRPr>
            </a:p>
          </p:txBody>
        </p:sp>
        <p:grpSp>
          <p:nvGrpSpPr>
            <p:cNvPr id="8" name="Group 39"/>
            <p:cNvGrpSpPr>
              <a:grpSpLocks noChangeAspect="1"/>
            </p:cNvGrpSpPr>
            <p:nvPr/>
          </p:nvGrpSpPr>
          <p:grpSpPr bwMode="auto">
            <a:xfrm>
              <a:off x="1085825" y="2006584"/>
              <a:ext cx="1228725" cy="204788"/>
              <a:chOff x="8095" y="6075"/>
              <a:chExt cx="1287" cy="213"/>
            </a:xfrm>
          </p:grpSpPr>
          <p:sp>
            <p:nvSpPr>
              <p:cNvPr id="63531" name="Line 40"/>
              <p:cNvSpPr>
                <a:spLocks noChangeAspect="1" noChangeShapeType="1"/>
              </p:cNvSpPr>
              <p:nvPr/>
            </p:nvSpPr>
            <p:spPr bwMode="auto">
              <a:xfrm>
                <a:off x="8260" y="6075"/>
                <a:ext cx="98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32" name="AutoShape 41"/>
              <p:cNvSpPr>
                <a:spLocks noChangeAspect="1" noChangeArrowheads="1"/>
              </p:cNvSpPr>
              <p:nvPr/>
            </p:nvSpPr>
            <p:spPr bwMode="auto">
              <a:xfrm rot="10800000" flipH="1">
                <a:off x="8255" y="6089"/>
                <a:ext cx="969" cy="13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251 w 21600"/>
                  <a:gd name="T13" fmla="*/ 2160 h 21600"/>
                  <a:gd name="T14" fmla="*/ 19349 w 21600"/>
                  <a:gd name="T15" fmla="*/ 194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86" y="21600"/>
                    </a:lnTo>
                    <a:lnTo>
                      <a:pt x="2071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miter lim="800000"/>
                <a:headEnd/>
                <a:tailEnd/>
              </a:ln>
              <a:scene3d>
                <a:camera prst="legacyObliqueFron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8080"/>
                </a:extrusionClr>
              </a:sp3d>
            </p:spPr>
            <p:txBody>
              <a:bodyPr>
                <a:flatTx/>
              </a:bodyPr>
              <a:lstStyle/>
              <a:p>
                <a:endParaRPr lang="fr-FR"/>
              </a:p>
            </p:txBody>
          </p:sp>
          <p:sp>
            <p:nvSpPr>
              <p:cNvPr id="63533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8095" y="6163"/>
                <a:ext cx="1287" cy="125"/>
              </a:xfrm>
              <a:prstGeom prst="rect">
                <a:avLst/>
              </a:prstGeom>
              <a:solidFill>
                <a:srgbClr val="808080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92203" name="Rectangle 43"/>
            <p:cNvSpPr>
              <a:spLocks noChangeArrowheads="1"/>
            </p:cNvSpPr>
            <p:nvPr/>
          </p:nvSpPr>
          <p:spPr bwMode="auto">
            <a:xfrm>
              <a:off x="1236638" y="1266809"/>
              <a:ext cx="25400" cy="7683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204" name="Rectangle 44"/>
            <p:cNvSpPr>
              <a:spLocks noChangeArrowheads="1"/>
            </p:cNvSpPr>
            <p:nvPr/>
          </p:nvSpPr>
          <p:spPr bwMode="auto">
            <a:xfrm>
              <a:off x="2143100" y="1257284"/>
              <a:ext cx="25400" cy="7683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2220" name="AutoShape 60"/>
          <p:cNvSpPr>
            <a:spLocks noChangeArrowheads="1"/>
          </p:cNvSpPr>
          <p:nvPr/>
        </p:nvSpPr>
        <p:spPr bwMode="auto">
          <a:xfrm>
            <a:off x="2714612" y="1285860"/>
            <a:ext cx="2160000" cy="648000"/>
          </a:xfrm>
          <a:prstGeom prst="wedgeRoundRectCallout">
            <a:avLst>
              <a:gd name="adj1" fmla="val -59960"/>
              <a:gd name="adj2" fmla="val 73357"/>
              <a:gd name="adj3" fmla="val 16667"/>
            </a:avLst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...ولكن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إذا أردت إنزال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هذا الثقل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إلى الأسفل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..ماذا افعل</a:t>
            </a:r>
            <a:endParaRPr lang="en-US" sz="1600" b="1" dirty="0">
              <a:solidFill>
                <a:schemeClr val="tx1"/>
              </a:solidFill>
              <a:latin typeface="Arabic Transparent" pitchFamily="2" charset="-78"/>
              <a:cs typeface="Arabic Transparent" pitchFamily="2" charset="-78"/>
            </a:endParaRPr>
          </a:p>
        </p:txBody>
      </p:sp>
      <p:sp>
        <p:nvSpPr>
          <p:cNvPr id="92222" name="AutoShape 62"/>
          <p:cNvSpPr>
            <a:spLocks noChangeArrowheads="1"/>
          </p:cNvSpPr>
          <p:nvPr/>
        </p:nvSpPr>
        <p:spPr bwMode="auto">
          <a:xfrm>
            <a:off x="2285984" y="214290"/>
            <a:ext cx="1764000" cy="648000"/>
          </a:xfrm>
          <a:prstGeom prst="wedgeRoundRectCallout">
            <a:avLst>
              <a:gd name="adj1" fmla="val -71552"/>
              <a:gd name="adj2" fmla="val 74915"/>
              <a:gd name="adj3" fmla="val 16667"/>
            </a:avLst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هذا المحرك مخصص لرفع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الإثقال إلى الأعلى</a:t>
            </a:r>
            <a:endParaRPr lang="en-US" sz="1600" b="1" dirty="0">
              <a:solidFill>
                <a:schemeClr val="tx1"/>
              </a:solidFill>
              <a:latin typeface="Arabic Transparent" pitchFamily="2" charset="-78"/>
              <a:cs typeface="Arabic Transparent" pitchFamily="2" charset="-78"/>
            </a:endParaRPr>
          </a:p>
          <a:p>
            <a:pPr algn="r" rtl="1"/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endParaRPr lang="en-US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grpSp>
        <p:nvGrpSpPr>
          <p:cNvPr id="63" name="Group 5"/>
          <p:cNvGrpSpPr>
            <a:grpSpLocks noChangeAspect="1"/>
          </p:cNvGrpSpPr>
          <p:nvPr/>
        </p:nvGrpSpPr>
        <p:grpSpPr bwMode="auto">
          <a:xfrm>
            <a:off x="7346979" y="977867"/>
            <a:ext cx="741363" cy="1500188"/>
            <a:chOff x="4563" y="2766"/>
            <a:chExt cx="573" cy="1391"/>
          </a:xfrm>
        </p:grpSpPr>
        <p:grpSp>
          <p:nvGrpSpPr>
            <p:cNvPr id="64" name="Group 6"/>
            <p:cNvGrpSpPr>
              <a:grpSpLocks noChangeAspect="1"/>
            </p:cNvGrpSpPr>
            <p:nvPr/>
          </p:nvGrpSpPr>
          <p:grpSpPr bwMode="auto">
            <a:xfrm>
              <a:off x="4563" y="2868"/>
              <a:ext cx="514" cy="1289"/>
              <a:chOff x="4563" y="2868"/>
              <a:chExt cx="514" cy="1289"/>
            </a:xfrm>
          </p:grpSpPr>
          <p:sp>
            <p:nvSpPr>
              <p:cNvPr id="68" name="Freeform 7"/>
              <p:cNvSpPr>
                <a:spLocks noChangeAspect="1"/>
              </p:cNvSpPr>
              <p:nvPr/>
            </p:nvSpPr>
            <p:spPr bwMode="auto">
              <a:xfrm>
                <a:off x="4694" y="2918"/>
                <a:ext cx="302" cy="295"/>
              </a:xfrm>
              <a:custGeom>
                <a:avLst/>
                <a:gdLst>
                  <a:gd name="T0" fmla="*/ 1 w 604"/>
                  <a:gd name="T1" fmla="*/ 1 h 590"/>
                  <a:gd name="T2" fmla="*/ 1 w 604"/>
                  <a:gd name="T3" fmla="*/ 1 h 590"/>
                  <a:gd name="T4" fmla="*/ 2 w 604"/>
                  <a:gd name="T5" fmla="*/ 1 h 590"/>
                  <a:gd name="T6" fmla="*/ 2 w 604"/>
                  <a:gd name="T7" fmla="*/ 1 h 590"/>
                  <a:gd name="T8" fmla="*/ 3 w 604"/>
                  <a:gd name="T9" fmla="*/ 1 h 590"/>
                  <a:gd name="T10" fmla="*/ 3 w 604"/>
                  <a:gd name="T11" fmla="*/ 0 h 590"/>
                  <a:gd name="T12" fmla="*/ 5 w 604"/>
                  <a:gd name="T13" fmla="*/ 1 h 590"/>
                  <a:gd name="T14" fmla="*/ 5 w 604"/>
                  <a:gd name="T15" fmla="*/ 1 h 590"/>
                  <a:gd name="T16" fmla="*/ 5 w 604"/>
                  <a:gd name="T17" fmla="*/ 1 h 590"/>
                  <a:gd name="T18" fmla="*/ 5 w 604"/>
                  <a:gd name="T19" fmla="*/ 1 h 590"/>
                  <a:gd name="T20" fmla="*/ 5 w 604"/>
                  <a:gd name="T21" fmla="*/ 2 h 590"/>
                  <a:gd name="T22" fmla="*/ 3 w 604"/>
                  <a:gd name="T23" fmla="*/ 3 h 590"/>
                  <a:gd name="T24" fmla="*/ 3 w 604"/>
                  <a:gd name="T25" fmla="*/ 3 h 590"/>
                  <a:gd name="T26" fmla="*/ 2 w 604"/>
                  <a:gd name="T27" fmla="*/ 5 h 590"/>
                  <a:gd name="T28" fmla="*/ 2 w 604"/>
                  <a:gd name="T29" fmla="*/ 5 h 590"/>
                  <a:gd name="T30" fmla="*/ 1 w 604"/>
                  <a:gd name="T31" fmla="*/ 5 h 590"/>
                  <a:gd name="T32" fmla="*/ 1 w 604"/>
                  <a:gd name="T33" fmla="*/ 5 h 590"/>
                  <a:gd name="T34" fmla="*/ 1 w 604"/>
                  <a:gd name="T35" fmla="*/ 3 h 590"/>
                  <a:gd name="T36" fmla="*/ 1 w 604"/>
                  <a:gd name="T37" fmla="*/ 3 h 590"/>
                  <a:gd name="T38" fmla="*/ 1 w 604"/>
                  <a:gd name="T39" fmla="*/ 3 h 590"/>
                  <a:gd name="T40" fmla="*/ 0 w 604"/>
                  <a:gd name="T41" fmla="*/ 2 h 590"/>
                  <a:gd name="T42" fmla="*/ 1 w 604"/>
                  <a:gd name="T43" fmla="*/ 2 h 590"/>
                  <a:gd name="T44" fmla="*/ 1 w 604"/>
                  <a:gd name="T45" fmla="*/ 2 h 590"/>
                  <a:gd name="T46" fmla="*/ 1 w 604"/>
                  <a:gd name="T47" fmla="*/ 1 h 5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4"/>
                  <a:gd name="T73" fmla="*/ 0 h 590"/>
                  <a:gd name="T74" fmla="*/ 604 w 604"/>
                  <a:gd name="T75" fmla="*/ 590 h 59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4" h="590">
                    <a:moveTo>
                      <a:pt x="184" y="249"/>
                    </a:moveTo>
                    <a:lnTo>
                      <a:pt x="237" y="170"/>
                    </a:lnTo>
                    <a:lnTo>
                      <a:pt x="295" y="111"/>
                    </a:lnTo>
                    <a:lnTo>
                      <a:pt x="355" y="39"/>
                    </a:lnTo>
                    <a:lnTo>
                      <a:pt x="427" y="7"/>
                    </a:lnTo>
                    <a:lnTo>
                      <a:pt x="485" y="0"/>
                    </a:lnTo>
                    <a:lnTo>
                      <a:pt x="545" y="19"/>
                    </a:lnTo>
                    <a:lnTo>
                      <a:pt x="578" y="65"/>
                    </a:lnTo>
                    <a:lnTo>
                      <a:pt x="604" y="151"/>
                    </a:lnTo>
                    <a:lnTo>
                      <a:pt x="597" y="242"/>
                    </a:lnTo>
                    <a:lnTo>
                      <a:pt x="571" y="321"/>
                    </a:lnTo>
                    <a:lnTo>
                      <a:pt x="506" y="413"/>
                    </a:lnTo>
                    <a:lnTo>
                      <a:pt x="434" y="478"/>
                    </a:lnTo>
                    <a:lnTo>
                      <a:pt x="355" y="537"/>
                    </a:lnTo>
                    <a:lnTo>
                      <a:pt x="269" y="576"/>
                    </a:lnTo>
                    <a:lnTo>
                      <a:pt x="197" y="590"/>
                    </a:lnTo>
                    <a:lnTo>
                      <a:pt x="165" y="570"/>
                    </a:lnTo>
                    <a:lnTo>
                      <a:pt x="138" y="492"/>
                    </a:lnTo>
                    <a:lnTo>
                      <a:pt x="144" y="387"/>
                    </a:lnTo>
                    <a:lnTo>
                      <a:pt x="19" y="393"/>
                    </a:lnTo>
                    <a:lnTo>
                      <a:pt x="0" y="374"/>
                    </a:lnTo>
                    <a:lnTo>
                      <a:pt x="19" y="334"/>
                    </a:lnTo>
                    <a:lnTo>
                      <a:pt x="151" y="327"/>
                    </a:lnTo>
                    <a:lnTo>
                      <a:pt x="184" y="24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" name="Freeform 8"/>
              <p:cNvSpPr>
                <a:spLocks noChangeAspect="1"/>
              </p:cNvSpPr>
              <p:nvPr/>
            </p:nvSpPr>
            <p:spPr bwMode="auto">
              <a:xfrm>
                <a:off x="4678" y="3229"/>
                <a:ext cx="209" cy="433"/>
              </a:xfrm>
              <a:custGeom>
                <a:avLst/>
                <a:gdLst>
                  <a:gd name="T0" fmla="*/ 1 w 418"/>
                  <a:gd name="T1" fmla="*/ 0 h 867"/>
                  <a:gd name="T2" fmla="*/ 2 w 418"/>
                  <a:gd name="T3" fmla="*/ 0 h 867"/>
                  <a:gd name="T4" fmla="*/ 3 w 418"/>
                  <a:gd name="T5" fmla="*/ 0 h 867"/>
                  <a:gd name="T6" fmla="*/ 3 w 418"/>
                  <a:gd name="T7" fmla="*/ 0 h 867"/>
                  <a:gd name="T8" fmla="*/ 3 w 418"/>
                  <a:gd name="T9" fmla="*/ 0 h 867"/>
                  <a:gd name="T10" fmla="*/ 3 w 418"/>
                  <a:gd name="T11" fmla="*/ 0 h 867"/>
                  <a:gd name="T12" fmla="*/ 3 w 418"/>
                  <a:gd name="T13" fmla="*/ 1 h 867"/>
                  <a:gd name="T14" fmla="*/ 3 w 418"/>
                  <a:gd name="T15" fmla="*/ 1 h 867"/>
                  <a:gd name="T16" fmla="*/ 3 w 418"/>
                  <a:gd name="T17" fmla="*/ 2 h 867"/>
                  <a:gd name="T18" fmla="*/ 3 w 418"/>
                  <a:gd name="T19" fmla="*/ 2 h 867"/>
                  <a:gd name="T20" fmla="*/ 3 w 418"/>
                  <a:gd name="T21" fmla="*/ 3 h 867"/>
                  <a:gd name="T22" fmla="*/ 3 w 418"/>
                  <a:gd name="T23" fmla="*/ 4 h 867"/>
                  <a:gd name="T24" fmla="*/ 3 w 418"/>
                  <a:gd name="T25" fmla="*/ 4 h 867"/>
                  <a:gd name="T26" fmla="*/ 3 w 418"/>
                  <a:gd name="T27" fmla="*/ 5 h 867"/>
                  <a:gd name="T28" fmla="*/ 3 w 418"/>
                  <a:gd name="T29" fmla="*/ 6 h 867"/>
                  <a:gd name="T30" fmla="*/ 3 w 418"/>
                  <a:gd name="T31" fmla="*/ 6 h 867"/>
                  <a:gd name="T32" fmla="*/ 3 w 418"/>
                  <a:gd name="T33" fmla="*/ 6 h 867"/>
                  <a:gd name="T34" fmla="*/ 2 w 418"/>
                  <a:gd name="T35" fmla="*/ 6 h 867"/>
                  <a:gd name="T36" fmla="*/ 2 w 418"/>
                  <a:gd name="T37" fmla="*/ 6 h 867"/>
                  <a:gd name="T38" fmla="*/ 1 w 418"/>
                  <a:gd name="T39" fmla="*/ 6 h 867"/>
                  <a:gd name="T40" fmla="*/ 1 w 418"/>
                  <a:gd name="T41" fmla="*/ 5 h 867"/>
                  <a:gd name="T42" fmla="*/ 1 w 418"/>
                  <a:gd name="T43" fmla="*/ 5 h 867"/>
                  <a:gd name="T44" fmla="*/ 0 w 418"/>
                  <a:gd name="T45" fmla="*/ 4 h 867"/>
                  <a:gd name="T46" fmla="*/ 1 w 418"/>
                  <a:gd name="T47" fmla="*/ 3 h 867"/>
                  <a:gd name="T48" fmla="*/ 1 w 418"/>
                  <a:gd name="T49" fmla="*/ 2 h 867"/>
                  <a:gd name="T50" fmla="*/ 1 w 418"/>
                  <a:gd name="T51" fmla="*/ 1 h 867"/>
                  <a:gd name="T52" fmla="*/ 1 w 418"/>
                  <a:gd name="T53" fmla="*/ 0 h 86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18"/>
                  <a:gd name="T82" fmla="*/ 0 h 867"/>
                  <a:gd name="T83" fmla="*/ 418 w 418"/>
                  <a:gd name="T84" fmla="*/ 867 h 86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18" h="867">
                    <a:moveTo>
                      <a:pt x="118" y="73"/>
                    </a:moveTo>
                    <a:lnTo>
                      <a:pt x="176" y="20"/>
                    </a:lnTo>
                    <a:lnTo>
                      <a:pt x="267" y="0"/>
                    </a:lnTo>
                    <a:lnTo>
                      <a:pt x="346" y="14"/>
                    </a:lnTo>
                    <a:lnTo>
                      <a:pt x="405" y="67"/>
                    </a:lnTo>
                    <a:lnTo>
                      <a:pt x="418" y="106"/>
                    </a:lnTo>
                    <a:lnTo>
                      <a:pt x="418" y="158"/>
                    </a:lnTo>
                    <a:lnTo>
                      <a:pt x="392" y="204"/>
                    </a:lnTo>
                    <a:lnTo>
                      <a:pt x="346" y="283"/>
                    </a:lnTo>
                    <a:lnTo>
                      <a:pt x="327" y="375"/>
                    </a:lnTo>
                    <a:lnTo>
                      <a:pt x="320" y="452"/>
                    </a:lnTo>
                    <a:lnTo>
                      <a:pt x="339" y="538"/>
                    </a:lnTo>
                    <a:lnTo>
                      <a:pt x="392" y="617"/>
                    </a:lnTo>
                    <a:lnTo>
                      <a:pt x="412" y="696"/>
                    </a:lnTo>
                    <a:lnTo>
                      <a:pt x="405" y="768"/>
                    </a:lnTo>
                    <a:lnTo>
                      <a:pt x="367" y="827"/>
                    </a:lnTo>
                    <a:lnTo>
                      <a:pt x="314" y="860"/>
                    </a:lnTo>
                    <a:lnTo>
                      <a:pt x="248" y="867"/>
                    </a:lnTo>
                    <a:lnTo>
                      <a:pt x="170" y="867"/>
                    </a:lnTo>
                    <a:lnTo>
                      <a:pt x="111" y="833"/>
                    </a:lnTo>
                    <a:lnTo>
                      <a:pt x="51" y="735"/>
                    </a:lnTo>
                    <a:lnTo>
                      <a:pt x="13" y="649"/>
                    </a:lnTo>
                    <a:lnTo>
                      <a:pt x="0" y="519"/>
                    </a:lnTo>
                    <a:lnTo>
                      <a:pt x="13" y="401"/>
                    </a:lnTo>
                    <a:lnTo>
                      <a:pt x="39" y="276"/>
                    </a:lnTo>
                    <a:lnTo>
                      <a:pt x="78" y="151"/>
                    </a:lnTo>
                    <a:lnTo>
                      <a:pt x="118" y="7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0" name="Freeform 9"/>
              <p:cNvSpPr>
                <a:spLocks noChangeAspect="1"/>
              </p:cNvSpPr>
              <p:nvPr/>
            </p:nvSpPr>
            <p:spPr bwMode="auto">
              <a:xfrm>
                <a:off x="4845" y="3243"/>
                <a:ext cx="232" cy="390"/>
              </a:xfrm>
              <a:custGeom>
                <a:avLst/>
                <a:gdLst>
                  <a:gd name="T0" fmla="*/ 0 w 465"/>
                  <a:gd name="T1" fmla="*/ 1 h 780"/>
                  <a:gd name="T2" fmla="*/ 0 w 465"/>
                  <a:gd name="T3" fmla="*/ 1 h 780"/>
                  <a:gd name="T4" fmla="*/ 0 w 465"/>
                  <a:gd name="T5" fmla="*/ 0 h 780"/>
                  <a:gd name="T6" fmla="*/ 0 w 465"/>
                  <a:gd name="T7" fmla="*/ 1 h 780"/>
                  <a:gd name="T8" fmla="*/ 1 w 465"/>
                  <a:gd name="T9" fmla="*/ 1 h 780"/>
                  <a:gd name="T10" fmla="*/ 1 w 465"/>
                  <a:gd name="T11" fmla="*/ 2 h 780"/>
                  <a:gd name="T12" fmla="*/ 2 w 465"/>
                  <a:gd name="T13" fmla="*/ 3 h 780"/>
                  <a:gd name="T14" fmla="*/ 3 w 465"/>
                  <a:gd name="T15" fmla="*/ 3 h 780"/>
                  <a:gd name="T16" fmla="*/ 3 w 465"/>
                  <a:gd name="T17" fmla="*/ 3 h 780"/>
                  <a:gd name="T18" fmla="*/ 3 w 465"/>
                  <a:gd name="T19" fmla="*/ 3 h 780"/>
                  <a:gd name="T20" fmla="*/ 2 w 465"/>
                  <a:gd name="T21" fmla="*/ 5 h 780"/>
                  <a:gd name="T22" fmla="*/ 2 w 465"/>
                  <a:gd name="T23" fmla="*/ 5 h 780"/>
                  <a:gd name="T24" fmla="*/ 1 w 465"/>
                  <a:gd name="T25" fmla="*/ 5 h 780"/>
                  <a:gd name="T26" fmla="*/ 1 w 465"/>
                  <a:gd name="T27" fmla="*/ 5 h 780"/>
                  <a:gd name="T28" fmla="*/ 0 w 465"/>
                  <a:gd name="T29" fmla="*/ 5 h 780"/>
                  <a:gd name="T30" fmla="*/ 1 w 465"/>
                  <a:gd name="T31" fmla="*/ 5 h 780"/>
                  <a:gd name="T32" fmla="*/ 1 w 465"/>
                  <a:gd name="T33" fmla="*/ 6 h 780"/>
                  <a:gd name="T34" fmla="*/ 2 w 465"/>
                  <a:gd name="T35" fmla="*/ 6 h 780"/>
                  <a:gd name="T36" fmla="*/ 2 w 465"/>
                  <a:gd name="T37" fmla="*/ 6 h 780"/>
                  <a:gd name="T38" fmla="*/ 2 w 465"/>
                  <a:gd name="T39" fmla="*/ 6 h 780"/>
                  <a:gd name="T40" fmla="*/ 1 w 465"/>
                  <a:gd name="T41" fmla="*/ 6 h 780"/>
                  <a:gd name="T42" fmla="*/ 1 w 465"/>
                  <a:gd name="T43" fmla="*/ 6 h 780"/>
                  <a:gd name="T44" fmla="*/ 0 w 465"/>
                  <a:gd name="T45" fmla="*/ 6 h 780"/>
                  <a:gd name="T46" fmla="*/ 0 w 465"/>
                  <a:gd name="T47" fmla="*/ 5 h 780"/>
                  <a:gd name="T48" fmla="*/ 0 w 465"/>
                  <a:gd name="T49" fmla="*/ 5 h 780"/>
                  <a:gd name="T50" fmla="*/ 0 w 465"/>
                  <a:gd name="T51" fmla="*/ 5 h 780"/>
                  <a:gd name="T52" fmla="*/ 0 w 465"/>
                  <a:gd name="T53" fmla="*/ 5 h 780"/>
                  <a:gd name="T54" fmla="*/ 1 w 465"/>
                  <a:gd name="T55" fmla="*/ 3 h 780"/>
                  <a:gd name="T56" fmla="*/ 1 w 465"/>
                  <a:gd name="T57" fmla="*/ 3 h 780"/>
                  <a:gd name="T58" fmla="*/ 2 w 465"/>
                  <a:gd name="T59" fmla="*/ 3 h 780"/>
                  <a:gd name="T60" fmla="*/ 2 w 465"/>
                  <a:gd name="T61" fmla="*/ 3 h 780"/>
                  <a:gd name="T62" fmla="*/ 2 w 465"/>
                  <a:gd name="T63" fmla="*/ 3 h 780"/>
                  <a:gd name="T64" fmla="*/ 2 w 465"/>
                  <a:gd name="T65" fmla="*/ 3 h 780"/>
                  <a:gd name="T66" fmla="*/ 2 w 465"/>
                  <a:gd name="T67" fmla="*/ 3 h 780"/>
                  <a:gd name="T68" fmla="*/ 1 w 465"/>
                  <a:gd name="T69" fmla="*/ 3 h 780"/>
                  <a:gd name="T70" fmla="*/ 1 w 465"/>
                  <a:gd name="T71" fmla="*/ 2 h 780"/>
                  <a:gd name="T72" fmla="*/ 0 w 465"/>
                  <a:gd name="T73" fmla="*/ 2 h 780"/>
                  <a:gd name="T74" fmla="*/ 0 w 465"/>
                  <a:gd name="T75" fmla="*/ 1 h 780"/>
                  <a:gd name="T76" fmla="*/ 0 w 465"/>
                  <a:gd name="T77" fmla="*/ 1 h 78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65"/>
                  <a:gd name="T118" fmla="*/ 0 h 780"/>
                  <a:gd name="T119" fmla="*/ 465 w 465"/>
                  <a:gd name="T120" fmla="*/ 780 h 78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65" h="780">
                    <a:moveTo>
                      <a:pt x="0" y="39"/>
                    </a:moveTo>
                    <a:lnTo>
                      <a:pt x="5" y="6"/>
                    </a:lnTo>
                    <a:lnTo>
                      <a:pt x="78" y="0"/>
                    </a:lnTo>
                    <a:lnTo>
                      <a:pt x="117" y="33"/>
                    </a:lnTo>
                    <a:lnTo>
                      <a:pt x="177" y="117"/>
                    </a:lnTo>
                    <a:lnTo>
                      <a:pt x="254" y="229"/>
                    </a:lnTo>
                    <a:lnTo>
                      <a:pt x="326" y="307"/>
                    </a:lnTo>
                    <a:lnTo>
                      <a:pt x="458" y="452"/>
                    </a:lnTo>
                    <a:lnTo>
                      <a:pt x="465" y="484"/>
                    </a:lnTo>
                    <a:lnTo>
                      <a:pt x="438" y="504"/>
                    </a:lnTo>
                    <a:lnTo>
                      <a:pt x="372" y="530"/>
                    </a:lnTo>
                    <a:lnTo>
                      <a:pt x="281" y="551"/>
                    </a:lnTo>
                    <a:lnTo>
                      <a:pt x="170" y="557"/>
                    </a:lnTo>
                    <a:lnTo>
                      <a:pt x="130" y="563"/>
                    </a:lnTo>
                    <a:lnTo>
                      <a:pt x="117" y="590"/>
                    </a:lnTo>
                    <a:lnTo>
                      <a:pt x="143" y="635"/>
                    </a:lnTo>
                    <a:lnTo>
                      <a:pt x="235" y="714"/>
                    </a:lnTo>
                    <a:lnTo>
                      <a:pt x="300" y="734"/>
                    </a:lnTo>
                    <a:lnTo>
                      <a:pt x="314" y="760"/>
                    </a:lnTo>
                    <a:lnTo>
                      <a:pt x="287" y="780"/>
                    </a:lnTo>
                    <a:lnTo>
                      <a:pt x="228" y="780"/>
                    </a:lnTo>
                    <a:lnTo>
                      <a:pt x="150" y="734"/>
                    </a:lnTo>
                    <a:lnTo>
                      <a:pt x="84" y="669"/>
                    </a:lnTo>
                    <a:lnTo>
                      <a:pt x="45" y="609"/>
                    </a:lnTo>
                    <a:lnTo>
                      <a:pt x="45" y="563"/>
                    </a:lnTo>
                    <a:lnTo>
                      <a:pt x="71" y="530"/>
                    </a:lnTo>
                    <a:lnTo>
                      <a:pt x="110" y="518"/>
                    </a:lnTo>
                    <a:lnTo>
                      <a:pt x="170" y="511"/>
                    </a:lnTo>
                    <a:lnTo>
                      <a:pt x="235" y="511"/>
                    </a:lnTo>
                    <a:lnTo>
                      <a:pt x="314" y="498"/>
                    </a:lnTo>
                    <a:lnTo>
                      <a:pt x="353" y="484"/>
                    </a:lnTo>
                    <a:lnTo>
                      <a:pt x="372" y="465"/>
                    </a:lnTo>
                    <a:lnTo>
                      <a:pt x="366" y="446"/>
                    </a:lnTo>
                    <a:lnTo>
                      <a:pt x="307" y="393"/>
                    </a:lnTo>
                    <a:lnTo>
                      <a:pt x="215" y="301"/>
                    </a:lnTo>
                    <a:lnTo>
                      <a:pt x="130" y="223"/>
                    </a:lnTo>
                    <a:lnTo>
                      <a:pt x="38" y="138"/>
                    </a:lnTo>
                    <a:lnTo>
                      <a:pt x="5" y="78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" name="Freeform 10"/>
              <p:cNvSpPr>
                <a:spLocks noChangeAspect="1"/>
              </p:cNvSpPr>
              <p:nvPr/>
            </p:nvSpPr>
            <p:spPr bwMode="auto">
              <a:xfrm>
                <a:off x="4694" y="3570"/>
                <a:ext cx="252" cy="587"/>
              </a:xfrm>
              <a:custGeom>
                <a:avLst/>
                <a:gdLst>
                  <a:gd name="T0" fmla="*/ 2 w 504"/>
                  <a:gd name="T1" fmla="*/ 0 h 1175"/>
                  <a:gd name="T2" fmla="*/ 3 w 504"/>
                  <a:gd name="T3" fmla="*/ 0 h 1175"/>
                  <a:gd name="T4" fmla="*/ 3 w 504"/>
                  <a:gd name="T5" fmla="*/ 0 h 1175"/>
                  <a:gd name="T6" fmla="*/ 3 w 504"/>
                  <a:gd name="T7" fmla="*/ 1 h 1175"/>
                  <a:gd name="T8" fmla="*/ 3 w 504"/>
                  <a:gd name="T9" fmla="*/ 2 h 1175"/>
                  <a:gd name="T10" fmla="*/ 3 w 504"/>
                  <a:gd name="T11" fmla="*/ 3 h 1175"/>
                  <a:gd name="T12" fmla="*/ 4 w 504"/>
                  <a:gd name="T13" fmla="*/ 4 h 1175"/>
                  <a:gd name="T14" fmla="*/ 4 w 504"/>
                  <a:gd name="T15" fmla="*/ 5 h 1175"/>
                  <a:gd name="T16" fmla="*/ 4 w 504"/>
                  <a:gd name="T17" fmla="*/ 6 h 1175"/>
                  <a:gd name="T18" fmla="*/ 4 w 504"/>
                  <a:gd name="T19" fmla="*/ 7 h 1175"/>
                  <a:gd name="T20" fmla="*/ 4 w 504"/>
                  <a:gd name="T21" fmla="*/ 7 h 1175"/>
                  <a:gd name="T22" fmla="*/ 4 w 504"/>
                  <a:gd name="T23" fmla="*/ 8 h 1175"/>
                  <a:gd name="T24" fmla="*/ 4 w 504"/>
                  <a:gd name="T25" fmla="*/ 8 h 1175"/>
                  <a:gd name="T26" fmla="*/ 4 w 504"/>
                  <a:gd name="T27" fmla="*/ 8 h 1175"/>
                  <a:gd name="T28" fmla="*/ 4 w 504"/>
                  <a:gd name="T29" fmla="*/ 8 h 1175"/>
                  <a:gd name="T30" fmla="*/ 3 w 504"/>
                  <a:gd name="T31" fmla="*/ 8 h 1175"/>
                  <a:gd name="T32" fmla="*/ 2 w 504"/>
                  <a:gd name="T33" fmla="*/ 8 h 1175"/>
                  <a:gd name="T34" fmla="*/ 2 w 504"/>
                  <a:gd name="T35" fmla="*/ 8 h 1175"/>
                  <a:gd name="T36" fmla="*/ 1 w 504"/>
                  <a:gd name="T37" fmla="*/ 9 h 1175"/>
                  <a:gd name="T38" fmla="*/ 1 w 504"/>
                  <a:gd name="T39" fmla="*/ 9 h 1175"/>
                  <a:gd name="T40" fmla="*/ 0 w 504"/>
                  <a:gd name="T41" fmla="*/ 8 h 1175"/>
                  <a:gd name="T42" fmla="*/ 1 w 504"/>
                  <a:gd name="T43" fmla="*/ 8 h 1175"/>
                  <a:gd name="T44" fmla="*/ 1 w 504"/>
                  <a:gd name="T45" fmla="*/ 8 h 1175"/>
                  <a:gd name="T46" fmla="*/ 3 w 504"/>
                  <a:gd name="T47" fmla="*/ 7 h 1175"/>
                  <a:gd name="T48" fmla="*/ 3 w 504"/>
                  <a:gd name="T49" fmla="*/ 7 h 1175"/>
                  <a:gd name="T50" fmla="*/ 4 w 504"/>
                  <a:gd name="T51" fmla="*/ 7 h 1175"/>
                  <a:gd name="T52" fmla="*/ 4 w 504"/>
                  <a:gd name="T53" fmla="*/ 7 h 1175"/>
                  <a:gd name="T54" fmla="*/ 4 w 504"/>
                  <a:gd name="T55" fmla="*/ 6 h 1175"/>
                  <a:gd name="T56" fmla="*/ 3 w 504"/>
                  <a:gd name="T57" fmla="*/ 5 h 1175"/>
                  <a:gd name="T58" fmla="*/ 3 w 504"/>
                  <a:gd name="T59" fmla="*/ 4 h 1175"/>
                  <a:gd name="T60" fmla="*/ 2 w 504"/>
                  <a:gd name="T61" fmla="*/ 3 h 1175"/>
                  <a:gd name="T62" fmla="*/ 2 w 504"/>
                  <a:gd name="T63" fmla="*/ 2 h 1175"/>
                  <a:gd name="T64" fmla="*/ 2 w 504"/>
                  <a:gd name="T65" fmla="*/ 1 h 1175"/>
                  <a:gd name="T66" fmla="*/ 2 w 504"/>
                  <a:gd name="T67" fmla="*/ 0 h 1175"/>
                  <a:gd name="T68" fmla="*/ 2 w 504"/>
                  <a:gd name="T69" fmla="*/ 0 h 1175"/>
                  <a:gd name="T70" fmla="*/ 2 w 504"/>
                  <a:gd name="T71" fmla="*/ 0 h 117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04"/>
                  <a:gd name="T109" fmla="*/ 0 h 1175"/>
                  <a:gd name="T110" fmla="*/ 504 w 504"/>
                  <a:gd name="T111" fmla="*/ 1175 h 117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04" h="1175">
                    <a:moveTo>
                      <a:pt x="249" y="0"/>
                    </a:moveTo>
                    <a:lnTo>
                      <a:pt x="321" y="14"/>
                    </a:lnTo>
                    <a:lnTo>
                      <a:pt x="354" y="66"/>
                    </a:lnTo>
                    <a:lnTo>
                      <a:pt x="347" y="190"/>
                    </a:lnTo>
                    <a:lnTo>
                      <a:pt x="335" y="322"/>
                    </a:lnTo>
                    <a:lnTo>
                      <a:pt x="335" y="459"/>
                    </a:lnTo>
                    <a:lnTo>
                      <a:pt x="400" y="623"/>
                    </a:lnTo>
                    <a:lnTo>
                      <a:pt x="452" y="742"/>
                    </a:lnTo>
                    <a:lnTo>
                      <a:pt x="479" y="860"/>
                    </a:lnTo>
                    <a:lnTo>
                      <a:pt x="472" y="964"/>
                    </a:lnTo>
                    <a:lnTo>
                      <a:pt x="472" y="1004"/>
                    </a:lnTo>
                    <a:lnTo>
                      <a:pt x="498" y="1043"/>
                    </a:lnTo>
                    <a:lnTo>
                      <a:pt x="504" y="1083"/>
                    </a:lnTo>
                    <a:lnTo>
                      <a:pt x="485" y="1102"/>
                    </a:lnTo>
                    <a:lnTo>
                      <a:pt x="432" y="1089"/>
                    </a:lnTo>
                    <a:lnTo>
                      <a:pt x="335" y="1076"/>
                    </a:lnTo>
                    <a:lnTo>
                      <a:pt x="216" y="1102"/>
                    </a:lnTo>
                    <a:lnTo>
                      <a:pt x="138" y="1148"/>
                    </a:lnTo>
                    <a:lnTo>
                      <a:pt x="98" y="1175"/>
                    </a:lnTo>
                    <a:lnTo>
                      <a:pt x="59" y="1175"/>
                    </a:lnTo>
                    <a:lnTo>
                      <a:pt x="0" y="1089"/>
                    </a:lnTo>
                    <a:lnTo>
                      <a:pt x="7" y="1076"/>
                    </a:lnTo>
                    <a:lnTo>
                      <a:pt x="125" y="1036"/>
                    </a:lnTo>
                    <a:lnTo>
                      <a:pt x="262" y="1017"/>
                    </a:lnTo>
                    <a:lnTo>
                      <a:pt x="360" y="1011"/>
                    </a:lnTo>
                    <a:lnTo>
                      <a:pt x="419" y="1011"/>
                    </a:lnTo>
                    <a:lnTo>
                      <a:pt x="432" y="971"/>
                    </a:lnTo>
                    <a:lnTo>
                      <a:pt x="413" y="860"/>
                    </a:lnTo>
                    <a:lnTo>
                      <a:pt x="367" y="742"/>
                    </a:lnTo>
                    <a:lnTo>
                      <a:pt x="295" y="591"/>
                    </a:lnTo>
                    <a:lnTo>
                      <a:pt x="235" y="459"/>
                    </a:lnTo>
                    <a:lnTo>
                      <a:pt x="210" y="341"/>
                    </a:lnTo>
                    <a:lnTo>
                      <a:pt x="203" y="210"/>
                    </a:lnTo>
                    <a:lnTo>
                      <a:pt x="203" y="86"/>
                    </a:lnTo>
                    <a:lnTo>
                      <a:pt x="230" y="34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2" name="Freeform 11"/>
              <p:cNvSpPr>
                <a:spLocks noChangeAspect="1"/>
              </p:cNvSpPr>
              <p:nvPr/>
            </p:nvSpPr>
            <p:spPr bwMode="auto">
              <a:xfrm>
                <a:off x="4570" y="3587"/>
                <a:ext cx="209" cy="488"/>
              </a:xfrm>
              <a:custGeom>
                <a:avLst/>
                <a:gdLst>
                  <a:gd name="T0" fmla="*/ 3 w 418"/>
                  <a:gd name="T1" fmla="*/ 0 h 977"/>
                  <a:gd name="T2" fmla="*/ 3 w 418"/>
                  <a:gd name="T3" fmla="*/ 0 h 977"/>
                  <a:gd name="T4" fmla="*/ 3 w 418"/>
                  <a:gd name="T5" fmla="*/ 0 h 977"/>
                  <a:gd name="T6" fmla="*/ 3 w 418"/>
                  <a:gd name="T7" fmla="*/ 0 h 977"/>
                  <a:gd name="T8" fmla="*/ 3 w 418"/>
                  <a:gd name="T9" fmla="*/ 1 h 977"/>
                  <a:gd name="T10" fmla="*/ 3 w 418"/>
                  <a:gd name="T11" fmla="*/ 3 h 977"/>
                  <a:gd name="T12" fmla="*/ 3 w 418"/>
                  <a:gd name="T13" fmla="*/ 3 h 977"/>
                  <a:gd name="T14" fmla="*/ 3 w 418"/>
                  <a:gd name="T15" fmla="*/ 4 h 977"/>
                  <a:gd name="T16" fmla="*/ 3 w 418"/>
                  <a:gd name="T17" fmla="*/ 5 h 977"/>
                  <a:gd name="T18" fmla="*/ 3 w 418"/>
                  <a:gd name="T19" fmla="*/ 6 h 977"/>
                  <a:gd name="T20" fmla="*/ 3 w 418"/>
                  <a:gd name="T21" fmla="*/ 6 h 977"/>
                  <a:gd name="T22" fmla="*/ 3 w 418"/>
                  <a:gd name="T23" fmla="*/ 6 h 977"/>
                  <a:gd name="T24" fmla="*/ 3 w 418"/>
                  <a:gd name="T25" fmla="*/ 6 h 977"/>
                  <a:gd name="T26" fmla="*/ 2 w 418"/>
                  <a:gd name="T27" fmla="*/ 7 h 977"/>
                  <a:gd name="T28" fmla="*/ 1 w 418"/>
                  <a:gd name="T29" fmla="*/ 7 h 977"/>
                  <a:gd name="T30" fmla="*/ 1 w 418"/>
                  <a:gd name="T31" fmla="*/ 7 h 977"/>
                  <a:gd name="T32" fmla="*/ 0 w 418"/>
                  <a:gd name="T33" fmla="*/ 7 h 977"/>
                  <a:gd name="T34" fmla="*/ 1 w 418"/>
                  <a:gd name="T35" fmla="*/ 6 h 977"/>
                  <a:gd name="T36" fmla="*/ 1 w 418"/>
                  <a:gd name="T37" fmla="*/ 6 h 977"/>
                  <a:gd name="T38" fmla="*/ 2 w 418"/>
                  <a:gd name="T39" fmla="*/ 6 h 977"/>
                  <a:gd name="T40" fmla="*/ 3 w 418"/>
                  <a:gd name="T41" fmla="*/ 6 h 977"/>
                  <a:gd name="T42" fmla="*/ 3 w 418"/>
                  <a:gd name="T43" fmla="*/ 5 h 977"/>
                  <a:gd name="T44" fmla="*/ 3 w 418"/>
                  <a:gd name="T45" fmla="*/ 5 h 977"/>
                  <a:gd name="T46" fmla="*/ 3 w 418"/>
                  <a:gd name="T47" fmla="*/ 3 h 977"/>
                  <a:gd name="T48" fmla="*/ 3 w 418"/>
                  <a:gd name="T49" fmla="*/ 3 h 977"/>
                  <a:gd name="T50" fmla="*/ 3 w 418"/>
                  <a:gd name="T51" fmla="*/ 2 h 977"/>
                  <a:gd name="T52" fmla="*/ 3 w 418"/>
                  <a:gd name="T53" fmla="*/ 0 h 977"/>
                  <a:gd name="T54" fmla="*/ 3 w 418"/>
                  <a:gd name="T55" fmla="*/ 0 h 977"/>
                  <a:gd name="T56" fmla="*/ 3 w 418"/>
                  <a:gd name="T57" fmla="*/ 0 h 97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18"/>
                  <a:gd name="T88" fmla="*/ 0 h 977"/>
                  <a:gd name="T89" fmla="*/ 418 w 418"/>
                  <a:gd name="T90" fmla="*/ 977 h 97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18" h="977">
                    <a:moveTo>
                      <a:pt x="314" y="0"/>
                    </a:moveTo>
                    <a:lnTo>
                      <a:pt x="372" y="0"/>
                    </a:lnTo>
                    <a:lnTo>
                      <a:pt x="392" y="39"/>
                    </a:lnTo>
                    <a:lnTo>
                      <a:pt x="405" y="125"/>
                    </a:lnTo>
                    <a:lnTo>
                      <a:pt x="392" y="216"/>
                    </a:lnTo>
                    <a:lnTo>
                      <a:pt x="360" y="399"/>
                    </a:lnTo>
                    <a:lnTo>
                      <a:pt x="365" y="478"/>
                    </a:lnTo>
                    <a:lnTo>
                      <a:pt x="405" y="636"/>
                    </a:lnTo>
                    <a:lnTo>
                      <a:pt x="418" y="747"/>
                    </a:lnTo>
                    <a:lnTo>
                      <a:pt x="418" y="833"/>
                    </a:lnTo>
                    <a:lnTo>
                      <a:pt x="399" y="852"/>
                    </a:lnTo>
                    <a:lnTo>
                      <a:pt x="339" y="865"/>
                    </a:lnTo>
                    <a:lnTo>
                      <a:pt x="261" y="884"/>
                    </a:lnTo>
                    <a:lnTo>
                      <a:pt x="183" y="924"/>
                    </a:lnTo>
                    <a:lnTo>
                      <a:pt x="104" y="977"/>
                    </a:lnTo>
                    <a:lnTo>
                      <a:pt x="72" y="977"/>
                    </a:lnTo>
                    <a:lnTo>
                      <a:pt x="0" y="918"/>
                    </a:lnTo>
                    <a:lnTo>
                      <a:pt x="6" y="891"/>
                    </a:lnTo>
                    <a:lnTo>
                      <a:pt x="97" y="852"/>
                    </a:lnTo>
                    <a:lnTo>
                      <a:pt x="255" y="812"/>
                    </a:lnTo>
                    <a:lnTo>
                      <a:pt x="327" y="786"/>
                    </a:lnTo>
                    <a:lnTo>
                      <a:pt x="339" y="761"/>
                    </a:lnTo>
                    <a:lnTo>
                      <a:pt x="339" y="649"/>
                    </a:lnTo>
                    <a:lnTo>
                      <a:pt x="314" y="505"/>
                    </a:lnTo>
                    <a:lnTo>
                      <a:pt x="300" y="413"/>
                    </a:lnTo>
                    <a:lnTo>
                      <a:pt x="288" y="269"/>
                    </a:lnTo>
                    <a:lnTo>
                      <a:pt x="281" y="111"/>
                    </a:lnTo>
                    <a:lnTo>
                      <a:pt x="288" y="39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3" name="Freeform 12"/>
              <p:cNvSpPr>
                <a:spLocks noChangeAspect="1"/>
              </p:cNvSpPr>
              <p:nvPr/>
            </p:nvSpPr>
            <p:spPr bwMode="auto">
              <a:xfrm>
                <a:off x="4563" y="2868"/>
                <a:ext cx="344" cy="435"/>
              </a:xfrm>
              <a:custGeom>
                <a:avLst/>
                <a:gdLst>
                  <a:gd name="T0" fmla="*/ 3 w 688"/>
                  <a:gd name="T1" fmla="*/ 6 h 871"/>
                  <a:gd name="T2" fmla="*/ 3 w 688"/>
                  <a:gd name="T3" fmla="*/ 6 h 871"/>
                  <a:gd name="T4" fmla="*/ 3 w 688"/>
                  <a:gd name="T5" fmla="*/ 6 h 871"/>
                  <a:gd name="T6" fmla="*/ 3 w 688"/>
                  <a:gd name="T7" fmla="*/ 5 h 871"/>
                  <a:gd name="T8" fmla="*/ 3 w 688"/>
                  <a:gd name="T9" fmla="*/ 4 h 871"/>
                  <a:gd name="T10" fmla="*/ 1 w 688"/>
                  <a:gd name="T11" fmla="*/ 4 h 871"/>
                  <a:gd name="T12" fmla="*/ 1 w 688"/>
                  <a:gd name="T13" fmla="*/ 3 h 871"/>
                  <a:gd name="T14" fmla="*/ 1 w 688"/>
                  <a:gd name="T15" fmla="*/ 2 h 871"/>
                  <a:gd name="T16" fmla="*/ 1 w 688"/>
                  <a:gd name="T17" fmla="*/ 1 h 871"/>
                  <a:gd name="T18" fmla="*/ 3 w 688"/>
                  <a:gd name="T19" fmla="*/ 1 h 871"/>
                  <a:gd name="T20" fmla="*/ 3 w 688"/>
                  <a:gd name="T21" fmla="*/ 1 h 871"/>
                  <a:gd name="T22" fmla="*/ 3 w 688"/>
                  <a:gd name="T23" fmla="*/ 1 h 871"/>
                  <a:gd name="T24" fmla="*/ 3 w 688"/>
                  <a:gd name="T25" fmla="*/ 1 h 871"/>
                  <a:gd name="T26" fmla="*/ 3 w 688"/>
                  <a:gd name="T27" fmla="*/ 1 h 871"/>
                  <a:gd name="T28" fmla="*/ 5 w 688"/>
                  <a:gd name="T29" fmla="*/ 0 h 871"/>
                  <a:gd name="T30" fmla="*/ 5 w 688"/>
                  <a:gd name="T31" fmla="*/ 0 h 871"/>
                  <a:gd name="T32" fmla="*/ 5 w 688"/>
                  <a:gd name="T33" fmla="*/ 0 h 871"/>
                  <a:gd name="T34" fmla="*/ 5 w 688"/>
                  <a:gd name="T35" fmla="*/ 0 h 871"/>
                  <a:gd name="T36" fmla="*/ 5 w 688"/>
                  <a:gd name="T37" fmla="*/ 0 h 871"/>
                  <a:gd name="T38" fmla="*/ 5 w 688"/>
                  <a:gd name="T39" fmla="*/ 0 h 871"/>
                  <a:gd name="T40" fmla="*/ 5 w 688"/>
                  <a:gd name="T41" fmla="*/ 0 h 871"/>
                  <a:gd name="T42" fmla="*/ 3 w 688"/>
                  <a:gd name="T43" fmla="*/ 0 h 871"/>
                  <a:gd name="T44" fmla="*/ 3 w 688"/>
                  <a:gd name="T45" fmla="*/ 0 h 871"/>
                  <a:gd name="T46" fmla="*/ 3 w 688"/>
                  <a:gd name="T47" fmla="*/ 1 h 871"/>
                  <a:gd name="T48" fmla="*/ 3 w 688"/>
                  <a:gd name="T49" fmla="*/ 1 h 871"/>
                  <a:gd name="T50" fmla="*/ 1 w 688"/>
                  <a:gd name="T51" fmla="*/ 1 h 871"/>
                  <a:gd name="T52" fmla="*/ 1 w 688"/>
                  <a:gd name="T53" fmla="*/ 1 h 871"/>
                  <a:gd name="T54" fmla="*/ 0 w 688"/>
                  <a:gd name="T55" fmla="*/ 2 h 871"/>
                  <a:gd name="T56" fmla="*/ 1 w 688"/>
                  <a:gd name="T57" fmla="*/ 2 h 871"/>
                  <a:gd name="T58" fmla="*/ 1 w 688"/>
                  <a:gd name="T59" fmla="*/ 3 h 871"/>
                  <a:gd name="T60" fmla="*/ 1 w 688"/>
                  <a:gd name="T61" fmla="*/ 4 h 871"/>
                  <a:gd name="T62" fmla="*/ 1 w 688"/>
                  <a:gd name="T63" fmla="*/ 5 h 871"/>
                  <a:gd name="T64" fmla="*/ 1 w 688"/>
                  <a:gd name="T65" fmla="*/ 6 h 871"/>
                  <a:gd name="T66" fmla="*/ 3 w 688"/>
                  <a:gd name="T67" fmla="*/ 6 h 871"/>
                  <a:gd name="T68" fmla="*/ 3 w 688"/>
                  <a:gd name="T69" fmla="*/ 6 h 8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88"/>
                  <a:gd name="T106" fmla="*/ 0 h 871"/>
                  <a:gd name="T107" fmla="*/ 688 w 688"/>
                  <a:gd name="T108" fmla="*/ 871 h 8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88" h="871">
                    <a:moveTo>
                      <a:pt x="366" y="871"/>
                    </a:moveTo>
                    <a:lnTo>
                      <a:pt x="398" y="831"/>
                    </a:lnTo>
                    <a:lnTo>
                      <a:pt x="386" y="773"/>
                    </a:lnTo>
                    <a:lnTo>
                      <a:pt x="360" y="694"/>
                    </a:lnTo>
                    <a:lnTo>
                      <a:pt x="261" y="602"/>
                    </a:lnTo>
                    <a:lnTo>
                      <a:pt x="163" y="517"/>
                    </a:lnTo>
                    <a:lnTo>
                      <a:pt x="117" y="425"/>
                    </a:lnTo>
                    <a:lnTo>
                      <a:pt x="98" y="281"/>
                    </a:lnTo>
                    <a:lnTo>
                      <a:pt x="209" y="242"/>
                    </a:lnTo>
                    <a:lnTo>
                      <a:pt x="386" y="222"/>
                    </a:lnTo>
                    <a:lnTo>
                      <a:pt x="458" y="229"/>
                    </a:lnTo>
                    <a:lnTo>
                      <a:pt x="477" y="248"/>
                    </a:lnTo>
                    <a:lnTo>
                      <a:pt x="510" y="216"/>
                    </a:lnTo>
                    <a:lnTo>
                      <a:pt x="497" y="183"/>
                    </a:lnTo>
                    <a:lnTo>
                      <a:pt x="517" y="125"/>
                    </a:lnTo>
                    <a:lnTo>
                      <a:pt x="569" y="72"/>
                    </a:lnTo>
                    <a:lnTo>
                      <a:pt x="609" y="58"/>
                    </a:lnTo>
                    <a:lnTo>
                      <a:pt x="661" y="91"/>
                    </a:lnTo>
                    <a:lnTo>
                      <a:pt x="688" y="58"/>
                    </a:lnTo>
                    <a:lnTo>
                      <a:pt x="642" y="0"/>
                    </a:lnTo>
                    <a:lnTo>
                      <a:pt x="582" y="0"/>
                    </a:lnTo>
                    <a:lnTo>
                      <a:pt x="510" y="32"/>
                    </a:lnTo>
                    <a:lnTo>
                      <a:pt x="465" y="118"/>
                    </a:lnTo>
                    <a:lnTo>
                      <a:pt x="405" y="157"/>
                    </a:lnTo>
                    <a:lnTo>
                      <a:pt x="314" y="170"/>
                    </a:lnTo>
                    <a:lnTo>
                      <a:pt x="150" y="190"/>
                    </a:lnTo>
                    <a:lnTo>
                      <a:pt x="19" y="229"/>
                    </a:lnTo>
                    <a:lnTo>
                      <a:pt x="0" y="262"/>
                    </a:lnTo>
                    <a:lnTo>
                      <a:pt x="12" y="367"/>
                    </a:lnTo>
                    <a:lnTo>
                      <a:pt x="59" y="511"/>
                    </a:lnTo>
                    <a:lnTo>
                      <a:pt x="124" y="629"/>
                    </a:lnTo>
                    <a:lnTo>
                      <a:pt x="189" y="733"/>
                    </a:lnTo>
                    <a:lnTo>
                      <a:pt x="249" y="805"/>
                    </a:lnTo>
                    <a:lnTo>
                      <a:pt x="307" y="857"/>
                    </a:lnTo>
                    <a:lnTo>
                      <a:pt x="366" y="87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5" name="Group 13"/>
            <p:cNvGrpSpPr>
              <a:grpSpLocks noChangeAspect="1"/>
            </p:cNvGrpSpPr>
            <p:nvPr/>
          </p:nvGrpSpPr>
          <p:grpSpPr bwMode="auto">
            <a:xfrm>
              <a:off x="5018" y="2766"/>
              <a:ext cx="118" cy="149"/>
              <a:chOff x="5018" y="2766"/>
              <a:chExt cx="118" cy="149"/>
            </a:xfrm>
          </p:grpSpPr>
          <p:sp>
            <p:nvSpPr>
              <p:cNvPr id="66" name="Freeform 14"/>
              <p:cNvSpPr>
                <a:spLocks noChangeAspect="1"/>
              </p:cNvSpPr>
              <p:nvPr/>
            </p:nvSpPr>
            <p:spPr bwMode="auto">
              <a:xfrm>
                <a:off x="5041" y="2766"/>
                <a:ext cx="95" cy="108"/>
              </a:xfrm>
              <a:custGeom>
                <a:avLst/>
                <a:gdLst>
                  <a:gd name="T0" fmla="*/ 1 w 190"/>
                  <a:gd name="T1" fmla="*/ 1 h 216"/>
                  <a:gd name="T2" fmla="*/ 1 w 190"/>
                  <a:gd name="T3" fmla="*/ 0 h 216"/>
                  <a:gd name="T4" fmla="*/ 1 w 190"/>
                  <a:gd name="T5" fmla="*/ 1 h 216"/>
                  <a:gd name="T6" fmla="*/ 1 w 190"/>
                  <a:gd name="T7" fmla="*/ 1 h 216"/>
                  <a:gd name="T8" fmla="*/ 1 w 190"/>
                  <a:gd name="T9" fmla="*/ 1 h 216"/>
                  <a:gd name="T10" fmla="*/ 1 w 190"/>
                  <a:gd name="T11" fmla="*/ 2 h 216"/>
                  <a:gd name="T12" fmla="*/ 1 w 190"/>
                  <a:gd name="T13" fmla="*/ 2 h 216"/>
                  <a:gd name="T14" fmla="*/ 1 w 190"/>
                  <a:gd name="T15" fmla="*/ 2 h 216"/>
                  <a:gd name="T16" fmla="*/ 1 w 190"/>
                  <a:gd name="T17" fmla="*/ 2 h 216"/>
                  <a:gd name="T18" fmla="*/ 1 w 190"/>
                  <a:gd name="T19" fmla="*/ 2 h 216"/>
                  <a:gd name="T20" fmla="*/ 1 w 190"/>
                  <a:gd name="T21" fmla="*/ 2 h 216"/>
                  <a:gd name="T22" fmla="*/ 0 w 190"/>
                  <a:gd name="T23" fmla="*/ 2 h 216"/>
                  <a:gd name="T24" fmla="*/ 1 w 190"/>
                  <a:gd name="T25" fmla="*/ 2 h 216"/>
                  <a:gd name="T26" fmla="*/ 1 w 190"/>
                  <a:gd name="T27" fmla="*/ 2 h 216"/>
                  <a:gd name="T28" fmla="*/ 1 w 190"/>
                  <a:gd name="T29" fmla="*/ 2 h 216"/>
                  <a:gd name="T30" fmla="*/ 1 w 190"/>
                  <a:gd name="T31" fmla="*/ 2 h 216"/>
                  <a:gd name="T32" fmla="*/ 1 w 190"/>
                  <a:gd name="T33" fmla="*/ 2 h 216"/>
                  <a:gd name="T34" fmla="*/ 1 w 190"/>
                  <a:gd name="T35" fmla="*/ 1 h 216"/>
                  <a:gd name="T36" fmla="*/ 1 w 190"/>
                  <a:gd name="T37" fmla="*/ 1 h 216"/>
                  <a:gd name="T38" fmla="*/ 1 w 190"/>
                  <a:gd name="T39" fmla="*/ 1 h 216"/>
                  <a:gd name="T40" fmla="*/ 1 w 190"/>
                  <a:gd name="T41" fmla="*/ 1 h 216"/>
                  <a:gd name="T42" fmla="*/ 1 w 190"/>
                  <a:gd name="T43" fmla="*/ 1 h 216"/>
                  <a:gd name="T44" fmla="*/ 1 w 190"/>
                  <a:gd name="T45" fmla="*/ 1 h 216"/>
                  <a:gd name="T46" fmla="*/ 1 w 190"/>
                  <a:gd name="T47" fmla="*/ 1 h 216"/>
                  <a:gd name="T48" fmla="*/ 1 w 190"/>
                  <a:gd name="T49" fmla="*/ 1 h 21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90"/>
                  <a:gd name="T76" fmla="*/ 0 h 216"/>
                  <a:gd name="T77" fmla="*/ 190 w 190"/>
                  <a:gd name="T78" fmla="*/ 216 h 21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90" h="216">
                    <a:moveTo>
                      <a:pt x="58" y="14"/>
                    </a:moveTo>
                    <a:lnTo>
                      <a:pt x="111" y="0"/>
                    </a:lnTo>
                    <a:lnTo>
                      <a:pt x="176" y="19"/>
                    </a:lnTo>
                    <a:lnTo>
                      <a:pt x="190" y="65"/>
                    </a:lnTo>
                    <a:lnTo>
                      <a:pt x="183" y="125"/>
                    </a:lnTo>
                    <a:lnTo>
                      <a:pt x="150" y="163"/>
                    </a:lnTo>
                    <a:lnTo>
                      <a:pt x="104" y="170"/>
                    </a:lnTo>
                    <a:lnTo>
                      <a:pt x="58" y="170"/>
                    </a:lnTo>
                    <a:lnTo>
                      <a:pt x="38" y="190"/>
                    </a:lnTo>
                    <a:lnTo>
                      <a:pt x="38" y="203"/>
                    </a:lnTo>
                    <a:lnTo>
                      <a:pt x="26" y="216"/>
                    </a:lnTo>
                    <a:lnTo>
                      <a:pt x="0" y="209"/>
                    </a:lnTo>
                    <a:lnTo>
                      <a:pt x="5" y="177"/>
                    </a:lnTo>
                    <a:lnTo>
                      <a:pt x="26" y="151"/>
                    </a:lnTo>
                    <a:lnTo>
                      <a:pt x="65" y="131"/>
                    </a:lnTo>
                    <a:lnTo>
                      <a:pt x="104" y="137"/>
                    </a:lnTo>
                    <a:lnTo>
                      <a:pt x="137" y="131"/>
                    </a:lnTo>
                    <a:lnTo>
                      <a:pt x="156" y="98"/>
                    </a:lnTo>
                    <a:lnTo>
                      <a:pt x="156" y="59"/>
                    </a:lnTo>
                    <a:lnTo>
                      <a:pt x="137" y="39"/>
                    </a:lnTo>
                    <a:lnTo>
                      <a:pt x="111" y="39"/>
                    </a:lnTo>
                    <a:lnTo>
                      <a:pt x="84" y="46"/>
                    </a:lnTo>
                    <a:lnTo>
                      <a:pt x="65" y="59"/>
                    </a:lnTo>
                    <a:lnTo>
                      <a:pt x="45" y="46"/>
                    </a:lnTo>
                    <a:lnTo>
                      <a:pt x="58" y="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" name="Oval 15"/>
              <p:cNvSpPr>
                <a:spLocks noChangeAspect="1" noChangeArrowheads="1"/>
              </p:cNvSpPr>
              <p:nvPr/>
            </p:nvSpPr>
            <p:spPr bwMode="auto">
              <a:xfrm>
                <a:off x="5018" y="2888"/>
                <a:ext cx="28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74" name="Group 16"/>
          <p:cNvGrpSpPr>
            <a:grpSpLocks noChangeAspect="1"/>
          </p:cNvGrpSpPr>
          <p:nvPr/>
        </p:nvGrpSpPr>
        <p:grpSpPr bwMode="auto">
          <a:xfrm>
            <a:off x="5786446" y="112694"/>
            <a:ext cx="849313" cy="744538"/>
            <a:chOff x="3474" y="1448"/>
            <a:chExt cx="459" cy="403"/>
          </a:xfrm>
        </p:grpSpPr>
        <p:sp>
          <p:nvSpPr>
            <p:cNvPr id="75" name="Rectangle 17"/>
            <p:cNvSpPr>
              <a:spLocks noChangeAspect="1" noChangeArrowheads="1"/>
            </p:cNvSpPr>
            <p:nvPr/>
          </p:nvSpPr>
          <p:spPr bwMode="auto">
            <a:xfrm>
              <a:off x="3536" y="1448"/>
              <a:ext cx="337" cy="358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Text Box 18"/>
            <p:cNvSpPr txBox="1">
              <a:spLocks noChangeAspect="1" noChangeArrowheads="1"/>
            </p:cNvSpPr>
            <p:nvPr/>
          </p:nvSpPr>
          <p:spPr bwMode="auto">
            <a:xfrm>
              <a:off x="3474" y="1518"/>
              <a:ext cx="459" cy="33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 rtl="1"/>
              <a:r>
                <a:rPr lang="fr-FR" sz="1600" b="1" dirty="0">
                  <a:solidFill>
                    <a:srgbClr val="FFFFFF"/>
                  </a:solidFill>
                  <a:cs typeface="Times New Roman" pitchFamily="18" charset="0"/>
                </a:rPr>
                <a:t>M1</a:t>
              </a:r>
              <a:endParaRPr lang="fr-FR" sz="1600" dirty="0"/>
            </a:p>
          </p:txBody>
        </p:sp>
      </p:grpSp>
      <p:sp>
        <p:nvSpPr>
          <p:cNvPr id="77" name="Rectangle 19" descr="25 %"/>
          <p:cNvSpPr>
            <a:spLocks noChangeArrowheads="1"/>
          </p:cNvSpPr>
          <p:nvPr/>
        </p:nvSpPr>
        <p:spPr bwMode="auto">
          <a:xfrm>
            <a:off x="5286380" y="2786058"/>
            <a:ext cx="2532095" cy="94917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tx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8" name="Rectangle 20" descr="Diagonales larges vers le haut"/>
          <p:cNvSpPr>
            <a:spLocks noChangeArrowheads="1"/>
          </p:cNvSpPr>
          <p:nvPr/>
        </p:nvSpPr>
        <p:spPr bwMode="auto">
          <a:xfrm>
            <a:off x="5643570" y="785794"/>
            <a:ext cx="2266950" cy="71437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tx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9" name="Arc 21"/>
          <p:cNvSpPr>
            <a:spLocks noChangeAspect="1"/>
          </p:cNvSpPr>
          <p:nvPr/>
        </p:nvSpPr>
        <p:spPr bwMode="auto">
          <a:xfrm rot="-8040880">
            <a:off x="4808206" y="1074718"/>
            <a:ext cx="1274762" cy="1274763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1" name="Text Box 133"/>
          <p:cNvSpPr txBox="1">
            <a:spLocks noChangeAspect="1" noChangeArrowheads="1"/>
          </p:cNvSpPr>
          <p:nvPr/>
        </p:nvSpPr>
        <p:spPr bwMode="auto">
          <a:xfrm>
            <a:off x="2262139" y="2550210"/>
            <a:ext cx="439737" cy="2635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600" b="1" dirty="0">
                <a:solidFill>
                  <a:srgbClr val="FF0000"/>
                </a:solidFill>
              </a:rPr>
              <a:t>M</a:t>
            </a:r>
          </a:p>
        </p:txBody>
      </p:sp>
      <p:grpSp>
        <p:nvGrpSpPr>
          <p:cNvPr id="82" name="Groupe 131"/>
          <p:cNvGrpSpPr/>
          <p:nvPr/>
        </p:nvGrpSpPr>
        <p:grpSpPr>
          <a:xfrm>
            <a:off x="2143108" y="2428868"/>
            <a:ext cx="601447" cy="601448"/>
            <a:chOff x="2407955" y="2575628"/>
            <a:chExt cx="601447" cy="601448"/>
          </a:xfrm>
        </p:grpSpPr>
        <p:sp>
          <p:nvSpPr>
            <p:cNvPr id="83" name="AutoShape 116"/>
            <p:cNvSpPr>
              <a:spLocks noChangeAspect="1" noChangeArrowheads="1"/>
            </p:cNvSpPr>
            <p:nvPr/>
          </p:nvSpPr>
          <p:spPr bwMode="auto">
            <a:xfrm>
              <a:off x="2407955" y="2575628"/>
              <a:ext cx="601447" cy="601448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690" y="10800"/>
                  </a:moveTo>
                  <a:cubicBezTo>
                    <a:pt x="3690" y="14727"/>
                    <a:pt x="6873" y="17910"/>
                    <a:pt x="10800" y="17910"/>
                  </a:cubicBezTo>
                  <a:cubicBezTo>
                    <a:pt x="14727" y="17910"/>
                    <a:pt x="17910" y="14727"/>
                    <a:pt x="17910" y="10800"/>
                  </a:cubicBezTo>
                  <a:cubicBezTo>
                    <a:pt x="17910" y="6873"/>
                    <a:pt x="14727" y="3690"/>
                    <a:pt x="10800" y="3690"/>
                  </a:cubicBezTo>
                  <a:cubicBezTo>
                    <a:pt x="6873" y="3690"/>
                    <a:pt x="3690" y="6873"/>
                    <a:pt x="3690" y="1080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4" name="Ellipse 83"/>
            <p:cNvSpPr>
              <a:spLocks noChangeAspect="1"/>
            </p:cNvSpPr>
            <p:nvPr/>
          </p:nvSpPr>
          <p:spPr bwMode="auto">
            <a:xfrm>
              <a:off x="2931307" y="2857496"/>
              <a:ext cx="57600" cy="5760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88" name="Text Box 133"/>
          <p:cNvSpPr txBox="1">
            <a:spLocks noChangeAspect="1" noChangeArrowheads="1"/>
          </p:cNvSpPr>
          <p:nvPr/>
        </p:nvSpPr>
        <p:spPr bwMode="auto">
          <a:xfrm>
            <a:off x="3262271" y="2554972"/>
            <a:ext cx="439737" cy="2635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600" b="1" dirty="0">
                <a:solidFill>
                  <a:srgbClr val="FF0000"/>
                </a:solidFill>
              </a:rPr>
              <a:t>M</a:t>
            </a:r>
          </a:p>
        </p:txBody>
      </p:sp>
      <p:grpSp>
        <p:nvGrpSpPr>
          <p:cNvPr id="89" name="Groupe 131"/>
          <p:cNvGrpSpPr/>
          <p:nvPr/>
        </p:nvGrpSpPr>
        <p:grpSpPr>
          <a:xfrm>
            <a:off x="3143240" y="2433630"/>
            <a:ext cx="601447" cy="601448"/>
            <a:chOff x="2407955" y="2575628"/>
            <a:chExt cx="601447" cy="601448"/>
          </a:xfrm>
        </p:grpSpPr>
        <p:sp>
          <p:nvSpPr>
            <p:cNvPr id="90" name="AutoShape 116"/>
            <p:cNvSpPr>
              <a:spLocks noChangeAspect="1" noChangeArrowheads="1"/>
            </p:cNvSpPr>
            <p:nvPr/>
          </p:nvSpPr>
          <p:spPr bwMode="auto">
            <a:xfrm>
              <a:off x="2407955" y="2575628"/>
              <a:ext cx="601447" cy="601448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690" y="10800"/>
                  </a:moveTo>
                  <a:cubicBezTo>
                    <a:pt x="3690" y="14727"/>
                    <a:pt x="6873" y="17910"/>
                    <a:pt x="10800" y="17910"/>
                  </a:cubicBezTo>
                  <a:cubicBezTo>
                    <a:pt x="14727" y="17910"/>
                    <a:pt x="17910" y="14727"/>
                    <a:pt x="17910" y="10800"/>
                  </a:cubicBezTo>
                  <a:cubicBezTo>
                    <a:pt x="17910" y="6873"/>
                    <a:pt x="14727" y="3690"/>
                    <a:pt x="10800" y="3690"/>
                  </a:cubicBezTo>
                  <a:cubicBezTo>
                    <a:pt x="6873" y="3690"/>
                    <a:pt x="3690" y="6873"/>
                    <a:pt x="3690" y="1080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1" name="Ellipse 90"/>
            <p:cNvSpPr>
              <a:spLocks noChangeAspect="1"/>
            </p:cNvSpPr>
            <p:nvPr/>
          </p:nvSpPr>
          <p:spPr bwMode="auto">
            <a:xfrm>
              <a:off x="2931307" y="2857496"/>
              <a:ext cx="57600" cy="5760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92" name="Picture 64" descr="invers~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238" y="4437063"/>
            <a:ext cx="2736850" cy="207168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</p:pic>
      <p:sp>
        <p:nvSpPr>
          <p:cNvPr id="93" name="AutoShape 61"/>
          <p:cNvSpPr>
            <a:spLocks noChangeArrowheads="1"/>
          </p:cNvSpPr>
          <p:nvPr/>
        </p:nvSpPr>
        <p:spPr bwMode="auto">
          <a:xfrm>
            <a:off x="3286116" y="3286124"/>
            <a:ext cx="2124000" cy="900000"/>
          </a:xfrm>
          <a:prstGeom prst="wedgeRoundRectCallout">
            <a:avLst>
              <a:gd name="adj1" fmla="val -70811"/>
              <a:gd name="adj2" fmla="val 83000"/>
              <a:gd name="adj3" fmla="val 16667"/>
            </a:avLst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..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لقد وجدت الحل</a:t>
            </a:r>
            <a:r>
              <a:rPr lang="en-US" sz="1600" b="1" dirty="0">
                <a:solidFill>
                  <a:schemeClr val="tx1"/>
                </a:solidFill>
                <a:cs typeface="Arabic Transparent" pitchFamily="2" charset="-78"/>
              </a:rPr>
              <a:t>!!!!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يجب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أن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اقلب الاتجاه دوران المحرك وهذا بواسطة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.....</a:t>
            </a:r>
            <a:endParaRPr lang="en-US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85" name="Rectangle 84"/>
          <p:cNvSpPr/>
          <p:nvPr/>
        </p:nvSpPr>
        <p:spPr bwMode="auto">
          <a:xfrm>
            <a:off x="37071" y="37071"/>
            <a:ext cx="1188000" cy="360000"/>
          </a:xfrm>
          <a:prstGeom prst="rect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1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abic Transparent" pitchFamily="2" charset="-78"/>
              </a:rPr>
              <a:t>اضغط</a:t>
            </a:r>
            <a:r>
              <a:rPr kumimoji="0" lang="ar-DZ" sz="18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abic Transparent" pitchFamily="2" charset="-78"/>
              </a:rPr>
              <a:t> وانتظر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92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92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92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4.44444E-6 0.05254 " pathEditMode="relative" ptsTypes="AA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92183" grpId="0" animBg="1"/>
      <p:bldP spid="92220" grpId="0" animBg="1"/>
      <p:bldP spid="92222" grpId="0" animBg="1"/>
      <p:bldP spid="77" grpId="0" animBg="1"/>
      <p:bldP spid="78" grpId="0" animBg="1"/>
      <p:bldP spid="79" grpId="0" animBg="1"/>
      <p:bldP spid="81" grpId="0"/>
      <p:bldP spid="88" grpId="0"/>
      <p:bldP spid="9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17" name="Line 273"/>
          <p:cNvSpPr>
            <a:spLocks noChangeShapeType="1"/>
          </p:cNvSpPr>
          <p:nvPr/>
        </p:nvSpPr>
        <p:spPr bwMode="auto">
          <a:xfrm>
            <a:off x="4652963" y="4092575"/>
            <a:ext cx="3024187" cy="0"/>
          </a:xfrm>
          <a:prstGeom prst="line">
            <a:avLst/>
          </a:prstGeom>
          <a:noFill/>
          <a:ln w="9525">
            <a:solidFill>
              <a:srgbClr val="9933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618" name="Line 274"/>
          <p:cNvSpPr>
            <a:spLocks noChangeShapeType="1"/>
          </p:cNvSpPr>
          <p:nvPr/>
        </p:nvSpPr>
        <p:spPr bwMode="auto">
          <a:xfrm>
            <a:off x="7999413" y="4057650"/>
            <a:ext cx="288925" cy="0"/>
          </a:xfrm>
          <a:prstGeom prst="line">
            <a:avLst/>
          </a:prstGeom>
          <a:noFill/>
          <a:ln w="9525">
            <a:solidFill>
              <a:srgbClr val="9933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614" name="Line 270"/>
          <p:cNvSpPr>
            <a:spLocks noChangeShapeType="1"/>
          </p:cNvSpPr>
          <p:nvPr/>
        </p:nvSpPr>
        <p:spPr bwMode="auto">
          <a:xfrm>
            <a:off x="6434138" y="4024313"/>
            <a:ext cx="288925" cy="0"/>
          </a:xfrm>
          <a:prstGeom prst="line">
            <a:avLst/>
          </a:prstGeom>
          <a:noFill/>
          <a:ln w="9525">
            <a:solidFill>
              <a:srgbClr val="006666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350" name="Rectangle 6"/>
          <p:cNvSpPr>
            <a:spLocks noChangeAspect="1" noChangeArrowheads="1"/>
          </p:cNvSpPr>
          <p:nvPr/>
        </p:nvSpPr>
        <p:spPr bwMode="auto">
          <a:xfrm>
            <a:off x="2828925" y="3244850"/>
            <a:ext cx="887413" cy="266700"/>
          </a:xfrm>
          <a:prstGeom prst="rect">
            <a:avLst/>
          </a:prstGeom>
          <a:noFill/>
          <a:ln w="9525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352" name="Line 8"/>
          <p:cNvSpPr>
            <a:spLocks noChangeAspect="1" noChangeShapeType="1"/>
          </p:cNvSpPr>
          <p:nvPr/>
        </p:nvSpPr>
        <p:spPr bwMode="auto">
          <a:xfrm>
            <a:off x="3492500" y="1238250"/>
            <a:ext cx="0" cy="376238"/>
          </a:xfrm>
          <a:prstGeom prst="line">
            <a:avLst/>
          </a:prstGeom>
          <a:ln w="15875">
            <a:solidFill>
              <a:srgbClr val="0000FF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>
            <a:off x="3516313" y="2781300"/>
            <a:ext cx="0" cy="533400"/>
          </a:xfrm>
          <a:prstGeom prst="line">
            <a:avLst/>
          </a:prstGeom>
          <a:ln w="15875">
            <a:solidFill>
              <a:srgbClr val="0000FF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54" name="Line 10"/>
          <p:cNvSpPr>
            <a:spLocks noChangeAspect="1" noChangeShapeType="1"/>
          </p:cNvSpPr>
          <p:nvPr/>
        </p:nvSpPr>
        <p:spPr bwMode="auto">
          <a:xfrm>
            <a:off x="3214688" y="1254125"/>
            <a:ext cx="0" cy="374650"/>
          </a:xfrm>
          <a:prstGeom prst="line">
            <a:avLst/>
          </a:prstGeom>
          <a:ln w="15875">
            <a:solidFill>
              <a:srgbClr val="0000FF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>
            <a:off x="3228975" y="2770188"/>
            <a:ext cx="1588" cy="522287"/>
          </a:xfrm>
          <a:prstGeom prst="line">
            <a:avLst/>
          </a:prstGeom>
          <a:ln w="15875">
            <a:solidFill>
              <a:srgbClr val="0000FF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56" name="Line 12"/>
          <p:cNvSpPr>
            <a:spLocks noChangeAspect="1" noChangeShapeType="1"/>
          </p:cNvSpPr>
          <p:nvPr/>
        </p:nvSpPr>
        <p:spPr bwMode="auto">
          <a:xfrm>
            <a:off x="2894013" y="1263650"/>
            <a:ext cx="0" cy="376238"/>
          </a:xfrm>
          <a:prstGeom prst="line">
            <a:avLst/>
          </a:prstGeom>
          <a:ln w="15875">
            <a:solidFill>
              <a:srgbClr val="0000FF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57" name="Line 13"/>
          <p:cNvSpPr>
            <a:spLocks noChangeShapeType="1"/>
          </p:cNvSpPr>
          <p:nvPr/>
        </p:nvSpPr>
        <p:spPr bwMode="auto">
          <a:xfrm>
            <a:off x="2897188" y="2760663"/>
            <a:ext cx="0" cy="533400"/>
          </a:xfrm>
          <a:prstGeom prst="line">
            <a:avLst/>
          </a:prstGeom>
          <a:ln w="15875">
            <a:solidFill>
              <a:srgbClr val="0000FF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58" name="Line 14"/>
          <p:cNvSpPr>
            <a:spLocks noChangeAspect="1" noChangeShapeType="1"/>
          </p:cNvSpPr>
          <p:nvPr/>
        </p:nvSpPr>
        <p:spPr bwMode="auto">
          <a:xfrm>
            <a:off x="3513138" y="1847850"/>
            <a:ext cx="0" cy="720725"/>
          </a:xfrm>
          <a:prstGeom prst="line">
            <a:avLst/>
          </a:prstGeom>
          <a:ln w="15875">
            <a:solidFill>
              <a:srgbClr val="0000FF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59" name="Line 15"/>
          <p:cNvSpPr>
            <a:spLocks noChangeAspect="1" noChangeShapeType="1"/>
          </p:cNvSpPr>
          <p:nvPr/>
        </p:nvSpPr>
        <p:spPr bwMode="auto">
          <a:xfrm>
            <a:off x="3225800" y="1836738"/>
            <a:ext cx="0" cy="731837"/>
          </a:xfrm>
          <a:prstGeom prst="line">
            <a:avLst/>
          </a:prstGeom>
          <a:ln w="15875">
            <a:solidFill>
              <a:srgbClr val="0000FF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60" name="Line 16"/>
          <p:cNvSpPr>
            <a:spLocks noChangeAspect="1" noChangeShapeType="1"/>
          </p:cNvSpPr>
          <p:nvPr/>
        </p:nvSpPr>
        <p:spPr bwMode="auto">
          <a:xfrm>
            <a:off x="2914650" y="1839913"/>
            <a:ext cx="0" cy="728662"/>
          </a:xfrm>
          <a:prstGeom prst="line">
            <a:avLst/>
          </a:prstGeom>
          <a:ln w="15875">
            <a:solidFill>
              <a:srgbClr val="0000FF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61" name="Rectangle 17"/>
          <p:cNvSpPr>
            <a:spLocks noChangeAspect="1" noChangeArrowheads="1"/>
          </p:cNvSpPr>
          <p:nvPr/>
        </p:nvSpPr>
        <p:spPr bwMode="auto">
          <a:xfrm rot="-2700000">
            <a:off x="3390999" y="1660525"/>
            <a:ext cx="60325" cy="188913"/>
          </a:xfrm>
          <a:prstGeom prst="rect">
            <a:avLst/>
          </a:prstGeom>
          <a:ln w="15875">
            <a:solidFill>
              <a:srgbClr val="0000FF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57362" name="Line 18"/>
          <p:cNvSpPr>
            <a:spLocks noChangeAspect="1" noChangeShapeType="1"/>
          </p:cNvSpPr>
          <p:nvPr/>
        </p:nvSpPr>
        <p:spPr bwMode="auto">
          <a:xfrm rot="-2700000">
            <a:off x="3422601" y="1628676"/>
            <a:ext cx="0" cy="258763"/>
          </a:xfrm>
          <a:prstGeom prst="line">
            <a:avLst/>
          </a:prstGeom>
          <a:ln w="15875">
            <a:solidFill>
              <a:srgbClr val="0000FF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63" name="Line 19"/>
          <p:cNvSpPr>
            <a:spLocks noChangeAspect="1" noChangeShapeType="1"/>
          </p:cNvSpPr>
          <p:nvPr/>
        </p:nvSpPr>
        <p:spPr bwMode="auto">
          <a:xfrm>
            <a:off x="3455988" y="1624013"/>
            <a:ext cx="80962" cy="0"/>
          </a:xfrm>
          <a:prstGeom prst="line">
            <a:avLst/>
          </a:prstGeom>
          <a:ln>
            <a:solidFill>
              <a:srgbClr val="0000FF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64" name="Rectangle 20"/>
          <p:cNvSpPr>
            <a:spLocks noChangeAspect="1" noChangeArrowheads="1"/>
          </p:cNvSpPr>
          <p:nvPr/>
        </p:nvSpPr>
        <p:spPr bwMode="auto">
          <a:xfrm rot="-2700000">
            <a:off x="3098949" y="1649413"/>
            <a:ext cx="60325" cy="188912"/>
          </a:xfrm>
          <a:prstGeom prst="rect">
            <a:avLst/>
          </a:prstGeom>
          <a:ln w="15875">
            <a:solidFill>
              <a:srgbClr val="0000FF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57365" name="Line 21"/>
          <p:cNvSpPr>
            <a:spLocks noChangeAspect="1" noChangeShapeType="1"/>
          </p:cNvSpPr>
          <p:nvPr/>
        </p:nvSpPr>
        <p:spPr bwMode="auto">
          <a:xfrm rot="-2700000">
            <a:off x="3130550" y="1617564"/>
            <a:ext cx="0" cy="258762"/>
          </a:xfrm>
          <a:prstGeom prst="line">
            <a:avLst/>
          </a:prstGeom>
          <a:ln w="15875">
            <a:solidFill>
              <a:srgbClr val="0000FF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66" name="Line 22"/>
          <p:cNvSpPr>
            <a:spLocks noChangeAspect="1" noChangeShapeType="1"/>
          </p:cNvSpPr>
          <p:nvPr/>
        </p:nvSpPr>
        <p:spPr bwMode="auto">
          <a:xfrm>
            <a:off x="3171924" y="1625600"/>
            <a:ext cx="80963" cy="0"/>
          </a:xfrm>
          <a:prstGeom prst="line">
            <a:avLst/>
          </a:prstGeom>
          <a:ln>
            <a:solidFill>
              <a:srgbClr val="0000FF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67" name="Rectangle 23"/>
          <p:cNvSpPr>
            <a:spLocks noChangeAspect="1" noChangeArrowheads="1"/>
          </p:cNvSpPr>
          <p:nvPr/>
        </p:nvSpPr>
        <p:spPr bwMode="auto">
          <a:xfrm rot="-2700000">
            <a:off x="2790924" y="1652588"/>
            <a:ext cx="60325" cy="188912"/>
          </a:xfrm>
          <a:prstGeom prst="rect">
            <a:avLst/>
          </a:prstGeom>
          <a:ln w="15875">
            <a:solidFill>
              <a:srgbClr val="0000FF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57368" name="Line 24"/>
          <p:cNvSpPr>
            <a:spLocks noChangeAspect="1" noChangeShapeType="1"/>
          </p:cNvSpPr>
          <p:nvPr/>
        </p:nvSpPr>
        <p:spPr bwMode="auto">
          <a:xfrm rot="-2700000">
            <a:off x="2824113" y="1620739"/>
            <a:ext cx="0" cy="258762"/>
          </a:xfrm>
          <a:prstGeom prst="line">
            <a:avLst/>
          </a:prstGeom>
          <a:ln w="15875">
            <a:solidFill>
              <a:srgbClr val="0000FF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69" name="Line 25"/>
          <p:cNvSpPr>
            <a:spLocks noChangeAspect="1" noChangeShapeType="1"/>
          </p:cNvSpPr>
          <p:nvPr/>
        </p:nvSpPr>
        <p:spPr bwMode="auto">
          <a:xfrm>
            <a:off x="2856061" y="1641475"/>
            <a:ext cx="79375" cy="0"/>
          </a:xfrm>
          <a:prstGeom prst="line">
            <a:avLst/>
          </a:prstGeom>
          <a:ln>
            <a:solidFill>
              <a:srgbClr val="0000FF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70" name="Line 26"/>
          <p:cNvSpPr>
            <a:spLocks noChangeAspect="1" noChangeShapeType="1"/>
          </p:cNvSpPr>
          <p:nvPr/>
        </p:nvSpPr>
        <p:spPr bwMode="auto">
          <a:xfrm>
            <a:off x="6356350" y="1152525"/>
            <a:ext cx="0" cy="476250"/>
          </a:xfrm>
          <a:prstGeom prst="line">
            <a:avLst/>
          </a:prstGeom>
          <a:ln w="19050">
            <a:solidFill>
              <a:srgbClr val="008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71" name="Line 27"/>
          <p:cNvSpPr>
            <a:spLocks noChangeAspect="1" noChangeShapeType="1"/>
          </p:cNvSpPr>
          <p:nvPr/>
        </p:nvSpPr>
        <p:spPr bwMode="auto">
          <a:xfrm>
            <a:off x="6356350" y="1851025"/>
            <a:ext cx="0" cy="214313"/>
          </a:xfrm>
          <a:prstGeom prst="line">
            <a:avLst/>
          </a:prstGeom>
          <a:ln w="19050">
            <a:solidFill>
              <a:srgbClr val="008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72" name="Line 28"/>
          <p:cNvSpPr>
            <a:spLocks noChangeAspect="1" noChangeShapeType="1"/>
          </p:cNvSpPr>
          <p:nvPr/>
        </p:nvSpPr>
        <p:spPr bwMode="auto">
          <a:xfrm>
            <a:off x="6361162" y="2182862"/>
            <a:ext cx="0" cy="298450"/>
          </a:xfrm>
          <a:prstGeom prst="line">
            <a:avLst/>
          </a:prstGeom>
          <a:ln w="19050">
            <a:solidFill>
              <a:srgbClr val="008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73" name="Line 29"/>
          <p:cNvSpPr>
            <a:spLocks noChangeAspect="1" noChangeShapeType="1"/>
          </p:cNvSpPr>
          <p:nvPr/>
        </p:nvSpPr>
        <p:spPr bwMode="auto">
          <a:xfrm>
            <a:off x="6364288" y="2609850"/>
            <a:ext cx="0" cy="450850"/>
          </a:xfrm>
          <a:prstGeom prst="line">
            <a:avLst/>
          </a:prstGeom>
          <a:ln w="19050">
            <a:solidFill>
              <a:srgbClr val="008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74" name="Line 30"/>
          <p:cNvSpPr>
            <a:spLocks noChangeShapeType="1"/>
          </p:cNvSpPr>
          <p:nvPr/>
        </p:nvSpPr>
        <p:spPr bwMode="auto">
          <a:xfrm>
            <a:off x="6354763" y="3225800"/>
            <a:ext cx="0" cy="1122363"/>
          </a:xfrm>
          <a:prstGeom prst="line">
            <a:avLst/>
          </a:prstGeom>
          <a:ln w="19050">
            <a:solidFill>
              <a:srgbClr val="008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2" name="Group 31"/>
          <p:cNvGrpSpPr>
            <a:grpSpLocks noChangeAspect="1"/>
          </p:cNvGrpSpPr>
          <p:nvPr/>
        </p:nvGrpSpPr>
        <p:grpSpPr bwMode="auto">
          <a:xfrm>
            <a:off x="6240069" y="2505551"/>
            <a:ext cx="184339" cy="103009"/>
            <a:chOff x="2145" y="6413"/>
            <a:chExt cx="191" cy="175"/>
          </a:xfrm>
        </p:grpSpPr>
        <p:sp>
          <p:nvSpPr>
            <p:cNvPr id="5320" name="Line 32"/>
            <p:cNvSpPr>
              <a:spLocks noChangeAspect="1" noChangeShapeType="1"/>
            </p:cNvSpPr>
            <p:nvPr/>
          </p:nvSpPr>
          <p:spPr bwMode="auto">
            <a:xfrm flipH="1">
              <a:off x="2166" y="6484"/>
              <a:ext cx="170" cy="0"/>
            </a:xfrm>
            <a:prstGeom prst="line">
              <a:avLst/>
            </a:prstGeom>
            <a:ln w="19050">
              <a:solidFill>
                <a:srgbClr val="008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grpSp>
          <p:nvGrpSpPr>
            <p:cNvPr id="3" name="Group 33"/>
            <p:cNvGrpSpPr>
              <a:grpSpLocks noChangeAspect="1"/>
            </p:cNvGrpSpPr>
            <p:nvPr/>
          </p:nvGrpSpPr>
          <p:grpSpPr bwMode="auto">
            <a:xfrm>
              <a:off x="2145" y="6413"/>
              <a:ext cx="86" cy="175"/>
              <a:chOff x="5684" y="6227"/>
              <a:chExt cx="95" cy="196"/>
            </a:xfrm>
          </p:grpSpPr>
          <p:sp>
            <p:nvSpPr>
              <p:cNvPr id="5322" name="Line 34"/>
              <p:cNvSpPr>
                <a:spLocks noChangeAspect="1" noChangeShapeType="1"/>
              </p:cNvSpPr>
              <p:nvPr/>
            </p:nvSpPr>
            <p:spPr bwMode="auto">
              <a:xfrm>
                <a:off x="5750" y="6227"/>
                <a:ext cx="0" cy="196"/>
              </a:xfrm>
              <a:prstGeom prst="line">
                <a:avLst/>
              </a:prstGeom>
              <a:ln w="19050">
                <a:solidFill>
                  <a:srgbClr val="008000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323" name="Line 35"/>
              <p:cNvSpPr>
                <a:spLocks noChangeAspect="1" noChangeShapeType="1"/>
              </p:cNvSpPr>
              <p:nvPr/>
            </p:nvSpPr>
            <p:spPr bwMode="auto">
              <a:xfrm>
                <a:off x="5684" y="6239"/>
                <a:ext cx="70" cy="0"/>
              </a:xfrm>
              <a:prstGeom prst="line">
                <a:avLst/>
              </a:prstGeom>
              <a:ln w="19050">
                <a:solidFill>
                  <a:srgbClr val="008000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324" name="Line 36"/>
              <p:cNvSpPr>
                <a:spLocks noChangeAspect="1" noChangeShapeType="1"/>
              </p:cNvSpPr>
              <p:nvPr/>
            </p:nvSpPr>
            <p:spPr bwMode="auto">
              <a:xfrm>
                <a:off x="5709" y="6409"/>
                <a:ext cx="70" cy="0"/>
              </a:xfrm>
              <a:prstGeom prst="line">
                <a:avLst/>
              </a:prstGeom>
              <a:ln w="19050">
                <a:solidFill>
                  <a:srgbClr val="008000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4" name="Group 37"/>
          <p:cNvGrpSpPr>
            <a:grpSpLocks noChangeAspect="1"/>
          </p:cNvGrpSpPr>
          <p:nvPr/>
        </p:nvGrpSpPr>
        <p:grpSpPr bwMode="auto">
          <a:xfrm>
            <a:off x="6356350" y="2486025"/>
            <a:ext cx="144463" cy="115888"/>
            <a:chOff x="8244" y="7047"/>
            <a:chExt cx="243" cy="196"/>
          </a:xfrm>
        </p:grpSpPr>
        <p:sp>
          <p:nvSpPr>
            <p:cNvPr id="5318" name="Line 38"/>
            <p:cNvSpPr>
              <a:spLocks noChangeAspect="1" noChangeShapeType="1"/>
            </p:cNvSpPr>
            <p:nvPr/>
          </p:nvSpPr>
          <p:spPr bwMode="auto">
            <a:xfrm>
              <a:off x="8247" y="7047"/>
              <a:ext cx="240" cy="0"/>
            </a:xfrm>
            <a:prstGeom prst="line">
              <a:avLst/>
            </a:prstGeom>
            <a:ln w="19050">
              <a:solidFill>
                <a:srgbClr val="008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19" name="Line 39"/>
            <p:cNvSpPr>
              <a:spLocks noChangeAspect="1" noChangeShapeType="1"/>
            </p:cNvSpPr>
            <p:nvPr/>
          </p:nvSpPr>
          <p:spPr bwMode="auto">
            <a:xfrm rot="21000000" flipH="1">
              <a:off x="8244" y="7063"/>
              <a:ext cx="240" cy="180"/>
            </a:xfrm>
            <a:prstGeom prst="line">
              <a:avLst/>
            </a:prstGeom>
            <a:ln w="19050">
              <a:solidFill>
                <a:srgbClr val="008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57384" name="Line 40"/>
          <p:cNvSpPr>
            <a:spLocks noChangeAspect="1" noChangeShapeType="1"/>
          </p:cNvSpPr>
          <p:nvPr/>
        </p:nvSpPr>
        <p:spPr bwMode="auto">
          <a:xfrm rot="180000" flipH="1" flipV="1">
            <a:off x="6240463" y="3084513"/>
            <a:ext cx="117475" cy="149225"/>
          </a:xfrm>
          <a:prstGeom prst="line">
            <a:avLst/>
          </a:prstGeom>
          <a:ln w="19050">
            <a:solidFill>
              <a:srgbClr val="008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5" name="Group 41"/>
          <p:cNvGrpSpPr>
            <a:grpSpLocks noChangeAspect="1"/>
          </p:cNvGrpSpPr>
          <p:nvPr/>
        </p:nvGrpSpPr>
        <p:grpSpPr bwMode="auto">
          <a:xfrm>
            <a:off x="6152589" y="3122613"/>
            <a:ext cx="164072" cy="106362"/>
            <a:chOff x="2186" y="6396"/>
            <a:chExt cx="170" cy="178"/>
          </a:xfrm>
        </p:grpSpPr>
        <p:sp>
          <p:nvSpPr>
            <p:cNvPr id="5313" name="Line 42"/>
            <p:cNvSpPr>
              <a:spLocks noChangeAspect="1" noChangeShapeType="1"/>
            </p:cNvSpPr>
            <p:nvPr/>
          </p:nvSpPr>
          <p:spPr bwMode="auto">
            <a:xfrm flipH="1">
              <a:off x="2186" y="6492"/>
              <a:ext cx="170" cy="0"/>
            </a:xfrm>
            <a:prstGeom prst="line">
              <a:avLst/>
            </a:prstGeom>
            <a:ln w="19050">
              <a:solidFill>
                <a:srgbClr val="008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grpSp>
          <p:nvGrpSpPr>
            <p:cNvPr id="6" name="Group 43"/>
            <p:cNvGrpSpPr>
              <a:grpSpLocks noChangeAspect="1"/>
            </p:cNvGrpSpPr>
            <p:nvPr/>
          </p:nvGrpSpPr>
          <p:grpSpPr bwMode="auto">
            <a:xfrm>
              <a:off x="2199" y="6396"/>
              <a:ext cx="111" cy="178"/>
              <a:chOff x="5668" y="6227"/>
              <a:chExt cx="121" cy="200"/>
            </a:xfrm>
          </p:grpSpPr>
          <p:sp>
            <p:nvSpPr>
              <p:cNvPr id="5315" name="Line 44"/>
              <p:cNvSpPr>
                <a:spLocks noChangeAspect="1" noChangeShapeType="1"/>
              </p:cNvSpPr>
              <p:nvPr/>
            </p:nvSpPr>
            <p:spPr bwMode="auto">
              <a:xfrm>
                <a:off x="5728" y="6227"/>
                <a:ext cx="0" cy="196"/>
              </a:xfrm>
              <a:prstGeom prst="line">
                <a:avLst/>
              </a:prstGeom>
              <a:ln w="19050">
                <a:solidFill>
                  <a:srgbClr val="008000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316" name="Line 45"/>
              <p:cNvSpPr>
                <a:spLocks noChangeAspect="1" noChangeShapeType="1"/>
              </p:cNvSpPr>
              <p:nvPr/>
            </p:nvSpPr>
            <p:spPr bwMode="auto">
              <a:xfrm>
                <a:off x="5718" y="6240"/>
                <a:ext cx="71" cy="0"/>
              </a:xfrm>
              <a:prstGeom prst="line">
                <a:avLst/>
              </a:prstGeom>
              <a:ln w="19050">
                <a:solidFill>
                  <a:srgbClr val="008000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317" name="Line 46"/>
              <p:cNvSpPr>
                <a:spLocks noChangeAspect="1" noChangeShapeType="1"/>
              </p:cNvSpPr>
              <p:nvPr/>
            </p:nvSpPr>
            <p:spPr bwMode="auto">
              <a:xfrm>
                <a:off x="5668" y="6427"/>
                <a:ext cx="69" cy="0"/>
              </a:xfrm>
              <a:prstGeom prst="line">
                <a:avLst/>
              </a:prstGeom>
              <a:ln w="19050">
                <a:solidFill>
                  <a:srgbClr val="008000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57391" name="Rectangle 47"/>
          <p:cNvSpPr>
            <a:spLocks noChangeAspect="1" noChangeArrowheads="1"/>
          </p:cNvSpPr>
          <p:nvPr/>
        </p:nvSpPr>
        <p:spPr bwMode="auto">
          <a:xfrm rot="-2700000">
            <a:off x="6246813" y="1682750"/>
            <a:ext cx="50800" cy="182563"/>
          </a:xfrm>
          <a:prstGeom prst="rect">
            <a:avLst/>
          </a:prstGeom>
          <a:ln w="19050">
            <a:solidFill>
              <a:srgbClr val="008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57392" name="Line 48"/>
          <p:cNvSpPr>
            <a:spLocks noChangeAspect="1" noChangeShapeType="1"/>
          </p:cNvSpPr>
          <p:nvPr/>
        </p:nvSpPr>
        <p:spPr bwMode="auto">
          <a:xfrm rot="-2700000">
            <a:off x="6264275" y="1643063"/>
            <a:ext cx="0" cy="247650"/>
          </a:xfrm>
          <a:prstGeom prst="line">
            <a:avLst/>
          </a:prstGeom>
          <a:ln w="19050">
            <a:solidFill>
              <a:srgbClr val="008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57393" name="Line 49"/>
          <p:cNvSpPr>
            <a:spLocks noChangeShapeType="1"/>
          </p:cNvSpPr>
          <p:nvPr/>
        </p:nvSpPr>
        <p:spPr bwMode="auto">
          <a:xfrm>
            <a:off x="6276975" y="1774825"/>
            <a:ext cx="2281238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394" name="Line 50"/>
          <p:cNvSpPr>
            <a:spLocks noChangeAspect="1" noChangeShapeType="1"/>
          </p:cNvSpPr>
          <p:nvPr/>
        </p:nvSpPr>
        <p:spPr bwMode="auto">
          <a:xfrm>
            <a:off x="6318250" y="1638300"/>
            <a:ext cx="71438" cy="0"/>
          </a:xfrm>
          <a:prstGeom prst="line">
            <a:avLst/>
          </a:prstGeom>
          <a:ln>
            <a:solidFill>
              <a:srgbClr val="008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95" name="Line 51"/>
          <p:cNvSpPr>
            <a:spLocks noChangeShapeType="1"/>
          </p:cNvSpPr>
          <p:nvPr/>
        </p:nvSpPr>
        <p:spPr bwMode="auto">
          <a:xfrm>
            <a:off x="8891588" y="1873250"/>
            <a:ext cx="1587" cy="2468563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96" name="Line 52"/>
          <p:cNvSpPr>
            <a:spLocks noChangeAspect="1" noChangeShapeType="1"/>
          </p:cNvSpPr>
          <p:nvPr/>
        </p:nvSpPr>
        <p:spPr bwMode="auto">
          <a:xfrm>
            <a:off x="8870950" y="1239838"/>
            <a:ext cx="0" cy="477837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97" name="Line 53"/>
          <p:cNvSpPr>
            <a:spLocks noChangeAspect="1" noChangeShapeType="1"/>
          </p:cNvSpPr>
          <p:nvPr/>
        </p:nvSpPr>
        <p:spPr bwMode="auto">
          <a:xfrm rot="-2700000">
            <a:off x="8820150" y="1701800"/>
            <a:ext cx="0" cy="214313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98" name="Line 54"/>
          <p:cNvSpPr>
            <a:spLocks noChangeAspect="1" noChangeShapeType="1"/>
          </p:cNvSpPr>
          <p:nvPr/>
        </p:nvSpPr>
        <p:spPr bwMode="auto">
          <a:xfrm>
            <a:off x="8836025" y="1714500"/>
            <a:ext cx="69850" cy="0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399" name="Line 55"/>
          <p:cNvSpPr>
            <a:spLocks noChangeShapeType="1"/>
          </p:cNvSpPr>
          <p:nvPr/>
        </p:nvSpPr>
        <p:spPr bwMode="auto">
          <a:xfrm>
            <a:off x="3503613" y="1335088"/>
            <a:ext cx="846137" cy="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400" name="Line 56"/>
          <p:cNvSpPr>
            <a:spLocks noChangeShapeType="1"/>
          </p:cNvSpPr>
          <p:nvPr/>
        </p:nvSpPr>
        <p:spPr bwMode="auto">
          <a:xfrm>
            <a:off x="3214688" y="1522413"/>
            <a:ext cx="1112837" cy="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401" name="Line 57"/>
          <p:cNvSpPr>
            <a:spLocks noChangeShapeType="1"/>
          </p:cNvSpPr>
          <p:nvPr/>
        </p:nvSpPr>
        <p:spPr bwMode="auto">
          <a:xfrm>
            <a:off x="4822825" y="1339850"/>
            <a:ext cx="4038600" cy="0"/>
          </a:xfrm>
          <a:prstGeom prst="line">
            <a:avLst/>
          </a:prstGeom>
          <a:ln w="19050">
            <a:solidFill>
              <a:srgbClr val="FF0000"/>
            </a:solidFill>
            <a:headEnd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402" name="Line 58"/>
          <p:cNvSpPr>
            <a:spLocks noChangeShapeType="1"/>
          </p:cNvSpPr>
          <p:nvPr/>
        </p:nvSpPr>
        <p:spPr bwMode="auto">
          <a:xfrm>
            <a:off x="4818063" y="1524000"/>
            <a:ext cx="1536700" cy="0"/>
          </a:xfrm>
          <a:prstGeom prst="line">
            <a:avLst/>
          </a:prstGeom>
          <a:ln w="19050">
            <a:solidFill>
              <a:srgbClr val="FF0000"/>
            </a:solidFill>
            <a:headEnd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403" name="Text Box 59"/>
          <p:cNvSpPr txBox="1">
            <a:spLocks noChangeAspect="1" noChangeArrowheads="1"/>
          </p:cNvSpPr>
          <p:nvPr/>
        </p:nvSpPr>
        <p:spPr bwMode="auto">
          <a:xfrm>
            <a:off x="6151563" y="4373085"/>
            <a:ext cx="592137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GB" sz="1400" b="1" dirty="0">
                <a:solidFill>
                  <a:srgbClr val="006666"/>
                </a:solidFill>
              </a:rPr>
              <a:t>KM1</a:t>
            </a:r>
            <a:endParaRPr lang="fr-FR" sz="1400" b="1" dirty="0">
              <a:solidFill>
                <a:srgbClr val="006666"/>
              </a:solidFill>
            </a:endParaRPr>
          </a:p>
        </p:txBody>
      </p:sp>
      <p:sp>
        <p:nvSpPr>
          <p:cNvPr id="57407" name="Text Box 63"/>
          <p:cNvSpPr txBox="1">
            <a:spLocks noChangeAspect="1" noChangeArrowheads="1"/>
          </p:cNvSpPr>
          <p:nvPr/>
        </p:nvSpPr>
        <p:spPr bwMode="auto">
          <a:xfrm>
            <a:off x="5143504" y="188912"/>
            <a:ext cx="3830634" cy="668319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10ـ </a:t>
            </a:r>
            <a:r>
              <a:rPr lang="ar-DZ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التحكم في محرك ذو تيار متناوب  ~</a:t>
            </a:r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3</a:t>
            </a:r>
            <a:r>
              <a:rPr lang="ar-DZ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endParaRPr lang="ar-DZ" b="1" dirty="0" smtClean="0">
              <a:solidFill>
                <a:srgbClr val="FF0000"/>
              </a:solidFill>
              <a:latin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b="1" u="sng" dirty="0" smtClean="0">
                <a:solidFill>
                  <a:srgbClr val="0000FF"/>
                </a:solidFill>
                <a:latin typeface="Times New Roman" pitchFamily="18" charset="0"/>
                <a:cs typeface="Arabic Transparent" pitchFamily="2" charset="-78"/>
              </a:rPr>
              <a:t>ـ </a:t>
            </a:r>
            <a:r>
              <a:rPr lang="ar-DZ" b="1" u="sng" dirty="0">
                <a:solidFill>
                  <a:srgbClr val="0000FF"/>
                </a:solidFill>
                <a:latin typeface="Times New Roman" pitchFamily="18" charset="0"/>
                <a:cs typeface="Arabic Transparent" pitchFamily="2" charset="-78"/>
              </a:rPr>
              <a:t>اتجاهين للدوران.</a:t>
            </a:r>
            <a:endParaRPr lang="fr-FR" b="1" u="sng" dirty="0">
              <a:solidFill>
                <a:srgbClr val="0000FF"/>
              </a:solidFill>
              <a:latin typeface="Times New Roman" pitchFamily="18" charset="0"/>
              <a:cs typeface="Arabic Transparent" pitchFamily="2" charset="-78"/>
            </a:endParaRPr>
          </a:p>
        </p:txBody>
      </p:sp>
      <p:sp>
        <p:nvSpPr>
          <p:cNvPr id="57408" name="Text Box 64"/>
          <p:cNvSpPr txBox="1">
            <a:spLocks noChangeAspect="1" noChangeArrowheads="1"/>
          </p:cNvSpPr>
          <p:nvPr/>
        </p:nvSpPr>
        <p:spPr bwMode="auto">
          <a:xfrm>
            <a:off x="5912772" y="2397316"/>
            <a:ext cx="439749" cy="2952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400" b="1" dirty="0">
                <a:solidFill>
                  <a:srgbClr val="006666"/>
                </a:solidFill>
              </a:rPr>
              <a:t>S1</a:t>
            </a:r>
            <a:endParaRPr lang="fr-FR" sz="1400" b="1" dirty="0">
              <a:solidFill>
                <a:srgbClr val="006666"/>
              </a:solidFill>
              <a:latin typeface="Times New Roman" pitchFamily="18" charset="0"/>
            </a:endParaRPr>
          </a:p>
          <a:p>
            <a:endParaRPr lang="fr-FR" sz="1400" b="1" dirty="0">
              <a:solidFill>
                <a:srgbClr val="006666"/>
              </a:solidFill>
            </a:endParaRPr>
          </a:p>
        </p:txBody>
      </p:sp>
      <p:sp>
        <p:nvSpPr>
          <p:cNvPr id="57409" name="Text Box 65"/>
          <p:cNvSpPr txBox="1">
            <a:spLocks noChangeAspect="1" noChangeArrowheads="1"/>
          </p:cNvSpPr>
          <p:nvPr/>
        </p:nvSpPr>
        <p:spPr bwMode="auto">
          <a:xfrm>
            <a:off x="5888976" y="1947737"/>
            <a:ext cx="422275" cy="2952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400" b="1" dirty="0">
                <a:solidFill>
                  <a:srgbClr val="006666"/>
                </a:solidFill>
              </a:rPr>
              <a:t>F1</a:t>
            </a:r>
          </a:p>
        </p:txBody>
      </p:sp>
      <p:sp>
        <p:nvSpPr>
          <p:cNvPr id="57410" name="Text Box 66"/>
          <p:cNvSpPr txBox="1">
            <a:spLocks noChangeAspect="1" noChangeArrowheads="1"/>
          </p:cNvSpPr>
          <p:nvPr/>
        </p:nvSpPr>
        <p:spPr bwMode="auto">
          <a:xfrm>
            <a:off x="5786446" y="3062287"/>
            <a:ext cx="428628" cy="2952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400" b="1">
                <a:solidFill>
                  <a:srgbClr val="006666"/>
                </a:solidFill>
              </a:rPr>
              <a:t>S2</a:t>
            </a:r>
          </a:p>
        </p:txBody>
      </p:sp>
      <p:sp>
        <p:nvSpPr>
          <p:cNvPr id="57411" name="Line 67"/>
          <p:cNvSpPr>
            <a:spLocks noChangeAspect="1" noChangeShapeType="1"/>
          </p:cNvSpPr>
          <p:nvPr/>
        </p:nvSpPr>
        <p:spPr bwMode="auto">
          <a:xfrm>
            <a:off x="6367463" y="2913063"/>
            <a:ext cx="296862" cy="0"/>
          </a:xfrm>
          <a:prstGeom prst="line">
            <a:avLst/>
          </a:prstGeom>
          <a:ln w="19050">
            <a:solidFill>
              <a:srgbClr val="008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412" name="Line 68"/>
          <p:cNvSpPr>
            <a:spLocks noChangeAspect="1" noChangeShapeType="1"/>
          </p:cNvSpPr>
          <p:nvPr/>
        </p:nvSpPr>
        <p:spPr bwMode="auto">
          <a:xfrm>
            <a:off x="6356350" y="3362325"/>
            <a:ext cx="295275" cy="0"/>
          </a:xfrm>
          <a:prstGeom prst="line">
            <a:avLst/>
          </a:prstGeom>
          <a:ln w="19050">
            <a:solidFill>
              <a:srgbClr val="008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413" name="Line 69"/>
          <p:cNvSpPr>
            <a:spLocks noChangeAspect="1" noChangeShapeType="1"/>
          </p:cNvSpPr>
          <p:nvPr/>
        </p:nvSpPr>
        <p:spPr bwMode="auto">
          <a:xfrm>
            <a:off x="6664325" y="2911624"/>
            <a:ext cx="0" cy="147637"/>
          </a:xfrm>
          <a:prstGeom prst="line">
            <a:avLst/>
          </a:prstGeom>
          <a:ln w="19050">
            <a:solidFill>
              <a:srgbClr val="008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414" name="Line 70"/>
          <p:cNvSpPr>
            <a:spLocks noChangeAspect="1" noChangeShapeType="1"/>
          </p:cNvSpPr>
          <p:nvPr/>
        </p:nvSpPr>
        <p:spPr bwMode="auto">
          <a:xfrm>
            <a:off x="6657975" y="3217813"/>
            <a:ext cx="0" cy="147638"/>
          </a:xfrm>
          <a:prstGeom prst="line">
            <a:avLst/>
          </a:prstGeom>
          <a:ln w="19050">
            <a:solidFill>
              <a:srgbClr val="008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415" name="Line 71"/>
          <p:cNvSpPr>
            <a:spLocks noChangeAspect="1" noChangeShapeType="1"/>
          </p:cNvSpPr>
          <p:nvPr/>
        </p:nvSpPr>
        <p:spPr bwMode="auto">
          <a:xfrm>
            <a:off x="6581726" y="3109814"/>
            <a:ext cx="79375" cy="109537"/>
          </a:xfrm>
          <a:prstGeom prst="line">
            <a:avLst/>
          </a:prstGeom>
          <a:ln w="19050">
            <a:solidFill>
              <a:srgbClr val="008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416" name="Text Box 72"/>
          <p:cNvSpPr txBox="1">
            <a:spLocks noChangeAspect="1" noChangeArrowheads="1"/>
          </p:cNvSpPr>
          <p:nvPr/>
        </p:nvSpPr>
        <p:spPr bwMode="auto">
          <a:xfrm>
            <a:off x="6683375" y="2997200"/>
            <a:ext cx="603269" cy="3079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200" b="1" dirty="0">
                <a:solidFill>
                  <a:srgbClr val="006666"/>
                </a:solidFill>
              </a:rPr>
              <a:t>KM11</a:t>
            </a:r>
          </a:p>
          <a:p>
            <a:endParaRPr lang="fr-FR" sz="1200" b="1" dirty="0">
              <a:solidFill>
                <a:srgbClr val="006666"/>
              </a:solidFill>
            </a:endParaRPr>
          </a:p>
        </p:txBody>
      </p:sp>
      <p:sp>
        <p:nvSpPr>
          <p:cNvPr id="57420" name="Line 76"/>
          <p:cNvSpPr>
            <a:spLocks noChangeShapeType="1"/>
          </p:cNvSpPr>
          <p:nvPr/>
        </p:nvSpPr>
        <p:spPr bwMode="auto">
          <a:xfrm>
            <a:off x="3500438" y="3467291"/>
            <a:ext cx="1587" cy="331787"/>
          </a:xfrm>
          <a:prstGeom prst="line">
            <a:avLst/>
          </a:prstGeom>
          <a:ln w="15875">
            <a:solidFill>
              <a:srgbClr val="0000FF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421" name="Line 77"/>
          <p:cNvSpPr>
            <a:spLocks noChangeShapeType="1"/>
          </p:cNvSpPr>
          <p:nvPr/>
        </p:nvSpPr>
        <p:spPr bwMode="auto">
          <a:xfrm>
            <a:off x="2897188" y="3460941"/>
            <a:ext cx="0" cy="331787"/>
          </a:xfrm>
          <a:prstGeom prst="line">
            <a:avLst/>
          </a:prstGeom>
          <a:ln w="15875">
            <a:solidFill>
              <a:srgbClr val="0000FF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7" name="Group 78"/>
          <p:cNvGrpSpPr>
            <a:grpSpLocks noChangeAspect="1"/>
          </p:cNvGrpSpPr>
          <p:nvPr/>
        </p:nvGrpSpPr>
        <p:grpSpPr bwMode="auto">
          <a:xfrm>
            <a:off x="2897188" y="3792538"/>
            <a:ext cx="606425" cy="201612"/>
            <a:chOff x="4022" y="12293"/>
            <a:chExt cx="861" cy="286"/>
          </a:xfrm>
        </p:grpSpPr>
        <p:sp>
          <p:nvSpPr>
            <p:cNvPr id="5311" name="Line 79"/>
            <p:cNvSpPr>
              <a:spLocks noChangeAspect="1" noChangeShapeType="1"/>
            </p:cNvSpPr>
            <p:nvPr/>
          </p:nvSpPr>
          <p:spPr bwMode="auto">
            <a:xfrm flipH="1">
              <a:off x="4695" y="12298"/>
              <a:ext cx="188" cy="281"/>
            </a:xfrm>
            <a:prstGeom prst="line">
              <a:avLst/>
            </a:prstGeom>
            <a:ln w="15875">
              <a:solidFill>
                <a:srgbClr val="0000FF"/>
              </a:solidFill>
              <a:headEnd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12" name="Line 80"/>
            <p:cNvSpPr>
              <a:spLocks noChangeAspect="1" noChangeShapeType="1"/>
            </p:cNvSpPr>
            <p:nvPr/>
          </p:nvSpPr>
          <p:spPr bwMode="auto">
            <a:xfrm>
              <a:off x="4022" y="12293"/>
              <a:ext cx="188" cy="281"/>
            </a:xfrm>
            <a:prstGeom prst="line">
              <a:avLst/>
            </a:prstGeom>
            <a:ln w="15875">
              <a:solidFill>
                <a:srgbClr val="0000FF"/>
              </a:solidFill>
              <a:headEnd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57425" name="Line 81"/>
          <p:cNvSpPr>
            <a:spLocks noChangeShapeType="1"/>
          </p:cNvSpPr>
          <p:nvPr/>
        </p:nvSpPr>
        <p:spPr bwMode="auto">
          <a:xfrm>
            <a:off x="3223641" y="3468688"/>
            <a:ext cx="0" cy="457200"/>
          </a:xfrm>
          <a:prstGeom prst="line">
            <a:avLst/>
          </a:prstGeom>
          <a:ln w="15875">
            <a:solidFill>
              <a:srgbClr val="0000FF"/>
            </a:solidFill>
            <a:headEnd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426" name="AutoShape 82"/>
          <p:cNvSpPr>
            <a:spLocks noChangeAspect="1" noChangeArrowheads="1"/>
          </p:cNvSpPr>
          <p:nvPr/>
        </p:nvSpPr>
        <p:spPr bwMode="auto">
          <a:xfrm>
            <a:off x="2919413" y="3929063"/>
            <a:ext cx="574675" cy="5746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700" y="10800"/>
                </a:moveTo>
                <a:cubicBezTo>
                  <a:pt x="2700" y="15274"/>
                  <a:pt x="6326" y="18900"/>
                  <a:pt x="10800" y="18900"/>
                </a:cubicBezTo>
                <a:cubicBezTo>
                  <a:pt x="15274" y="18900"/>
                  <a:pt x="18900" y="15274"/>
                  <a:pt x="18900" y="10800"/>
                </a:cubicBezTo>
                <a:cubicBezTo>
                  <a:pt x="18900" y="6326"/>
                  <a:pt x="15274" y="2700"/>
                  <a:pt x="10800" y="2700"/>
                </a:cubicBezTo>
                <a:cubicBezTo>
                  <a:pt x="6326" y="2700"/>
                  <a:pt x="2700" y="6326"/>
                  <a:pt x="2700" y="10800"/>
                </a:cubicBezTo>
                <a:close/>
              </a:path>
            </a:pathLst>
          </a:custGeom>
          <a:solidFill>
            <a:srgbClr val="FFFFFF"/>
          </a:solidFill>
          <a:ln w="158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427" name="Text Box 83"/>
          <p:cNvSpPr txBox="1">
            <a:spLocks noChangeAspect="1" noChangeArrowheads="1"/>
          </p:cNvSpPr>
          <p:nvPr/>
        </p:nvSpPr>
        <p:spPr bwMode="auto">
          <a:xfrm>
            <a:off x="3043238" y="4057650"/>
            <a:ext cx="506412" cy="33496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4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57428" name="Oval 84"/>
          <p:cNvSpPr>
            <a:spLocks noChangeAspect="1" noChangeArrowheads="1"/>
          </p:cNvSpPr>
          <p:nvPr/>
        </p:nvSpPr>
        <p:spPr bwMode="auto">
          <a:xfrm>
            <a:off x="4310063" y="1260475"/>
            <a:ext cx="376237" cy="374650"/>
          </a:xfrm>
          <a:prstGeom prst="ellipse">
            <a:avLst/>
          </a:prstGeom>
          <a:noFill/>
          <a:ln w="158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429" name="Oval 85"/>
          <p:cNvSpPr>
            <a:spLocks noChangeAspect="1" noChangeArrowheads="1"/>
          </p:cNvSpPr>
          <p:nvPr/>
        </p:nvSpPr>
        <p:spPr bwMode="auto">
          <a:xfrm>
            <a:off x="4471988" y="1252538"/>
            <a:ext cx="374650" cy="376237"/>
          </a:xfrm>
          <a:prstGeom prst="ellips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430" name="Rectangle 86"/>
          <p:cNvSpPr>
            <a:spLocks noChangeAspect="1" noChangeArrowheads="1"/>
          </p:cNvSpPr>
          <p:nvPr/>
        </p:nvSpPr>
        <p:spPr bwMode="auto">
          <a:xfrm>
            <a:off x="6161088" y="3962400"/>
            <a:ext cx="392112" cy="206375"/>
          </a:xfrm>
          <a:prstGeom prst="rect">
            <a:avLst/>
          </a:prstGeom>
          <a:ln w="19050">
            <a:solidFill>
              <a:srgbClr val="008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57440" name="Text Box 96"/>
          <p:cNvSpPr txBox="1">
            <a:spLocks noChangeAspect="1" noChangeArrowheads="1"/>
          </p:cNvSpPr>
          <p:nvPr/>
        </p:nvSpPr>
        <p:spPr bwMode="auto">
          <a:xfrm>
            <a:off x="2727325" y="990600"/>
            <a:ext cx="1066800" cy="3079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400" b="1" dirty="0">
                <a:solidFill>
                  <a:schemeClr val="tx1"/>
                </a:solidFill>
              </a:rPr>
              <a:t>L1  L2  L3</a:t>
            </a:r>
          </a:p>
        </p:txBody>
      </p:sp>
      <p:sp>
        <p:nvSpPr>
          <p:cNvPr id="57441" name="Text Box 97"/>
          <p:cNvSpPr txBox="1">
            <a:spLocks noChangeAspect="1" noChangeArrowheads="1"/>
          </p:cNvSpPr>
          <p:nvPr/>
        </p:nvSpPr>
        <p:spPr bwMode="auto">
          <a:xfrm>
            <a:off x="4398963" y="973042"/>
            <a:ext cx="393700" cy="3079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400" b="1" dirty="0">
                <a:solidFill>
                  <a:schemeClr val="tx1"/>
                </a:solidFill>
              </a:rPr>
              <a:t>T</a:t>
            </a:r>
          </a:p>
        </p:txBody>
      </p:sp>
      <p:grpSp>
        <p:nvGrpSpPr>
          <p:cNvPr id="11" name="Group 98"/>
          <p:cNvGrpSpPr>
            <a:grpSpLocks noChangeAspect="1"/>
          </p:cNvGrpSpPr>
          <p:nvPr/>
        </p:nvGrpSpPr>
        <p:grpSpPr bwMode="auto">
          <a:xfrm>
            <a:off x="2867174" y="2370088"/>
            <a:ext cx="87312" cy="231775"/>
            <a:chOff x="4087" y="12414"/>
            <a:chExt cx="123" cy="328"/>
          </a:xfrm>
        </p:grpSpPr>
        <p:sp>
          <p:nvSpPr>
            <p:cNvPr id="5303" name="Line 99"/>
            <p:cNvSpPr>
              <a:spLocks noChangeAspect="1" noChangeShapeType="1"/>
            </p:cNvSpPr>
            <p:nvPr/>
          </p:nvSpPr>
          <p:spPr bwMode="auto">
            <a:xfrm>
              <a:off x="4149" y="12414"/>
              <a:ext cx="0" cy="323"/>
            </a:xfrm>
            <a:prstGeom prst="line">
              <a:avLst/>
            </a:prstGeom>
            <a:ln w="15875">
              <a:solidFill>
                <a:srgbClr val="008000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04" name="Arc 100"/>
            <p:cNvSpPr>
              <a:spLocks noChangeAspect="1"/>
            </p:cNvSpPr>
            <p:nvPr/>
          </p:nvSpPr>
          <p:spPr bwMode="auto">
            <a:xfrm rot="-10320000">
              <a:off x="4087" y="12601"/>
              <a:ext cx="123" cy="141"/>
            </a:xfrm>
            <a:custGeom>
              <a:avLst/>
              <a:gdLst>
                <a:gd name="T0" fmla="*/ 0 w 21600"/>
                <a:gd name="T1" fmla="*/ 0 h 37504"/>
                <a:gd name="T2" fmla="*/ 0 w 21600"/>
                <a:gd name="T3" fmla="*/ 0 h 37504"/>
                <a:gd name="T4" fmla="*/ 0 w 21600"/>
                <a:gd name="T5" fmla="*/ 0 h 37504"/>
                <a:gd name="T6" fmla="*/ 0 60000 65536"/>
                <a:gd name="T7" fmla="*/ 0 60000 65536"/>
                <a:gd name="T8" fmla="*/ 0 60000 65536"/>
                <a:gd name="T9" fmla="*/ 0 w 21600"/>
                <a:gd name="T10" fmla="*/ 0 h 37504"/>
                <a:gd name="T11" fmla="*/ 21600 w 21600"/>
                <a:gd name="T12" fmla="*/ 37504 h 375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7504" fill="none" extrusionOk="0">
                  <a:moveTo>
                    <a:pt x="7766" y="-1"/>
                  </a:moveTo>
                  <a:cubicBezTo>
                    <a:pt x="16101" y="3211"/>
                    <a:pt x="21600" y="11222"/>
                    <a:pt x="21600" y="20155"/>
                  </a:cubicBezTo>
                  <a:cubicBezTo>
                    <a:pt x="21600" y="26994"/>
                    <a:pt x="18360" y="33429"/>
                    <a:pt x="12867" y="37503"/>
                  </a:cubicBezTo>
                </a:path>
                <a:path w="21600" h="37504" stroke="0" extrusionOk="0">
                  <a:moveTo>
                    <a:pt x="7766" y="-1"/>
                  </a:moveTo>
                  <a:cubicBezTo>
                    <a:pt x="16101" y="3211"/>
                    <a:pt x="21600" y="11222"/>
                    <a:pt x="21600" y="20155"/>
                  </a:cubicBezTo>
                  <a:cubicBezTo>
                    <a:pt x="21600" y="26994"/>
                    <a:pt x="18360" y="33429"/>
                    <a:pt x="12867" y="37503"/>
                  </a:cubicBezTo>
                  <a:lnTo>
                    <a:pt x="0" y="20155"/>
                  </a:lnTo>
                  <a:close/>
                </a:path>
              </a:pathLst>
            </a:custGeom>
            <a:noFill/>
            <a:ln w="15875">
              <a:solidFill>
                <a:srgbClr val="008000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12" name="Group 101"/>
          <p:cNvGrpSpPr>
            <a:grpSpLocks noChangeAspect="1"/>
          </p:cNvGrpSpPr>
          <p:nvPr/>
        </p:nvGrpSpPr>
        <p:grpSpPr bwMode="auto">
          <a:xfrm>
            <a:off x="3178274" y="2392016"/>
            <a:ext cx="87313" cy="230188"/>
            <a:chOff x="4534" y="12414"/>
            <a:chExt cx="123" cy="328"/>
          </a:xfrm>
        </p:grpSpPr>
        <p:sp>
          <p:nvSpPr>
            <p:cNvPr id="5301" name="Line 102"/>
            <p:cNvSpPr>
              <a:spLocks noChangeAspect="1" noChangeShapeType="1"/>
            </p:cNvSpPr>
            <p:nvPr/>
          </p:nvSpPr>
          <p:spPr bwMode="auto">
            <a:xfrm>
              <a:off x="4596" y="12414"/>
              <a:ext cx="0" cy="323"/>
            </a:xfrm>
            <a:prstGeom prst="line">
              <a:avLst/>
            </a:prstGeom>
            <a:ln w="15875">
              <a:solidFill>
                <a:srgbClr val="008000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02" name="Arc 103"/>
            <p:cNvSpPr>
              <a:spLocks noChangeAspect="1"/>
            </p:cNvSpPr>
            <p:nvPr/>
          </p:nvSpPr>
          <p:spPr bwMode="auto">
            <a:xfrm rot="-10320000">
              <a:off x="4534" y="12601"/>
              <a:ext cx="123" cy="141"/>
            </a:xfrm>
            <a:custGeom>
              <a:avLst/>
              <a:gdLst>
                <a:gd name="T0" fmla="*/ 0 w 21600"/>
                <a:gd name="T1" fmla="*/ 0 h 37504"/>
                <a:gd name="T2" fmla="*/ 0 w 21600"/>
                <a:gd name="T3" fmla="*/ 0 h 37504"/>
                <a:gd name="T4" fmla="*/ 0 w 21600"/>
                <a:gd name="T5" fmla="*/ 0 h 37504"/>
                <a:gd name="T6" fmla="*/ 0 60000 65536"/>
                <a:gd name="T7" fmla="*/ 0 60000 65536"/>
                <a:gd name="T8" fmla="*/ 0 60000 65536"/>
                <a:gd name="T9" fmla="*/ 0 w 21600"/>
                <a:gd name="T10" fmla="*/ 0 h 37504"/>
                <a:gd name="T11" fmla="*/ 21600 w 21600"/>
                <a:gd name="T12" fmla="*/ 37504 h 375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7504" fill="none" extrusionOk="0">
                  <a:moveTo>
                    <a:pt x="7766" y="-1"/>
                  </a:moveTo>
                  <a:cubicBezTo>
                    <a:pt x="16101" y="3211"/>
                    <a:pt x="21600" y="11222"/>
                    <a:pt x="21600" y="20155"/>
                  </a:cubicBezTo>
                  <a:cubicBezTo>
                    <a:pt x="21600" y="26994"/>
                    <a:pt x="18360" y="33429"/>
                    <a:pt x="12867" y="37503"/>
                  </a:cubicBezTo>
                </a:path>
                <a:path w="21600" h="37504" stroke="0" extrusionOk="0">
                  <a:moveTo>
                    <a:pt x="7766" y="-1"/>
                  </a:moveTo>
                  <a:cubicBezTo>
                    <a:pt x="16101" y="3211"/>
                    <a:pt x="21600" y="11222"/>
                    <a:pt x="21600" y="20155"/>
                  </a:cubicBezTo>
                  <a:cubicBezTo>
                    <a:pt x="21600" y="26994"/>
                    <a:pt x="18360" y="33429"/>
                    <a:pt x="12867" y="37503"/>
                  </a:cubicBezTo>
                  <a:lnTo>
                    <a:pt x="0" y="20155"/>
                  </a:lnTo>
                  <a:close/>
                </a:path>
              </a:pathLst>
            </a:custGeom>
            <a:noFill/>
            <a:ln w="15875">
              <a:solidFill>
                <a:srgbClr val="008000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13" name="Group 104"/>
          <p:cNvGrpSpPr>
            <a:grpSpLocks noChangeAspect="1"/>
          </p:cNvGrpSpPr>
          <p:nvPr/>
        </p:nvGrpSpPr>
        <p:grpSpPr bwMode="auto">
          <a:xfrm>
            <a:off x="3467150" y="2379663"/>
            <a:ext cx="85725" cy="231775"/>
            <a:chOff x="4970" y="12416"/>
            <a:chExt cx="122" cy="328"/>
          </a:xfrm>
        </p:grpSpPr>
        <p:sp>
          <p:nvSpPr>
            <p:cNvPr id="5299" name="Line 105"/>
            <p:cNvSpPr>
              <a:spLocks noChangeAspect="1" noChangeShapeType="1"/>
            </p:cNvSpPr>
            <p:nvPr/>
          </p:nvSpPr>
          <p:spPr bwMode="auto">
            <a:xfrm>
              <a:off x="5032" y="12416"/>
              <a:ext cx="0" cy="323"/>
            </a:xfrm>
            <a:prstGeom prst="line">
              <a:avLst/>
            </a:prstGeom>
            <a:ln w="15875">
              <a:solidFill>
                <a:srgbClr val="008000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00" name="Arc 106"/>
            <p:cNvSpPr>
              <a:spLocks noChangeAspect="1"/>
            </p:cNvSpPr>
            <p:nvPr/>
          </p:nvSpPr>
          <p:spPr bwMode="auto">
            <a:xfrm rot="-10320000">
              <a:off x="4970" y="12603"/>
              <a:ext cx="122" cy="141"/>
            </a:xfrm>
            <a:custGeom>
              <a:avLst/>
              <a:gdLst>
                <a:gd name="T0" fmla="*/ 0 w 21600"/>
                <a:gd name="T1" fmla="*/ 0 h 37504"/>
                <a:gd name="T2" fmla="*/ 0 w 21600"/>
                <a:gd name="T3" fmla="*/ 0 h 37504"/>
                <a:gd name="T4" fmla="*/ 0 w 21600"/>
                <a:gd name="T5" fmla="*/ 0 h 37504"/>
                <a:gd name="T6" fmla="*/ 0 60000 65536"/>
                <a:gd name="T7" fmla="*/ 0 60000 65536"/>
                <a:gd name="T8" fmla="*/ 0 60000 65536"/>
                <a:gd name="T9" fmla="*/ 0 w 21600"/>
                <a:gd name="T10" fmla="*/ 0 h 37504"/>
                <a:gd name="T11" fmla="*/ 21600 w 21600"/>
                <a:gd name="T12" fmla="*/ 37504 h 375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7504" fill="none" extrusionOk="0">
                  <a:moveTo>
                    <a:pt x="7766" y="-1"/>
                  </a:moveTo>
                  <a:cubicBezTo>
                    <a:pt x="16101" y="3211"/>
                    <a:pt x="21600" y="11222"/>
                    <a:pt x="21600" y="20155"/>
                  </a:cubicBezTo>
                  <a:cubicBezTo>
                    <a:pt x="21600" y="26994"/>
                    <a:pt x="18360" y="33429"/>
                    <a:pt x="12867" y="37503"/>
                  </a:cubicBezTo>
                </a:path>
                <a:path w="21600" h="37504" stroke="0" extrusionOk="0">
                  <a:moveTo>
                    <a:pt x="7766" y="-1"/>
                  </a:moveTo>
                  <a:cubicBezTo>
                    <a:pt x="16101" y="3211"/>
                    <a:pt x="21600" y="11222"/>
                    <a:pt x="21600" y="20155"/>
                  </a:cubicBezTo>
                  <a:cubicBezTo>
                    <a:pt x="21600" y="26994"/>
                    <a:pt x="18360" y="33429"/>
                    <a:pt x="12867" y="37503"/>
                  </a:cubicBezTo>
                  <a:lnTo>
                    <a:pt x="0" y="20155"/>
                  </a:lnTo>
                  <a:close/>
                </a:path>
              </a:pathLst>
            </a:custGeom>
            <a:noFill/>
            <a:ln w="15875">
              <a:solidFill>
                <a:srgbClr val="008000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57451" name="Line 107"/>
          <p:cNvSpPr>
            <a:spLocks noChangeAspect="1" noChangeShapeType="1"/>
          </p:cNvSpPr>
          <p:nvPr/>
        </p:nvSpPr>
        <p:spPr bwMode="auto">
          <a:xfrm rot="60000" flipH="1" flipV="1">
            <a:off x="2782888" y="2641650"/>
            <a:ext cx="119062" cy="130175"/>
          </a:xfrm>
          <a:prstGeom prst="line">
            <a:avLst/>
          </a:prstGeom>
          <a:ln w="15875">
            <a:solidFill>
              <a:srgbClr val="008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453" name="Line 109"/>
          <p:cNvSpPr>
            <a:spLocks noChangeAspect="1" noChangeShapeType="1"/>
          </p:cNvSpPr>
          <p:nvPr/>
        </p:nvSpPr>
        <p:spPr bwMode="auto">
          <a:xfrm rot="60000" flipH="1" flipV="1">
            <a:off x="3405188" y="2651026"/>
            <a:ext cx="119062" cy="130175"/>
          </a:xfrm>
          <a:prstGeom prst="line">
            <a:avLst/>
          </a:prstGeom>
          <a:ln w="15875">
            <a:solidFill>
              <a:srgbClr val="008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454" name="Line 110"/>
          <p:cNvSpPr>
            <a:spLocks noChangeAspect="1" noChangeShapeType="1"/>
          </p:cNvSpPr>
          <p:nvPr/>
        </p:nvSpPr>
        <p:spPr bwMode="auto">
          <a:xfrm rot="60000" flipH="1" flipV="1">
            <a:off x="3113038" y="2652713"/>
            <a:ext cx="120650" cy="131762"/>
          </a:xfrm>
          <a:prstGeom prst="line">
            <a:avLst/>
          </a:prstGeom>
          <a:ln w="15875">
            <a:solidFill>
              <a:srgbClr val="008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14" name="Group 111"/>
          <p:cNvGrpSpPr>
            <a:grpSpLocks noChangeAspect="1"/>
          </p:cNvGrpSpPr>
          <p:nvPr/>
        </p:nvGrpSpPr>
        <p:grpSpPr bwMode="auto">
          <a:xfrm>
            <a:off x="3511233" y="3309915"/>
            <a:ext cx="155575" cy="168245"/>
            <a:chOff x="6035" y="14664"/>
            <a:chExt cx="280" cy="210"/>
          </a:xfrm>
        </p:grpSpPr>
        <p:sp>
          <p:nvSpPr>
            <p:cNvPr id="5296" name="Line 112"/>
            <p:cNvSpPr>
              <a:spLocks noChangeAspect="1" noChangeShapeType="1"/>
            </p:cNvSpPr>
            <p:nvPr/>
          </p:nvSpPr>
          <p:spPr bwMode="auto">
            <a:xfrm>
              <a:off x="6035" y="14664"/>
              <a:ext cx="280" cy="0"/>
            </a:xfrm>
            <a:prstGeom prst="line">
              <a:avLst/>
            </a:prstGeom>
            <a:ln w="15875">
              <a:solidFill>
                <a:srgbClr val="0000FF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97" name="Line 113"/>
            <p:cNvSpPr>
              <a:spLocks noChangeAspect="1" noChangeShapeType="1"/>
            </p:cNvSpPr>
            <p:nvPr/>
          </p:nvSpPr>
          <p:spPr bwMode="auto">
            <a:xfrm>
              <a:off x="6307" y="14664"/>
              <a:ext cx="0" cy="210"/>
            </a:xfrm>
            <a:prstGeom prst="line">
              <a:avLst/>
            </a:prstGeom>
            <a:ln w="15875">
              <a:solidFill>
                <a:srgbClr val="0000FF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98" name="Line 114"/>
            <p:cNvSpPr>
              <a:spLocks noChangeAspect="1" noChangeShapeType="1"/>
            </p:cNvSpPr>
            <p:nvPr/>
          </p:nvSpPr>
          <p:spPr bwMode="auto">
            <a:xfrm>
              <a:off x="6035" y="14872"/>
              <a:ext cx="280" cy="0"/>
            </a:xfrm>
            <a:prstGeom prst="line">
              <a:avLst/>
            </a:prstGeom>
            <a:ln w="15875">
              <a:solidFill>
                <a:srgbClr val="0000FF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15" name="Group 115"/>
          <p:cNvGrpSpPr>
            <a:grpSpLocks noChangeAspect="1"/>
          </p:cNvGrpSpPr>
          <p:nvPr/>
        </p:nvGrpSpPr>
        <p:grpSpPr bwMode="auto">
          <a:xfrm>
            <a:off x="3219461" y="3294063"/>
            <a:ext cx="157798" cy="171450"/>
            <a:chOff x="6027" y="14664"/>
            <a:chExt cx="284" cy="214"/>
          </a:xfrm>
        </p:grpSpPr>
        <p:sp>
          <p:nvSpPr>
            <p:cNvPr id="5293" name="Line 116"/>
            <p:cNvSpPr>
              <a:spLocks noChangeAspect="1" noChangeShapeType="1"/>
            </p:cNvSpPr>
            <p:nvPr/>
          </p:nvSpPr>
          <p:spPr bwMode="auto">
            <a:xfrm>
              <a:off x="6052" y="14664"/>
              <a:ext cx="259" cy="0"/>
            </a:xfrm>
            <a:prstGeom prst="line">
              <a:avLst/>
            </a:prstGeom>
            <a:ln w="15875">
              <a:solidFill>
                <a:srgbClr val="0000FF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94" name="Line 117"/>
            <p:cNvSpPr>
              <a:spLocks noChangeAspect="1" noChangeShapeType="1"/>
            </p:cNvSpPr>
            <p:nvPr/>
          </p:nvSpPr>
          <p:spPr bwMode="auto">
            <a:xfrm>
              <a:off x="6307" y="14664"/>
              <a:ext cx="0" cy="210"/>
            </a:xfrm>
            <a:prstGeom prst="line">
              <a:avLst/>
            </a:prstGeom>
            <a:ln w="15875">
              <a:solidFill>
                <a:srgbClr val="0000FF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95" name="Line 118"/>
            <p:cNvSpPr>
              <a:spLocks noChangeAspect="1" noChangeShapeType="1"/>
            </p:cNvSpPr>
            <p:nvPr/>
          </p:nvSpPr>
          <p:spPr bwMode="auto">
            <a:xfrm>
              <a:off x="6027" y="14878"/>
              <a:ext cx="280" cy="0"/>
            </a:xfrm>
            <a:prstGeom prst="line">
              <a:avLst/>
            </a:prstGeom>
            <a:ln w="15875">
              <a:solidFill>
                <a:srgbClr val="0000FF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16" name="Group 119"/>
          <p:cNvGrpSpPr>
            <a:grpSpLocks noChangeAspect="1"/>
          </p:cNvGrpSpPr>
          <p:nvPr/>
        </p:nvGrpSpPr>
        <p:grpSpPr bwMode="auto">
          <a:xfrm>
            <a:off x="2892425" y="3286125"/>
            <a:ext cx="155575" cy="173038"/>
            <a:chOff x="6027" y="14664"/>
            <a:chExt cx="280" cy="214"/>
          </a:xfrm>
        </p:grpSpPr>
        <p:sp>
          <p:nvSpPr>
            <p:cNvPr id="5290" name="Line 120"/>
            <p:cNvSpPr>
              <a:spLocks noChangeAspect="1" noChangeShapeType="1"/>
            </p:cNvSpPr>
            <p:nvPr/>
          </p:nvSpPr>
          <p:spPr bwMode="auto">
            <a:xfrm>
              <a:off x="6027" y="14664"/>
              <a:ext cx="280" cy="0"/>
            </a:xfrm>
            <a:prstGeom prst="line">
              <a:avLst/>
            </a:prstGeom>
            <a:ln w="15875">
              <a:solidFill>
                <a:srgbClr val="0000FF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91" name="Line 121"/>
            <p:cNvSpPr>
              <a:spLocks noChangeAspect="1" noChangeShapeType="1"/>
            </p:cNvSpPr>
            <p:nvPr/>
          </p:nvSpPr>
          <p:spPr bwMode="auto">
            <a:xfrm>
              <a:off x="6299" y="14664"/>
              <a:ext cx="0" cy="210"/>
            </a:xfrm>
            <a:prstGeom prst="line">
              <a:avLst/>
            </a:prstGeom>
            <a:ln w="15875">
              <a:solidFill>
                <a:srgbClr val="0000FF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92" name="Line 122"/>
            <p:cNvSpPr>
              <a:spLocks noChangeAspect="1" noChangeShapeType="1"/>
            </p:cNvSpPr>
            <p:nvPr/>
          </p:nvSpPr>
          <p:spPr bwMode="auto">
            <a:xfrm>
              <a:off x="6027" y="14878"/>
              <a:ext cx="280" cy="0"/>
            </a:xfrm>
            <a:prstGeom prst="line">
              <a:avLst/>
            </a:prstGeom>
            <a:ln w="15875">
              <a:solidFill>
                <a:srgbClr val="0000FF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17" name="Group 123"/>
          <p:cNvGrpSpPr>
            <a:grpSpLocks noChangeAspect="1"/>
          </p:cNvGrpSpPr>
          <p:nvPr/>
        </p:nvGrpSpPr>
        <p:grpSpPr bwMode="auto">
          <a:xfrm>
            <a:off x="6343650" y="2060575"/>
            <a:ext cx="144463" cy="115888"/>
            <a:chOff x="8244" y="7047"/>
            <a:chExt cx="243" cy="196"/>
          </a:xfrm>
        </p:grpSpPr>
        <p:sp>
          <p:nvSpPr>
            <p:cNvPr id="5288" name="Line 124"/>
            <p:cNvSpPr>
              <a:spLocks noChangeAspect="1" noChangeShapeType="1"/>
            </p:cNvSpPr>
            <p:nvPr/>
          </p:nvSpPr>
          <p:spPr bwMode="auto">
            <a:xfrm>
              <a:off x="8247" y="7047"/>
              <a:ext cx="240" cy="0"/>
            </a:xfrm>
            <a:prstGeom prst="line">
              <a:avLst/>
            </a:prstGeom>
            <a:ln w="19050">
              <a:solidFill>
                <a:srgbClr val="008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89" name="Line 125"/>
            <p:cNvSpPr>
              <a:spLocks noChangeAspect="1" noChangeShapeType="1"/>
            </p:cNvSpPr>
            <p:nvPr/>
          </p:nvSpPr>
          <p:spPr bwMode="auto">
            <a:xfrm rot="21000000" flipH="1">
              <a:off x="8244" y="7063"/>
              <a:ext cx="240" cy="180"/>
            </a:xfrm>
            <a:prstGeom prst="line">
              <a:avLst/>
            </a:prstGeom>
            <a:ln w="19050">
              <a:solidFill>
                <a:srgbClr val="008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204" name="Groupe 203"/>
          <p:cNvGrpSpPr/>
          <p:nvPr/>
        </p:nvGrpSpPr>
        <p:grpSpPr>
          <a:xfrm>
            <a:off x="6221512" y="2051001"/>
            <a:ext cx="196850" cy="76249"/>
            <a:chOff x="6221512" y="2051001"/>
            <a:chExt cx="196850" cy="76249"/>
          </a:xfrm>
        </p:grpSpPr>
        <p:sp>
          <p:nvSpPr>
            <p:cNvPr id="57470" name="Line 126"/>
            <p:cNvSpPr>
              <a:spLocks noChangeAspect="1" noChangeShapeType="1"/>
            </p:cNvSpPr>
            <p:nvPr/>
          </p:nvSpPr>
          <p:spPr bwMode="auto">
            <a:xfrm flipH="1">
              <a:off x="6221512" y="2127250"/>
              <a:ext cx="196850" cy="0"/>
            </a:xfrm>
            <a:prstGeom prst="line">
              <a:avLst/>
            </a:prstGeom>
            <a:ln w="19050">
              <a:solidFill>
                <a:srgbClr val="008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471" name="Line 127"/>
            <p:cNvSpPr>
              <a:spLocks noChangeAspect="1" noChangeShapeType="1"/>
            </p:cNvSpPr>
            <p:nvPr/>
          </p:nvSpPr>
          <p:spPr bwMode="auto">
            <a:xfrm flipV="1">
              <a:off x="6224736" y="2054176"/>
              <a:ext cx="0" cy="68262"/>
            </a:xfrm>
            <a:prstGeom prst="line">
              <a:avLst/>
            </a:prstGeom>
            <a:ln w="19050">
              <a:solidFill>
                <a:srgbClr val="008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472" name="Line 128"/>
            <p:cNvSpPr>
              <a:spLocks noChangeAspect="1" noChangeShapeType="1"/>
            </p:cNvSpPr>
            <p:nvPr/>
          </p:nvSpPr>
          <p:spPr bwMode="auto">
            <a:xfrm flipV="1">
              <a:off x="6302375" y="2051001"/>
              <a:ext cx="0" cy="68262"/>
            </a:xfrm>
            <a:prstGeom prst="line">
              <a:avLst/>
            </a:prstGeom>
            <a:ln w="19050">
              <a:solidFill>
                <a:srgbClr val="008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57473" name="Text Box 129"/>
          <p:cNvSpPr txBox="1">
            <a:spLocks noChangeAspect="1" noChangeArrowheads="1"/>
          </p:cNvSpPr>
          <p:nvPr/>
        </p:nvSpPr>
        <p:spPr bwMode="auto">
          <a:xfrm>
            <a:off x="5889625" y="1590675"/>
            <a:ext cx="393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fr-FR" sz="1400" b="1">
                <a:solidFill>
                  <a:srgbClr val="006666"/>
                </a:solidFill>
              </a:rPr>
              <a:t>Q</a:t>
            </a:r>
          </a:p>
        </p:txBody>
      </p:sp>
      <p:sp>
        <p:nvSpPr>
          <p:cNvPr id="57524" name="Line 180"/>
          <p:cNvSpPr>
            <a:spLocks noChangeShapeType="1"/>
          </p:cNvSpPr>
          <p:nvPr/>
        </p:nvSpPr>
        <p:spPr bwMode="auto">
          <a:xfrm>
            <a:off x="6345435" y="4351338"/>
            <a:ext cx="2556000" cy="0"/>
          </a:xfrm>
          <a:prstGeom prst="line">
            <a:avLst/>
          </a:prstGeom>
          <a:ln w="19050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525" name="Line 181"/>
          <p:cNvSpPr>
            <a:spLocks noChangeShapeType="1"/>
          </p:cNvSpPr>
          <p:nvPr/>
        </p:nvSpPr>
        <p:spPr bwMode="auto">
          <a:xfrm rot="180000" flipH="1">
            <a:off x="6205538" y="3957539"/>
            <a:ext cx="287337" cy="215900"/>
          </a:xfrm>
          <a:prstGeom prst="line">
            <a:avLst/>
          </a:prstGeom>
          <a:ln w="19050">
            <a:solidFill>
              <a:srgbClr val="008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57526" name="Text Box 182"/>
          <p:cNvSpPr txBox="1">
            <a:spLocks noChangeAspect="1" noChangeArrowheads="1"/>
          </p:cNvSpPr>
          <p:nvPr/>
        </p:nvSpPr>
        <p:spPr bwMode="auto">
          <a:xfrm>
            <a:off x="2444464" y="1546321"/>
            <a:ext cx="393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fr-FR" sz="1400" b="1" dirty="0"/>
              <a:t>Q</a:t>
            </a:r>
          </a:p>
        </p:txBody>
      </p:sp>
      <p:sp>
        <p:nvSpPr>
          <p:cNvPr id="57527" name="Text Box 183"/>
          <p:cNvSpPr txBox="1">
            <a:spLocks noChangeAspect="1" noChangeArrowheads="1"/>
          </p:cNvSpPr>
          <p:nvPr/>
        </p:nvSpPr>
        <p:spPr bwMode="auto">
          <a:xfrm>
            <a:off x="2249965" y="2536825"/>
            <a:ext cx="592138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GB" sz="1400" b="1" dirty="0">
                <a:solidFill>
                  <a:srgbClr val="006666"/>
                </a:solidFill>
              </a:rPr>
              <a:t>KM1</a:t>
            </a:r>
            <a:endParaRPr lang="fr-FR" sz="1400" b="1" dirty="0">
              <a:solidFill>
                <a:srgbClr val="006666"/>
              </a:solidFill>
            </a:endParaRPr>
          </a:p>
        </p:txBody>
      </p:sp>
      <p:sp>
        <p:nvSpPr>
          <p:cNvPr id="57528" name="Text Box 184"/>
          <p:cNvSpPr txBox="1">
            <a:spLocks noChangeAspect="1" noChangeArrowheads="1"/>
          </p:cNvSpPr>
          <p:nvPr/>
        </p:nvSpPr>
        <p:spPr bwMode="auto">
          <a:xfrm>
            <a:off x="2477515" y="3229071"/>
            <a:ext cx="422275" cy="2952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400" b="1">
                <a:solidFill>
                  <a:schemeClr val="tx1"/>
                </a:solidFill>
              </a:rPr>
              <a:t>F</a:t>
            </a:r>
            <a:r>
              <a:rPr lang="ar-DZ" sz="1400" b="1">
                <a:solidFill>
                  <a:schemeClr val="tx1"/>
                </a:solidFill>
              </a:rPr>
              <a:t>2</a:t>
            </a:r>
            <a:endParaRPr lang="fr-FR" sz="1400" b="1">
              <a:solidFill>
                <a:schemeClr val="tx1"/>
              </a:solidFill>
            </a:endParaRPr>
          </a:p>
        </p:txBody>
      </p:sp>
      <p:sp>
        <p:nvSpPr>
          <p:cNvPr id="57529" name="Text Box 185"/>
          <p:cNvSpPr txBox="1">
            <a:spLocks noChangeArrowheads="1"/>
          </p:cNvSpPr>
          <p:nvPr/>
        </p:nvSpPr>
        <p:spPr bwMode="auto">
          <a:xfrm>
            <a:off x="3563938" y="1272493"/>
            <a:ext cx="865187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dirty="0">
                <a:solidFill>
                  <a:schemeClr val="tx1"/>
                </a:solidFill>
              </a:rPr>
              <a:t>380V</a:t>
            </a:r>
          </a:p>
        </p:txBody>
      </p:sp>
      <p:sp>
        <p:nvSpPr>
          <p:cNvPr id="57530" name="Text Box 186"/>
          <p:cNvSpPr txBox="1">
            <a:spLocks noChangeArrowheads="1"/>
          </p:cNvSpPr>
          <p:nvPr/>
        </p:nvSpPr>
        <p:spPr bwMode="auto">
          <a:xfrm>
            <a:off x="4835054" y="1277829"/>
            <a:ext cx="792163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dirty="0">
                <a:solidFill>
                  <a:schemeClr val="tx1"/>
                </a:solidFill>
              </a:rPr>
              <a:t>24V</a:t>
            </a:r>
          </a:p>
        </p:txBody>
      </p:sp>
      <p:grpSp>
        <p:nvGrpSpPr>
          <p:cNvPr id="19" name="Group 191"/>
          <p:cNvGrpSpPr>
            <a:grpSpLocks noChangeAspect="1"/>
          </p:cNvGrpSpPr>
          <p:nvPr/>
        </p:nvGrpSpPr>
        <p:grpSpPr bwMode="auto">
          <a:xfrm>
            <a:off x="3860800" y="2137073"/>
            <a:ext cx="87313" cy="504535"/>
            <a:chOff x="4087" y="12028"/>
            <a:chExt cx="123" cy="714"/>
          </a:xfrm>
        </p:grpSpPr>
        <p:sp>
          <p:nvSpPr>
            <p:cNvPr id="5284" name="Line 192"/>
            <p:cNvSpPr>
              <a:spLocks noChangeAspect="1" noChangeShapeType="1"/>
            </p:cNvSpPr>
            <p:nvPr/>
          </p:nvSpPr>
          <p:spPr bwMode="auto">
            <a:xfrm>
              <a:off x="4149" y="12028"/>
              <a:ext cx="0" cy="713"/>
            </a:xfrm>
            <a:prstGeom prst="line">
              <a:avLst/>
            </a:prstGeom>
            <a:ln w="19050">
              <a:solidFill>
                <a:srgbClr val="A50021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85" name="Arc 193"/>
            <p:cNvSpPr>
              <a:spLocks noChangeAspect="1"/>
            </p:cNvSpPr>
            <p:nvPr/>
          </p:nvSpPr>
          <p:spPr bwMode="auto">
            <a:xfrm rot="-10320000">
              <a:off x="4087" y="12601"/>
              <a:ext cx="123" cy="141"/>
            </a:xfrm>
            <a:custGeom>
              <a:avLst/>
              <a:gdLst>
                <a:gd name="T0" fmla="*/ 0 w 21600"/>
                <a:gd name="T1" fmla="*/ 0 h 37504"/>
                <a:gd name="T2" fmla="*/ 0 w 21600"/>
                <a:gd name="T3" fmla="*/ 0 h 37504"/>
                <a:gd name="T4" fmla="*/ 0 w 21600"/>
                <a:gd name="T5" fmla="*/ 0 h 37504"/>
                <a:gd name="T6" fmla="*/ 0 60000 65536"/>
                <a:gd name="T7" fmla="*/ 0 60000 65536"/>
                <a:gd name="T8" fmla="*/ 0 60000 65536"/>
                <a:gd name="T9" fmla="*/ 0 w 21600"/>
                <a:gd name="T10" fmla="*/ 0 h 37504"/>
                <a:gd name="T11" fmla="*/ 21600 w 21600"/>
                <a:gd name="T12" fmla="*/ 37504 h 375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7504" fill="none" extrusionOk="0">
                  <a:moveTo>
                    <a:pt x="7766" y="-1"/>
                  </a:moveTo>
                  <a:cubicBezTo>
                    <a:pt x="16101" y="3211"/>
                    <a:pt x="21600" y="11222"/>
                    <a:pt x="21600" y="20155"/>
                  </a:cubicBezTo>
                  <a:cubicBezTo>
                    <a:pt x="21600" y="26994"/>
                    <a:pt x="18360" y="33429"/>
                    <a:pt x="12867" y="37503"/>
                  </a:cubicBezTo>
                </a:path>
                <a:path w="21600" h="37504" stroke="0" extrusionOk="0">
                  <a:moveTo>
                    <a:pt x="7766" y="-1"/>
                  </a:moveTo>
                  <a:cubicBezTo>
                    <a:pt x="16101" y="3211"/>
                    <a:pt x="21600" y="11222"/>
                    <a:pt x="21600" y="20155"/>
                  </a:cubicBezTo>
                  <a:cubicBezTo>
                    <a:pt x="21600" y="26994"/>
                    <a:pt x="18360" y="33429"/>
                    <a:pt x="12867" y="37503"/>
                  </a:cubicBezTo>
                  <a:lnTo>
                    <a:pt x="0" y="20155"/>
                  </a:lnTo>
                  <a:close/>
                </a:path>
              </a:pathLst>
            </a:custGeom>
            <a:noFill/>
            <a:ln w="19050">
              <a:solidFill>
                <a:srgbClr val="A50021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20" name="Group 194"/>
          <p:cNvGrpSpPr>
            <a:grpSpLocks noChangeAspect="1"/>
          </p:cNvGrpSpPr>
          <p:nvPr/>
        </p:nvGrpSpPr>
        <p:grpSpPr bwMode="auto">
          <a:xfrm>
            <a:off x="4163555" y="2403475"/>
            <a:ext cx="87312" cy="230188"/>
            <a:chOff x="4534" y="12414"/>
            <a:chExt cx="123" cy="328"/>
          </a:xfrm>
        </p:grpSpPr>
        <p:sp>
          <p:nvSpPr>
            <p:cNvPr id="5282" name="Line 195"/>
            <p:cNvSpPr>
              <a:spLocks noChangeAspect="1" noChangeShapeType="1"/>
            </p:cNvSpPr>
            <p:nvPr/>
          </p:nvSpPr>
          <p:spPr bwMode="auto">
            <a:xfrm>
              <a:off x="4596" y="12414"/>
              <a:ext cx="0" cy="323"/>
            </a:xfrm>
            <a:prstGeom prst="line">
              <a:avLst/>
            </a:prstGeom>
            <a:ln w="19050">
              <a:solidFill>
                <a:srgbClr val="A50021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83" name="Arc 196"/>
            <p:cNvSpPr>
              <a:spLocks noChangeAspect="1"/>
            </p:cNvSpPr>
            <p:nvPr/>
          </p:nvSpPr>
          <p:spPr bwMode="auto">
            <a:xfrm rot="-10320000">
              <a:off x="4534" y="12601"/>
              <a:ext cx="123" cy="141"/>
            </a:xfrm>
            <a:custGeom>
              <a:avLst/>
              <a:gdLst>
                <a:gd name="T0" fmla="*/ 0 w 21600"/>
                <a:gd name="T1" fmla="*/ 0 h 37504"/>
                <a:gd name="T2" fmla="*/ 0 w 21600"/>
                <a:gd name="T3" fmla="*/ 0 h 37504"/>
                <a:gd name="T4" fmla="*/ 0 w 21600"/>
                <a:gd name="T5" fmla="*/ 0 h 37504"/>
                <a:gd name="T6" fmla="*/ 0 60000 65536"/>
                <a:gd name="T7" fmla="*/ 0 60000 65536"/>
                <a:gd name="T8" fmla="*/ 0 60000 65536"/>
                <a:gd name="T9" fmla="*/ 0 w 21600"/>
                <a:gd name="T10" fmla="*/ 0 h 37504"/>
                <a:gd name="T11" fmla="*/ 21600 w 21600"/>
                <a:gd name="T12" fmla="*/ 37504 h 375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7504" fill="none" extrusionOk="0">
                  <a:moveTo>
                    <a:pt x="7766" y="-1"/>
                  </a:moveTo>
                  <a:cubicBezTo>
                    <a:pt x="16101" y="3211"/>
                    <a:pt x="21600" y="11222"/>
                    <a:pt x="21600" y="20155"/>
                  </a:cubicBezTo>
                  <a:cubicBezTo>
                    <a:pt x="21600" y="26994"/>
                    <a:pt x="18360" y="33429"/>
                    <a:pt x="12867" y="37503"/>
                  </a:cubicBezTo>
                </a:path>
                <a:path w="21600" h="37504" stroke="0" extrusionOk="0">
                  <a:moveTo>
                    <a:pt x="7766" y="-1"/>
                  </a:moveTo>
                  <a:cubicBezTo>
                    <a:pt x="16101" y="3211"/>
                    <a:pt x="21600" y="11222"/>
                    <a:pt x="21600" y="20155"/>
                  </a:cubicBezTo>
                  <a:cubicBezTo>
                    <a:pt x="21600" y="26994"/>
                    <a:pt x="18360" y="33429"/>
                    <a:pt x="12867" y="37503"/>
                  </a:cubicBezTo>
                  <a:lnTo>
                    <a:pt x="0" y="20155"/>
                  </a:lnTo>
                  <a:close/>
                </a:path>
              </a:pathLst>
            </a:custGeom>
            <a:noFill/>
            <a:ln w="19050">
              <a:solidFill>
                <a:srgbClr val="A50021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21" name="Group 197"/>
          <p:cNvGrpSpPr>
            <a:grpSpLocks noChangeAspect="1"/>
          </p:cNvGrpSpPr>
          <p:nvPr/>
        </p:nvGrpSpPr>
        <p:grpSpPr bwMode="auto">
          <a:xfrm>
            <a:off x="4437211" y="2424113"/>
            <a:ext cx="85725" cy="231775"/>
            <a:chOff x="4970" y="12416"/>
            <a:chExt cx="122" cy="328"/>
          </a:xfrm>
        </p:grpSpPr>
        <p:sp>
          <p:nvSpPr>
            <p:cNvPr id="5280" name="Line 198"/>
            <p:cNvSpPr>
              <a:spLocks noChangeAspect="1" noChangeShapeType="1"/>
            </p:cNvSpPr>
            <p:nvPr/>
          </p:nvSpPr>
          <p:spPr bwMode="auto">
            <a:xfrm>
              <a:off x="5032" y="12416"/>
              <a:ext cx="0" cy="323"/>
            </a:xfrm>
            <a:prstGeom prst="line">
              <a:avLst/>
            </a:prstGeom>
            <a:ln w="19050">
              <a:solidFill>
                <a:srgbClr val="A50021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81" name="Arc 199"/>
            <p:cNvSpPr>
              <a:spLocks noChangeAspect="1"/>
            </p:cNvSpPr>
            <p:nvPr/>
          </p:nvSpPr>
          <p:spPr bwMode="auto">
            <a:xfrm rot="-10320000">
              <a:off x="4970" y="12603"/>
              <a:ext cx="122" cy="141"/>
            </a:xfrm>
            <a:custGeom>
              <a:avLst/>
              <a:gdLst>
                <a:gd name="T0" fmla="*/ 0 w 21600"/>
                <a:gd name="T1" fmla="*/ 0 h 37504"/>
                <a:gd name="T2" fmla="*/ 0 w 21600"/>
                <a:gd name="T3" fmla="*/ 0 h 37504"/>
                <a:gd name="T4" fmla="*/ 0 w 21600"/>
                <a:gd name="T5" fmla="*/ 0 h 37504"/>
                <a:gd name="T6" fmla="*/ 0 60000 65536"/>
                <a:gd name="T7" fmla="*/ 0 60000 65536"/>
                <a:gd name="T8" fmla="*/ 0 60000 65536"/>
                <a:gd name="T9" fmla="*/ 0 w 21600"/>
                <a:gd name="T10" fmla="*/ 0 h 37504"/>
                <a:gd name="T11" fmla="*/ 21600 w 21600"/>
                <a:gd name="T12" fmla="*/ 37504 h 375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7504" fill="none" extrusionOk="0">
                  <a:moveTo>
                    <a:pt x="7766" y="-1"/>
                  </a:moveTo>
                  <a:cubicBezTo>
                    <a:pt x="16101" y="3211"/>
                    <a:pt x="21600" y="11222"/>
                    <a:pt x="21600" y="20155"/>
                  </a:cubicBezTo>
                  <a:cubicBezTo>
                    <a:pt x="21600" y="26994"/>
                    <a:pt x="18360" y="33429"/>
                    <a:pt x="12867" y="37503"/>
                  </a:cubicBezTo>
                </a:path>
                <a:path w="21600" h="37504" stroke="0" extrusionOk="0">
                  <a:moveTo>
                    <a:pt x="7766" y="-1"/>
                  </a:moveTo>
                  <a:cubicBezTo>
                    <a:pt x="16101" y="3211"/>
                    <a:pt x="21600" y="11222"/>
                    <a:pt x="21600" y="20155"/>
                  </a:cubicBezTo>
                  <a:cubicBezTo>
                    <a:pt x="21600" y="26994"/>
                    <a:pt x="18360" y="33429"/>
                    <a:pt x="12867" y="37503"/>
                  </a:cubicBezTo>
                  <a:lnTo>
                    <a:pt x="0" y="20155"/>
                  </a:lnTo>
                  <a:close/>
                </a:path>
              </a:pathLst>
            </a:custGeom>
            <a:noFill/>
            <a:ln w="19050">
              <a:solidFill>
                <a:srgbClr val="A50021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57544" name="Line 200"/>
          <p:cNvSpPr>
            <a:spLocks noChangeAspect="1" noChangeShapeType="1"/>
          </p:cNvSpPr>
          <p:nvPr/>
        </p:nvSpPr>
        <p:spPr bwMode="auto">
          <a:xfrm rot="60000" flipH="1" flipV="1">
            <a:off x="3762375" y="2657426"/>
            <a:ext cx="119063" cy="130175"/>
          </a:xfrm>
          <a:prstGeom prst="line">
            <a:avLst/>
          </a:prstGeom>
          <a:ln w="19050">
            <a:solidFill>
              <a:srgbClr val="A5002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545" name="Line 201"/>
          <p:cNvSpPr>
            <a:spLocks noChangeAspect="1" noChangeShapeType="1"/>
          </p:cNvSpPr>
          <p:nvPr/>
        </p:nvSpPr>
        <p:spPr bwMode="auto">
          <a:xfrm rot="60000" flipH="1" flipV="1">
            <a:off x="4379962" y="2647950"/>
            <a:ext cx="119063" cy="130175"/>
          </a:xfrm>
          <a:prstGeom prst="line">
            <a:avLst/>
          </a:prstGeom>
          <a:ln w="19050">
            <a:solidFill>
              <a:srgbClr val="A5002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546" name="Line 202"/>
          <p:cNvSpPr>
            <a:spLocks noChangeAspect="1" noChangeShapeType="1"/>
          </p:cNvSpPr>
          <p:nvPr/>
        </p:nvSpPr>
        <p:spPr bwMode="auto">
          <a:xfrm rot="60000" flipH="1" flipV="1">
            <a:off x="4078387" y="2663776"/>
            <a:ext cx="120650" cy="131762"/>
          </a:xfrm>
          <a:prstGeom prst="line">
            <a:avLst/>
          </a:prstGeom>
          <a:ln w="19050">
            <a:solidFill>
              <a:srgbClr val="A5002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547" name="Text Box 203"/>
          <p:cNvSpPr txBox="1">
            <a:spLocks noChangeAspect="1" noChangeArrowheads="1"/>
          </p:cNvSpPr>
          <p:nvPr/>
        </p:nvSpPr>
        <p:spPr bwMode="auto">
          <a:xfrm>
            <a:off x="4586631" y="2492375"/>
            <a:ext cx="592138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GB" sz="1400" b="1" dirty="0">
                <a:solidFill>
                  <a:srgbClr val="993300"/>
                </a:solidFill>
              </a:rPr>
              <a:t>KM2</a:t>
            </a:r>
            <a:endParaRPr lang="fr-FR" sz="1400" b="1" dirty="0">
              <a:solidFill>
                <a:srgbClr val="993300"/>
              </a:solidFill>
            </a:endParaRPr>
          </a:p>
        </p:txBody>
      </p:sp>
      <p:sp>
        <p:nvSpPr>
          <p:cNvPr id="57548" name="Line 204"/>
          <p:cNvSpPr>
            <a:spLocks noChangeShapeType="1"/>
          </p:cNvSpPr>
          <p:nvPr/>
        </p:nvSpPr>
        <p:spPr bwMode="auto">
          <a:xfrm>
            <a:off x="2916238" y="2143116"/>
            <a:ext cx="989012" cy="0"/>
          </a:xfrm>
          <a:prstGeom prst="line">
            <a:avLst/>
          </a:prstGeom>
          <a:ln w="19050">
            <a:solidFill>
              <a:srgbClr val="A50021"/>
            </a:solidFill>
            <a:headEnd type="oval" w="sm" len="sm"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549" name="Line 205"/>
          <p:cNvSpPr>
            <a:spLocks noChangeShapeType="1"/>
          </p:cNvSpPr>
          <p:nvPr/>
        </p:nvSpPr>
        <p:spPr bwMode="auto">
          <a:xfrm flipV="1">
            <a:off x="3520044" y="2895599"/>
            <a:ext cx="360000" cy="0"/>
          </a:xfrm>
          <a:prstGeom prst="line">
            <a:avLst/>
          </a:prstGeom>
          <a:ln w="19050">
            <a:solidFill>
              <a:srgbClr val="A50021"/>
            </a:solidFill>
            <a:headEnd type="oval" w="sm" len="sm"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550" name="Line 206"/>
          <p:cNvSpPr>
            <a:spLocks noChangeShapeType="1"/>
          </p:cNvSpPr>
          <p:nvPr/>
        </p:nvSpPr>
        <p:spPr bwMode="auto">
          <a:xfrm>
            <a:off x="3875137" y="2786063"/>
            <a:ext cx="0" cy="107950"/>
          </a:xfrm>
          <a:prstGeom prst="line">
            <a:avLst/>
          </a:prstGeom>
          <a:ln w="19050">
            <a:solidFill>
              <a:srgbClr val="A5002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551" name="Line 207"/>
          <p:cNvSpPr>
            <a:spLocks noChangeShapeType="1"/>
          </p:cNvSpPr>
          <p:nvPr/>
        </p:nvSpPr>
        <p:spPr bwMode="auto">
          <a:xfrm>
            <a:off x="3517899" y="2317750"/>
            <a:ext cx="972000" cy="0"/>
          </a:xfrm>
          <a:prstGeom prst="line">
            <a:avLst/>
          </a:prstGeom>
          <a:ln w="19050">
            <a:solidFill>
              <a:srgbClr val="A50021"/>
            </a:solidFill>
            <a:headEnd type="oval" w="sm" len="sm"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552" name="Line 208"/>
          <p:cNvSpPr>
            <a:spLocks noChangeShapeType="1"/>
          </p:cNvSpPr>
          <p:nvPr/>
        </p:nvSpPr>
        <p:spPr bwMode="auto">
          <a:xfrm>
            <a:off x="4202212" y="2217103"/>
            <a:ext cx="0" cy="252000"/>
          </a:xfrm>
          <a:prstGeom prst="line">
            <a:avLst/>
          </a:prstGeom>
          <a:ln w="19050">
            <a:solidFill>
              <a:srgbClr val="A5002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553" name="Line 209"/>
          <p:cNvSpPr>
            <a:spLocks noChangeShapeType="1"/>
          </p:cNvSpPr>
          <p:nvPr/>
        </p:nvSpPr>
        <p:spPr bwMode="auto">
          <a:xfrm>
            <a:off x="3232150" y="2978150"/>
            <a:ext cx="971550" cy="0"/>
          </a:xfrm>
          <a:prstGeom prst="line">
            <a:avLst/>
          </a:prstGeom>
          <a:ln w="19050">
            <a:solidFill>
              <a:srgbClr val="A50021"/>
            </a:solidFill>
            <a:headEnd type="oval" w="sm" len="sm"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554" name="Line 210"/>
          <p:cNvSpPr>
            <a:spLocks noChangeShapeType="1"/>
          </p:cNvSpPr>
          <p:nvPr/>
        </p:nvSpPr>
        <p:spPr bwMode="auto">
          <a:xfrm>
            <a:off x="4192786" y="2795588"/>
            <a:ext cx="0" cy="179387"/>
          </a:xfrm>
          <a:prstGeom prst="line">
            <a:avLst/>
          </a:prstGeom>
          <a:ln w="19050">
            <a:solidFill>
              <a:srgbClr val="A5002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555" name="Line 211"/>
          <p:cNvSpPr>
            <a:spLocks noChangeShapeType="1"/>
          </p:cNvSpPr>
          <p:nvPr/>
        </p:nvSpPr>
        <p:spPr bwMode="auto">
          <a:xfrm>
            <a:off x="3225800" y="2224212"/>
            <a:ext cx="972000" cy="0"/>
          </a:xfrm>
          <a:prstGeom prst="line">
            <a:avLst/>
          </a:prstGeom>
          <a:ln w="19050">
            <a:solidFill>
              <a:srgbClr val="A50021"/>
            </a:solidFill>
            <a:headEnd type="oval" w="sm" len="sm"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556" name="Line 212"/>
          <p:cNvSpPr>
            <a:spLocks noChangeShapeType="1"/>
          </p:cNvSpPr>
          <p:nvPr/>
        </p:nvSpPr>
        <p:spPr bwMode="auto">
          <a:xfrm>
            <a:off x="4481711" y="2320306"/>
            <a:ext cx="0" cy="180000"/>
          </a:xfrm>
          <a:prstGeom prst="line">
            <a:avLst/>
          </a:prstGeom>
          <a:ln w="19050">
            <a:solidFill>
              <a:srgbClr val="A5002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561" name="Line 217"/>
          <p:cNvSpPr>
            <a:spLocks noChangeShapeType="1"/>
          </p:cNvSpPr>
          <p:nvPr/>
        </p:nvSpPr>
        <p:spPr bwMode="auto">
          <a:xfrm>
            <a:off x="2891798" y="3071813"/>
            <a:ext cx="1620000" cy="0"/>
          </a:xfrm>
          <a:prstGeom prst="line">
            <a:avLst/>
          </a:prstGeom>
          <a:ln w="19050">
            <a:solidFill>
              <a:srgbClr val="A50021"/>
            </a:solidFill>
            <a:headEnd type="oval" w="sm" len="sm"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562" name="Line 218"/>
          <p:cNvSpPr>
            <a:spLocks noChangeShapeType="1"/>
          </p:cNvSpPr>
          <p:nvPr/>
        </p:nvSpPr>
        <p:spPr bwMode="auto">
          <a:xfrm>
            <a:off x="4495850" y="2776538"/>
            <a:ext cx="0" cy="287337"/>
          </a:xfrm>
          <a:prstGeom prst="line">
            <a:avLst/>
          </a:prstGeom>
          <a:ln w="19050">
            <a:solidFill>
              <a:srgbClr val="A5002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563" name="Text Box 219"/>
          <p:cNvSpPr txBox="1">
            <a:spLocks noChangeAspect="1" noChangeArrowheads="1"/>
          </p:cNvSpPr>
          <p:nvPr/>
        </p:nvSpPr>
        <p:spPr bwMode="auto">
          <a:xfrm>
            <a:off x="7630635" y="4369910"/>
            <a:ext cx="592138" cy="3794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GB" sz="1400" b="1" dirty="0">
                <a:solidFill>
                  <a:srgbClr val="993300"/>
                </a:solidFill>
              </a:rPr>
              <a:t>KM2</a:t>
            </a:r>
            <a:endParaRPr lang="fr-FR" sz="1400" b="1" dirty="0">
              <a:solidFill>
                <a:srgbClr val="993300"/>
              </a:solidFill>
            </a:endParaRPr>
          </a:p>
        </p:txBody>
      </p:sp>
      <p:sp>
        <p:nvSpPr>
          <p:cNvPr id="57580" name="Line 236"/>
          <p:cNvSpPr>
            <a:spLocks noChangeShapeType="1"/>
          </p:cNvSpPr>
          <p:nvPr/>
        </p:nvSpPr>
        <p:spPr bwMode="auto">
          <a:xfrm>
            <a:off x="7904163" y="3208386"/>
            <a:ext cx="0" cy="1152000"/>
          </a:xfrm>
          <a:prstGeom prst="line">
            <a:avLst/>
          </a:prstGeom>
          <a:ln w="19050">
            <a:solidFill>
              <a:srgbClr val="A5002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581" name="Line 237"/>
          <p:cNvSpPr>
            <a:spLocks noChangeAspect="1" noChangeShapeType="1"/>
          </p:cNvSpPr>
          <p:nvPr/>
        </p:nvSpPr>
        <p:spPr bwMode="auto">
          <a:xfrm rot="180000" flipH="1" flipV="1">
            <a:off x="7789863" y="3071813"/>
            <a:ext cx="117475" cy="149225"/>
          </a:xfrm>
          <a:prstGeom prst="line">
            <a:avLst/>
          </a:prstGeom>
          <a:ln w="19050">
            <a:solidFill>
              <a:srgbClr val="A5002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22" name="Group 238"/>
          <p:cNvGrpSpPr>
            <a:grpSpLocks noChangeAspect="1"/>
          </p:cNvGrpSpPr>
          <p:nvPr/>
        </p:nvGrpSpPr>
        <p:grpSpPr bwMode="auto">
          <a:xfrm>
            <a:off x="7701975" y="3109913"/>
            <a:ext cx="164071" cy="106362"/>
            <a:chOff x="2186" y="6396"/>
            <a:chExt cx="170" cy="178"/>
          </a:xfrm>
        </p:grpSpPr>
        <p:sp>
          <p:nvSpPr>
            <p:cNvPr id="5275" name="Line 239"/>
            <p:cNvSpPr>
              <a:spLocks noChangeAspect="1" noChangeShapeType="1"/>
            </p:cNvSpPr>
            <p:nvPr/>
          </p:nvSpPr>
          <p:spPr bwMode="auto">
            <a:xfrm flipH="1">
              <a:off x="2186" y="6492"/>
              <a:ext cx="170" cy="0"/>
            </a:xfrm>
            <a:prstGeom prst="line">
              <a:avLst/>
            </a:prstGeom>
            <a:ln w="19050">
              <a:solidFill>
                <a:srgbClr val="A5002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grpSp>
          <p:nvGrpSpPr>
            <p:cNvPr id="23" name="Group 240"/>
            <p:cNvGrpSpPr>
              <a:grpSpLocks noChangeAspect="1"/>
            </p:cNvGrpSpPr>
            <p:nvPr/>
          </p:nvGrpSpPr>
          <p:grpSpPr bwMode="auto">
            <a:xfrm>
              <a:off x="2211" y="6396"/>
              <a:ext cx="99" cy="178"/>
              <a:chOff x="5735" y="6227"/>
              <a:chExt cx="109" cy="200"/>
            </a:xfrm>
          </p:grpSpPr>
          <p:sp>
            <p:nvSpPr>
              <p:cNvPr id="5277" name="Line 241"/>
              <p:cNvSpPr>
                <a:spLocks noChangeAspect="1" noChangeShapeType="1"/>
              </p:cNvSpPr>
              <p:nvPr/>
            </p:nvSpPr>
            <p:spPr bwMode="auto">
              <a:xfrm>
                <a:off x="5784" y="6227"/>
                <a:ext cx="0" cy="196"/>
              </a:xfrm>
              <a:prstGeom prst="line">
                <a:avLst/>
              </a:prstGeom>
              <a:ln w="19050">
                <a:solidFill>
                  <a:srgbClr val="A5002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278" name="Line 242"/>
              <p:cNvSpPr>
                <a:spLocks noChangeAspect="1" noChangeShapeType="1"/>
              </p:cNvSpPr>
              <p:nvPr/>
            </p:nvSpPr>
            <p:spPr bwMode="auto">
              <a:xfrm>
                <a:off x="5735" y="6244"/>
                <a:ext cx="69" cy="0"/>
              </a:xfrm>
              <a:prstGeom prst="line">
                <a:avLst/>
              </a:prstGeom>
              <a:ln w="19050">
                <a:solidFill>
                  <a:srgbClr val="A5002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279" name="Line 243"/>
              <p:cNvSpPr>
                <a:spLocks noChangeAspect="1" noChangeShapeType="1"/>
              </p:cNvSpPr>
              <p:nvPr/>
            </p:nvSpPr>
            <p:spPr bwMode="auto">
              <a:xfrm>
                <a:off x="5773" y="6427"/>
                <a:ext cx="71" cy="0"/>
              </a:xfrm>
              <a:prstGeom prst="line">
                <a:avLst/>
              </a:prstGeom>
              <a:ln w="19050">
                <a:solidFill>
                  <a:srgbClr val="A5002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57588" name="Text Box 244"/>
          <p:cNvSpPr txBox="1">
            <a:spLocks noChangeAspect="1" noChangeArrowheads="1"/>
          </p:cNvSpPr>
          <p:nvPr/>
        </p:nvSpPr>
        <p:spPr bwMode="auto">
          <a:xfrm>
            <a:off x="7358082" y="3030852"/>
            <a:ext cx="444522" cy="2952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400" b="1" dirty="0">
                <a:solidFill>
                  <a:srgbClr val="993300"/>
                </a:solidFill>
              </a:rPr>
              <a:t>S3</a:t>
            </a:r>
          </a:p>
        </p:txBody>
      </p:sp>
      <p:sp>
        <p:nvSpPr>
          <p:cNvPr id="57590" name="Line 246"/>
          <p:cNvSpPr>
            <a:spLocks noChangeAspect="1" noChangeShapeType="1"/>
          </p:cNvSpPr>
          <p:nvPr/>
        </p:nvSpPr>
        <p:spPr bwMode="auto">
          <a:xfrm>
            <a:off x="7905750" y="3349625"/>
            <a:ext cx="295275" cy="0"/>
          </a:xfrm>
          <a:prstGeom prst="line">
            <a:avLst/>
          </a:prstGeom>
          <a:ln w="19050">
            <a:solidFill>
              <a:srgbClr val="A5002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591" name="Line 247"/>
          <p:cNvSpPr>
            <a:spLocks noChangeAspect="1" noChangeShapeType="1"/>
          </p:cNvSpPr>
          <p:nvPr/>
        </p:nvSpPr>
        <p:spPr bwMode="auto">
          <a:xfrm>
            <a:off x="8204299" y="2909987"/>
            <a:ext cx="0" cy="147637"/>
          </a:xfrm>
          <a:prstGeom prst="line">
            <a:avLst/>
          </a:prstGeom>
          <a:ln w="19050">
            <a:solidFill>
              <a:srgbClr val="A5002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592" name="Line 248"/>
          <p:cNvSpPr>
            <a:spLocks noChangeAspect="1" noChangeShapeType="1"/>
          </p:cNvSpPr>
          <p:nvPr/>
        </p:nvSpPr>
        <p:spPr bwMode="auto">
          <a:xfrm>
            <a:off x="8199586" y="3206750"/>
            <a:ext cx="0" cy="147638"/>
          </a:xfrm>
          <a:prstGeom prst="line">
            <a:avLst/>
          </a:prstGeom>
          <a:ln w="19050">
            <a:solidFill>
              <a:srgbClr val="A5002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593" name="Line 249"/>
          <p:cNvSpPr>
            <a:spLocks noChangeAspect="1" noChangeShapeType="1"/>
          </p:cNvSpPr>
          <p:nvPr/>
        </p:nvSpPr>
        <p:spPr bwMode="auto">
          <a:xfrm>
            <a:off x="8121700" y="3101827"/>
            <a:ext cx="79375" cy="109537"/>
          </a:xfrm>
          <a:prstGeom prst="line">
            <a:avLst/>
          </a:prstGeom>
          <a:ln w="19050">
            <a:solidFill>
              <a:srgbClr val="A5002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564" name="Rectangle 220"/>
          <p:cNvSpPr>
            <a:spLocks noChangeAspect="1" noChangeArrowheads="1"/>
          </p:cNvSpPr>
          <p:nvPr/>
        </p:nvSpPr>
        <p:spPr bwMode="auto">
          <a:xfrm>
            <a:off x="7708900" y="3946525"/>
            <a:ext cx="392113" cy="206375"/>
          </a:xfrm>
          <a:prstGeom prst="rect">
            <a:avLst/>
          </a:prstGeom>
          <a:ln w="19050">
            <a:solidFill>
              <a:srgbClr val="A5002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57595" name="Line 251"/>
          <p:cNvSpPr>
            <a:spLocks noChangeShapeType="1"/>
          </p:cNvSpPr>
          <p:nvPr/>
        </p:nvSpPr>
        <p:spPr bwMode="auto">
          <a:xfrm rot="180000" flipH="1">
            <a:off x="7740650" y="3942745"/>
            <a:ext cx="287338" cy="215900"/>
          </a:xfrm>
          <a:prstGeom prst="line">
            <a:avLst/>
          </a:prstGeom>
          <a:ln w="19050">
            <a:solidFill>
              <a:srgbClr val="A5002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57596" name="Line 252"/>
          <p:cNvSpPr>
            <a:spLocks noChangeShapeType="1"/>
          </p:cNvSpPr>
          <p:nvPr/>
        </p:nvSpPr>
        <p:spPr bwMode="auto">
          <a:xfrm>
            <a:off x="6660876" y="2914601"/>
            <a:ext cx="1548000" cy="0"/>
          </a:xfrm>
          <a:prstGeom prst="line">
            <a:avLst/>
          </a:prstGeom>
          <a:ln w="19050">
            <a:solidFill>
              <a:srgbClr val="A5002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597" name="Line 253"/>
          <p:cNvSpPr>
            <a:spLocks noChangeShapeType="1"/>
          </p:cNvSpPr>
          <p:nvPr/>
        </p:nvSpPr>
        <p:spPr bwMode="auto">
          <a:xfrm>
            <a:off x="7885113" y="2914749"/>
            <a:ext cx="0" cy="144463"/>
          </a:xfrm>
          <a:prstGeom prst="line">
            <a:avLst/>
          </a:prstGeom>
          <a:ln w="19050">
            <a:solidFill>
              <a:srgbClr val="A5002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599" name="Text Box 255"/>
          <p:cNvSpPr txBox="1">
            <a:spLocks noChangeArrowheads="1"/>
          </p:cNvSpPr>
          <p:nvPr/>
        </p:nvSpPr>
        <p:spPr bwMode="auto">
          <a:xfrm>
            <a:off x="8253413" y="2968625"/>
            <a:ext cx="604867" cy="276999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fr-FR" sz="1200" b="1" dirty="0" smtClean="0">
                <a:solidFill>
                  <a:srgbClr val="993300"/>
                </a:solidFill>
              </a:rPr>
              <a:t>KM21</a:t>
            </a:r>
            <a:endParaRPr lang="fr-FR" sz="1200" b="1" dirty="0">
              <a:solidFill>
                <a:srgbClr val="993300"/>
              </a:solidFill>
            </a:endParaRPr>
          </a:p>
        </p:txBody>
      </p:sp>
      <p:sp>
        <p:nvSpPr>
          <p:cNvPr id="57600" name="Rectangle 256"/>
          <p:cNvSpPr>
            <a:spLocks noChangeArrowheads="1"/>
          </p:cNvSpPr>
          <p:nvPr/>
        </p:nvSpPr>
        <p:spPr bwMode="auto">
          <a:xfrm>
            <a:off x="6281738" y="3611563"/>
            <a:ext cx="142875" cy="142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7601" name="Line 257"/>
          <p:cNvSpPr>
            <a:spLocks noChangeAspect="1" noChangeShapeType="1"/>
          </p:cNvSpPr>
          <p:nvPr/>
        </p:nvSpPr>
        <p:spPr bwMode="auto">
          <a:xfrm flipH="1">
            <a:off x="6346825" y="3587750"/>
            <a:ext cx="179388" cy="179388"/>
          </a:xfrm>
          <a:prstGeom prst="line">
            <a:avLst/>
          </a:prstGeom>
          <a:ln w="19050">
            <a:solidFill>
              <a:srgbClr val="A5002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602" name="Line 258"/>
          <p:cNvSpPr>
            <a:spLocks noChangeShapeType="1"/>
          </p:cNvSpPr>
          <p:nvPr/>
        </p:nvSpPr>
        <p:spPr bwMode="auto">
          <a:xfrm>
            <a:off x="6346825" y="3613150"/>
            <a:ext cx="144463" cy="0"/>
          </a:xfrm>
          <a:prstGeom prst="line">
            <a:avLst/>
          </a:prstGeom>
          <a:ln w="19050">
            <a:solidFill>
              <a:srgbClr val="A5002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604" name="Text Box 260"/>
          <p:cNvSpPr txBox="1">
            <a:spLocks noChangeArrowheads="1"/>
          </p:cNvSpPr>
          <p:nvPr/>
        </p:nvSpPr>
        <p:spPr bwMode="auto">
          <a:xfrm>
            <a:off x="5807882" y="3548063"/>
            <a:ext cx="722311" cy="27463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 b="1">
                <a:solidFill>
                  <a:srgbClr val="993300"/>
                </a:solidFill>
              </a:rPr>
              <a:t>KM22</a:t>
            </a:r>
          </a:p>
        </p:txBody>
      </p:sp>
      <p:sp>
        <p:nvSpPr>
          <p:cNvPr id="57605" name="Rectangle 261"/>
          <p:cNvSpPr>
            <a:spLocks noChangeArrowheads="1"/>
          </p:cNvSpPr>
          <p:nvPr/>
        </p:nvSpPr>
        <p:spPr bwMode="auto">
          <a:xfrm>
            <a:off x="7831138" y="3621088"/>
            <a:ext cx="142875" cy="142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7606" name="Line 262"/>
          <p:cNvSpPr>
            <a:spLocks noChangeAspect="1" noChangeShapeType="1"/>
          </p:cNvSpPr>
          <p:nvPr/>
        </p:nvSpPr>
        <p:spPr bwMode="auto">
          <a:xfrm flipH="1">
            <a:off x="7896225" y="3597275"/>
            <a:ext cx="179388" cy="179388"/>
          </a:xfrm>
          <a:prstGeom prst="line">
            <a:avLst/>
          </a:prstGeom>
          <a:ln w="19050">
            <a:solidFill>
              <a:srgbClr val="008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607" name="Line 263"/>
          <p:cNvSpPr>
            <a:spLocks noChangeShapeType="1"/>
          </p:cNvSpPr>
          <p:nvPr/>
        </p:nvSpPr>
        <p:spPr bwMode="auto">
          <a:xfrm>
            <a:off x="7896225" y="3622675"/>
            <a:ext cx="144463" cy="0"/>
          </a:xfrm>
          <a:prstGeom prst="line">
            <a:avLst/>
          </a:prstGeom>
          <a:ln w="19050">
            <a:solidFill>
              <a:srgbClr val="008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608" name="Text Box 264"/>
          <p:cNvSpPr txBox="1">
            <a:spLocks noChangeArrowheads="1"/>
          </p:cNvSpPr>
          <p:nvPr/>
        </p:nvSpPr>
        <p:spPr bwMode="auto">
          <a:xfrm>
            <a:off x="7362246" y="3583940"/>
            <a:ext cx="646111" cy="2746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 b="1" dirty="0">
                <a:solidFill>
                  <a:srgbClr val="006666"/>
                </a:solidFill>
              </a:rPr>
              <a:t>KM12</a:t>
            </a:r>
          </a:p>
        </p:txBody>
      </p:sp>
      <p:sp>
        <p:nvSpPr>
          <p:cNvPr id="57609" name="Line 265"/>
          <p:cNvSpPr>
            <a:spLocks noChangeShapeType="1"/>
          </p:cNvSpPr>
          <p:nvPr/>
        </p:nvSpPr>
        <p:spPr bwMode="auto">
          <a:xfrm flipH="1">
            <a:off x="3635375" y="4019550"/>
            <a:ext cx="2520950" cy="0"/>
          </a:xfrm>
          <a:prstGeom prst="line">
            <a:avLst/>
          </a:prstGeom>
          <a:noFill/>
          <a:ln w="9525">
            <a:solidFill>
              <a:srgbClr val="006666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610" name="Line 266"/>
          <p:cNvSpPr>
            <a:spLocks noChangeShapeType="1"/>
          </p:cNvSpPr>
          <p:nvPr/>
        </p:nvSpPr>
        <p:spPr bwMode="auto">
          <a:xfrm>
            <a:off x="2843213" y="2698750"/>
            <a:ext cx="827087" cy="0"/>
          </a:xfrm>
          <a:prstGeom prst="line">
            <a:avLst/>
          </a:prstGeom>
          <a:noFill/>
          <a:ln w="9525">
            <a:solidFill>
              <a:srgbClr val="006666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611" name="Line 267"/>
          <p:cNvSpPr>
            <a:spLocks noChangeShapeType="1"/>
          </p:cNvSpPr>
          <p:nvPr/>
        </p:nvSpPr>
        <p:spPr bwMode="auto">
          <a:xfrm flipV="1">
            <a:off x="3635375" y="2708275"/>
            <a:ext cx="0" cy="1295400"/>
          </a:xfrm>
          <a:prstGeom prst="line">
            <a:avLst/>
          </a:prstGeom>
          <a:noFill/>
          <a:ln w="9525">
            <a:solidFill>
              <a:srgbClr val="006666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612" name="Line 268"/>
          <p:cNvSpPr>
            <a:spLocks noChangeShapeType="1"/>
          </p:cNvSpPr>
          <p:nvPr/>
        </p:nvSpPr>
        <p:spPr bwMode="auto">
          <a:xfrm>
            <a:off x="6621463" y="3141663"/>
            <a:ext cx="107950" cy="0"/>
          </a:xfrm>
          <a:prstGeom prst="line">
            <a:avLst/>
          </a:prstGeom>
          <a:ln>
            <a:prstDash val="dash"/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7613" name="Line 269"/>
          <p:cNvSpPr>
            <a:spLocks noChangeShapeType="1"/>
          </p:cNvSpPr>
          <p:nvPr/>
        </p:nvSpPr>
        <p:spPr bwMode="auto">
          <a:xfrm>
            <a:off x="6735763" y="3141663"/>
            <a:ext cx="0" cy="863600"/>
          </a:xfrm>
          <a:prstGeom prst="line">
            <a:avLst/>
          </a:prstGeom>
          <a:noFill/>
          <a:ln w="9525">
            <a:solidFill>
              <a:srgbClr val="006666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615" name="Line 271"/>
          <p:cNvSpPr>
            <a:spLocks noChangeShapeType="1"/>
          </p:cNvSpPr>
          <p:nvPr/>
        </p:nvSpPr>
        <p:spPr bwMode="auto">
          <a:xfrm flipH="1">
            <a:off x="3635375" y="2708275"/>
            <a:ext cx="1008063" cy="0"/>
          </a:xfrm>
          <a:prstGeom prst="line">
            <a:avLst/>
          </a:prstGeom>
          <a:noFill/>
          <a:ln w="9525">
            <a:solidFill>
              <a:srgbClr val="9933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616" name="Line 272"/>
          <p:cNvSpPr>
            <a:spLocks noChangeShapeType="1"/>
          </p:cNvSpPr>
          <p:nvPr/>
        </p:nvSpPr>
        <p:spPr bwMode="auto">
          <a:xfrm>
            <a:off x="4643438" y="2708275"/>
            <a:ext cx="0" cy="1371600"/>
          </a:xfrm>
          <a:prstGeom prst="line">
            <a:avLst/>
          </a:prstGeom>
          <a:noFill/>
          <a:ln w="9525">
            <a:solidFill>
              <a:srgbClr val="9933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619" name="Line 275"/>
          <p:cNvSpPr>
            <a:spLocks noChangeShapeType="1"/>
          </p:cNvSpPr>
          <p:nvPr/>
        </p:nvSpPr>
        <p:spPr bwMode="auto">
          <a:xfrm>
            <a:off x="8316913" y="3203575"/>
            <a:ext cx="0" cy="863600"/>
          </a:xfrm>
          <a:prstGeom prst="line">
            <a:avLst/>
          </a:prstGeom>
          <a:noFill/>
          <a:ln w="9525">
            <a:solidFill>
              <a:srgbClr val="9933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620" name="Line 276"/>
          <p:cNvSpPr>
            <a:spLocks noChangeShapeType="1"/>
          </p:cNvSpPr>
          <p:nvPr/>
        </p:nvSpPr>
        <p:spPr bwMode="auto">
          <a:xfrm>
            <a:off x="8208963" y="3160713"/>
            <a:ext cx="107950" cy="0"/>
          </a:xfrm>
          <a:prstGeom prst="line">
            <a:avLst/>
          </a:prstGeom>
          <a:noFill/>
          <a:ln w="9525">
            <a:solidFill>
              <a:srgbClr val="9933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621" name="AutoShape 277"/>
          <p:cNvSpPr>
            <a:spLocks noChangeAspect="1" noChangeArrowheads="1"/>
          </p:cNvSpPr>
          <p:nvPr/>
        </p:nvSpPr>
        <p:spPr bwMode="auto">
          <a:xfrm rot="10800000">
            <a:off x="3570288" y="2649538"/>
            <a:ext cx="139700" cy="12065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274" name="Text Box 282"/>
          <p:cNvSpPr txBox="1">
            <a:spLocks noChangeAspect="1" noChangeArrowheads="1"/>
          </p:cNvSpPr>
          <p:nvPr/>
        </p:nvSpPr>
        <p:spPr bwMode="auto">
          <a:xfrm>
            <a:off x="928662" y="5429264"/>
            <a:ext cx="1908943" cy="100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يتم قلب اتجاه دوران المحرك وذلك بقلب احد </a:t>
            </a:r>
            <a:r>
              <a:rPr lang="ar-DZ" b="1" dirty="0" smtClean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أطوار </a:t>
            </a:r>
            <a:r>
              <a:rPr lang="ar-DZ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الثلاث لتغذية</a:t>
            </a:r>
          </a:p>
          <a:p>
            <a:pPr algn="r" rtl="1"/>
            <a:endParaRPr lang="fr-FR" b="1" dirty="0">
              <a:cs typeface="Arabic Transparent" pitchFamily="2" charset="-78"/>
            </a:endParaRPr>
          </a:p>
        </p:txBody>
      </p:sp>
      <p:sp>
        <p:nvSpPr>
          <p:cNvPr id="57627" name="Rectangle 283"/>
          <p:cNvSpPr>
            <a:spLocks noChangeArrowheads="1"/>
          </p:cNvSpPr>
          <p:nvPr/>
        </p:nvSpPr>
        <p:spPr bwMode="auto">
          <a:xfrm>
            <a:off x="2741982" y="2104729"/>
            <a:ext cx="1871662" cy="1008000"/>
          </a:xfrm>
          <a:prstGeom prst="rect">
            <a:avLst/>
          </a:prstGeom>
          <a:solidFill>
            <a:srgbClr val="FFFF00">
              <a:alpha val="18823"/>
            </a:srgb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7629" name="Line 285"/>
          <p:cNvSpPr>
            <a:spLocks noChangeShapeType="1"/>
          </p:cNvSpPr>
          <p:nvPr/>
        </p:nvSpPr>
        <p:spPr bwMode="auto">
          <a:xfrm>
            <a:off x="4284663" y="3179763"/>
            <a:ext cx="0" cy="1439862"/>
          </a:xfrm>
          <a:prstGeom prst="line">
            <a:avLst/>
          </a:prstGeom>
          <a:noFill/>
          <a:ln w="9525">
            <a:solidFill>
              <a:srgbClr val="FF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pic>
        <p:nvPicPr>
          <p:cNvPr id="205" name="Picture 1" descr="H: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4714884"/>
            <a:ext cx="2343150" cy="1952625"/>
          </a:xfrm>
          <a:prstGeom prst="rect">
            <a:avLst/>
          </a:prstGeom>
          <a:noFill/>
        </p:spPr>
      </p:pic>
      <p:cxnSp>
        <p:nvCxnSpPr>
          <p:cNvPr id="208" name="Connecteur droit 207"/>
          <p:cNvCxnSpPr/>
          <p:nvPr/>
        </p:nvCxnSpPr>
        <p:spPr bwMode="auto">
          <a:xfrm>
            <a:off x="2816130" y="1755394"/>
            <a:ext cx="61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38" name="ZoneTexte 337"/>
          <p:cNvSpPr txBox="1"/>
          <p:nvPr/>
        </p:nvSpPr>
        <p:spPr>
          <a:xfrm>
            <a:off x="3329362" y="5286388"/>
            <a:ext cx="456820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L1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339" name="ZoneTexte 338"/>
          <p:cNvSpPr txBox="1"/>
          <p:nvPr/>
        </p:nvSpPr>
        <p:spPr>
          <a:xfrm>
            <a:off x="3578046" y="5286388"/>
            <a:ext cx="500066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00FF"/>
                </a:solidFill>
              </a:rPr>
              <a:t>L2</a:t>
            </a:r>
            <a:endParaRPr lang="fr-FR" sz="1400" b="1" dirty="0">
              <a:solidFill>
                <a:srgbClr val="0000FF"/>
              </a:solidFill>
            </a:endParaRPr>
          </a:p>
        </p:txBody>
      </p:sp>
      <p:sp>
        <p:nvSpPr>
          <p:cNvPr id="340" name="ZoneTexte 339"/>
          <p:cNvSpPr txBox="1"/>
          <p:nvPr/>
        </p:nvSpPr>
        <p:spPr>
          <a:xfrm>
            <a:off x="3876154" y="5292566"/>
            <a:ext cx="500066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66FF33"/>
                </a:solidFill>
              </a:rPr>
              <a:t>L3</a:t>
            </a:r>
            <a:endParaRPr lang="fr-FR" sz="1400" b="1" dirty="0">
              <a:solidFill>
                <a:srgbClr val="66FF33"/>
              </a:solidFill>
            </a:endParaRPr>
          </a:p>
        </p:txBody>
      </p:sp>
      <p:sp>
        <p:nvSpPr>
          <p:cNvPr id="341" name="ZoneTexte 340"/>
          <p:cNvSpPr txBox="1"/>
          <p:nvPr/>
        </p:nvSpPr>
        <p:spPr>
          <a:xfrm>
            <a:off x="4506740" y="5286388"/>
            <a:ext cx="500066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L1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342" name="ZoneTexte 341"/>
          <p:cNvSpPr txBox="1"/>
          <p:nvPr/>
        </p:nvSpPr>
        <p:spPr>
          <a:xfrm>
            <a:off x="4792492" y="5289075"/>
            <a:ext cx="500066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00FF"/>
                </a:solidFill>
              </a:rPr>
              <a:t>L2</a:t>
            </a:r>
            <a:endParaRPr lang="fr-FR" sz="1400" b="1" dirty="0">
              <a:solidFill>
                <a:srgbClr val="0000FF"/>
              </a:solidFill>
            </a:endParaRPr>
          </a:p>
        </p:txBody>
      </p:sp>
      <p:sp>
        <p:nvSpPr>
          <p:cNvPr id="343" name="ZoneTexte 342"/>
          <p:cNvSpPr txBox="1"/>
          <p:nvPr/>
        </p:nvSpPr>
        <p:spPr>
          <a:xfrm>
            <a:off x="5067414" y="5289075"/>
            <a:ext cx="500066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66FF33"/>
                </a:solidFill>
              </a:rPr>
              <a:t>L3</a:t>
            </a:r>
            <a:endParaRPr lang="fr-FR" sz="1400" b="1" dirty="0">
              <a:solidFill>
                <a:srgbClr val="66FF33"/>
              </a:solidFill>
            </a:endParaRPr>
          </a:p>
        </p:txBody>
      </p:sp>
      <p:sp>
        <p:nvSpPr>
          <p:cNvPr id="344" name="ZoneTexte 343"/>
          <p:cNvSpPr txBox="1"/>
          <p:nvPr/>
        </p:nvSpPr>
        <p:spPr>
          <a:xfrm>
            <a:off x="3314010" y="5929330"/>
            <a:ext cx="500066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L1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345" name="ZoneTexte 344"/>
          <p:cNvSpPr txBox="1"/>
          <p:nvPr/>
        </p:nvSpPr>
        <p:spPr>
          <a:xfrm>
            <a:off x="3599762" y="5941686"/>
            <a:ext cx="472172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00FF"/>
                </a:solidFill>
              </a:rPr>
              <a:t>L2</a:t>
            </a:r>
            <a:endParaRPr lang="fr-FR" sz="1400" b="1" dirty="0">
              <a:solidFill>
                <a:srgbClr val="0000FF"/>
              </a:solidFill>
            </a:endParaRPr>
          </a:p>
        </p:txBody>
      </p:sp>
      <p:sp>
        <p:nvSpPr>
          <p:cNvPr id="346" name="ZoneTexte 345"/>
          <p:cNvSpPr txBox="1"/>
          <p:nvPr/>
        </p:nvSpPr>
        <p:spPr>
          <a:xfrm>
            <a:off x="3857620" y="5947864"/>
            <a:ext cx="500066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66FF33"/>
                </a:solidFill>
              </a:rPr>
              <a:t>L3</a:t>
            </a:r>
            <a:endParaRPr lang="fr-FR" sz="1400" b="1" dirty="0">
              <a:solidFill>
                <a:srgbClr val="66FF33"/>
              </a:solidFill>
            </a:endParaRPr>
          </a:p>
        </p:txBody>
      </p:sp>
      <p:sp>
        <p:nvSpPr>
          <p:cNvPr id="347" name="ZoneTexte 346"/>
          <p:cNvSpPr txBox="1"/>
          <p:nvPr/>
        </p:nvSpPr>
        <p:spPr>
          <a:xfrm>
            <a:off x="4512620" y="5913483"/>
            <a:ext cx="500066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66FF33"/>
                </a:solidFill>
              </a:rPr>
              <a:t>L3</a:t>
            </a:r>
            <a:endParaRPr lang="fr-FR" sz="1400" b="1" dirty="0">
              <a:solidFill>
                <a:srgbClr val="66FF33"/>
              </a:solidFill>
            </a:endParaRPr>
          </a:p>
        </p:txBody>
      </p:sp>
      <p:sp>
        <p:nvSpPr>
          <p:cNvPr id="348" name="ZoneTexte 347"/>
          <p:cNvSpPr txBox="1"/>
          <p:nvPr/>
        </p:nvSpPr>
        <p:spPr>
          <a:xfrm>
            <a:off x="4773660" y="5919672"/>
            <a:ext cx="500066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00FF"/>
                </a:solidFill>
              </a:rPr>
              <a:t>L2</a:t>
            </a:r>
            <a:endParaRPr lang="fr-FR" sz="1400" b="1" dirty="0">
              <a:solidFill>
                <a:srgbClr val="0000FF"/>
              </a:solidFill>
            </a:endParaRPr>
          </a:p>
        </p:txBody>
      </p:sp>
      <p:sp>
        <p:nvSpPr>
          <p:cNvPr id="349" name="ZoneTexte 348"/>
          <p:cNvSpPr txBox="1"/>
          <p:nvPr/>
        </p:nvSpPr>
        <p:spPr>
          <a:xfrm>
            <a:off x="5056230" y="5929330"/>
            <a:ext cx="500066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L1</a:t>
            </a:r>
            <a:endParaRPr lang="fr-FR" sz="1400" b="1" dirty="0">
              <a:solidFill>
                <a:srgbClr val="FF0000"/>
              </a:solidFill>
            </a:endParaRPr>
          </a:p>
        </p:txBody>
      </p:sp>
      <p:cxnSp>
        <p:nvCxnSpPr>
          <p:cNvPr id="350" name="Connecteur droit avec flèche 349"/>
          <p:cNvCxnSpPr/>
          <p:nvPr/>
        </p:nvCxnSpPr>
        <p:spPr bwMode="auto">
          <a:xfrm rot="16200000" flipH="1">
            <a:off x="3382308" y="5758611"/>
            <a:ext cx="335165" cy="6271"/>
          </a:xfrm>
          <a:prstGeom prst="straightConnector1">
            <a:avLst/>
          </a:prstGeom>
          <a:ln>
            <a:solidFill>
              <a:srgbClr val="00FFFF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1" name="Connecteur droit avec flèche 350"/>
          <p:cNvCxnSpPr/>
          <p:nvPr/>
        </p:nvCxnSpPr>
        <p:spPr bwMode="auto">
          <a:xfrm rot="16200000" flipH="1">
            <a:off x="3632752" y="5752940"/>
            <a:ext cx="335165" cy="6271"/>
          </a:xfrm>
          <a:prstGeom prst="straightConnector1">
            <a:avLst/>
          </a:prstGeom>
          <a:ln>
            <a:solidFill>
              <a:srgbClr val="00FFFF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2" name="Connecteur droit avec flèche 351"/>
          <p:cNvCxnSpPr/>
          <p:nvPr/>
        </p:nvCxnSpPr>
        <p:spPr bwMode="auto">
          <a:xfrm rot="16200000" flipH="1">
            <a:off x="3907487" y="5747604"/>
            <a:ext cx="335165" cy="6271"/>
          </a:xfrm>
          <a:prstGeom prst="straightConnector1">
            <a:avLst/>
          </a:prstGeom>
          <a:ln>
            <a:solidFill>
              <a:srgbClr val="00FFFF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3" name="Connecteur droit avec flèche 352"/>
          <p:cNvCxnSpPr/>
          <p:nvPr/>
        </p:nvCxnSpPr>
        <p:spPr bwMode="auto">
          <a:xfrm rot="16200000" flipH="1">
            <a:off x="4557432" y="5763948"/>
            <a:ext cx="335165" cy="6271"/>
          </a:xfrm>
          <a:prstGeom prst="straightConnector1">
            <a:avLst/>
          </a:prstGeom>
          <a:ln>
            <a:solidFill>
              <a:srgbClr val="00FFFF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4" name="Connecteur droit avec flèche 353"/>
          <p:cNvCxnSpPr/>
          <p:nvPr/>
        </p:nvCxnSpPr>
        <p:spPr bwMode="auto">
          <a:xfrm rot="16200000" flipH="1">
            <a:off x="4807876" y="5758277"/>
            <a:ext cx="335165" cy="6271"/>
          </a:xfrm>
          <a:prstGeom prst="straightConnector1">
            <a:avLst/>
          </a:prstGeom>
          <a:ln>
            <a:solidFill>
              <a:srgbClr val="00FFFF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5" name="Connecteur droit avec flèche 354"/>
          <p:cNvCxnSpPr/>
          <p:nvPr/>
        </p:nvCxnSpPr>
        <p:spPr bwMode="auto">
          <a:xfrm rot="16200000" flipH="1">
            <a:off x="5082611" y="5752941"/>
            <a:ext cx="335165" cy="6271"/>
          </a:xfrm>
          <a:prstGeom prst="straightConnector1">
            <a:avLst/>
          </a:prstGeom>
          <a:ln>
            <a:solidFill>
              <a:srgbClr val="00FFFF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6" name="ZoneTexte 355"/>
          <p:cNvSpPr txBox="1"/>
          <p:nvPr/>
        </p:nvSpPr>
        <p:spPr>
          <a:xfrm>
            <a:off x="5801798" y="5323445"/>
            <a:ext cx="456820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L1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357" name="ZoneTexte 356"/>
          <p:cNvSpPr txBox="1"/>
          <p:nvPr/>
        </p:nvSpPr>
        <p:spPr>
          <a:xfrm>
            <a:off x="6050482" y="5323445"/>
            <a:ext cx="500066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00FF"/>
                </a:solidFill>
              </a:rPr>
              <a:t>L2</a:t>
            </a:r>
            <a:endParaRPr lang="fr-FR" sz="1400" b="1" dirty="0">
              <a:solidFill>
                <a:srgbClr val="0000FF"/>
              </a:solidFill>
            </a:endParaRPr>
          </a:p>
        </p:txBody>
      </p:sp>
      <p:sp>
        <p:nvSpPr>
          <p:cNvPr id="358" name="ZoneTexte 357"/>
          <p:cNvSpPr txBox="1"/>
          <p:nvPr/>
        </p:nvSpPr>
        <p:spPr>
          <a:xfrm>
            <a:off x="6348590" y="5317267"/>
            <a:ext cx="500066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66FF33"/>
                </a:solidFill>
              </a:rPr>
              <a:t>L3</a:t>
            </a:r>
            <a:endParaRPr lang="fr-FR" sz="1400" b="1" dirty="0">
              <a:solidFill>
                <a:srgbClr val="66FF33"/>
              </a:solidFill>
            </a:endParaRPr>
          </a:p>
        </p:txBody>
      </p:sp>
      <p:sp>
        <p:nvSpPr>
          <p:cNvPr id="359" name="ZoneTexte 358"/>
          <p:cNvSpPr txBox="1"/>
          <p:nvPr/>
        </p:nvSpPr>
        <p:spPr>
          <a:xfrm>
            <a:off x="5786446" y="5966387"/>
            <a:ext cx="500066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L1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360" name="ZoneTexte 359"/>
          <p:cNvSpPr txBox="1"/>
          <p:nvPr/>
        </p:nvSpPr>
        <p:spPr>
          <a:xfrm>
            <a:off x="6072198" y="5978743"/>
            <a:ext cx="472172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00FF"/>
                </a:solidFill>
              </a:rPr>
              <a:t>L2</a:t>
            </a:r>
            <a:endParaRPr lang="fr-FR" sz="1400" b="1" dirty="0">
              <a:solidFill>
                <a:srgbClr val="0000FF"/>
              </a:solidFill>
            </a:endParaRPr>
          </a:p>
        </p:txBody>
      </p:sp>
      <p:sp>
        <p:nvSpPr>
          <p:cNvPr id="361" name="ZoneTexte 360"/>
          <p:cNvSpPr txBox="1"/>
          <p:nvPr/>
        </p:nvSpPr>
        <p:spPr>
          <a:xfrm>
            <a:off x="6342412" y="5972565"/>
            <a:ext cx="500066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66FF33"/>
                </a:solidFill>
              </a:rPr>
              <a:t>L3</a:t>
            </a:r>
            <a:endParaRPr lang="fr-FR" sz="1400" b="1" dirty="0">
              <a:solidFill>
                <a:srgbClr val="66FF33"/>
              </a:solidFill>
            </a:endParaRPr>
          </a:p>
        </p:txBody>
      </p:sp>
      <p:cxnSp>
        <p:nvCxnSpPr>
          <p:cNvPr id="362" name="Connecteur droit avec flèche 361"/>
          <p:cNvCxnSpPr>
            <a:stCxn id="356" idx="2"/>
          </p:cNvCxnSpPr>
          <p:nvPr/>
        </p:nvCxnSpPr>
        <p:spPr bwMode="auto">
          <a:xfrm rot="16200000" flipH="1">
            <a:off x="5991118" y="5615093"/>
            <a:ext cx="468000" cy="3898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63" name="Connecteur droit avec flèche 362"/>
          <p:cNvCxnSpPr/>
          <p:nvPr/>
        </p:nvCxnSpPr>
        <p:spPr bwMode="auto">
          <a:xfrm rot="5400000">
            <a:off x="5956475" y="5794764"/>
            <a:ext cx="50006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64" name="Connecteur droit avec flèche 363"/>
          <p:cNvCxnSpPr/>
          <p:nvPr/>
        </p:nvCxnSpPr>
        <p:spPr bwMode="auto">
          <a:xfrm rot="10800000" flipV="1">
            <a:off x="5974043" y="5560167"/>
            <a:ext cx="468000" cy="468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65" name="Text Box 133"/>
          <p:cNvSpPr txBox="1">
            <a:spLocks noChangeAspect="1" noChangeArrowheads="1"/>
          </p:cNvSpPr>
          <p:nvPr/>
        </p:nvSpPr>
        <p:spPr bwMode="auto">
          <a:xfrm>
            <a:off x="7386129" y="5873090"/>
            <a:ext cx="439737" cy="2635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600" b="1" dirty="0">
                <a:solidFill>
                  <a:srgbClr val="FF0000"/>
                </a:solidFill>
              </a:rPr>
              <a:t>M</a:t>
            </a:r>
          </a:p>
        </p:txBody>
      </p:sp>
      <p:grpSp>
        <p:nvGrpSpPr>
          <p:cNvPr id="366" name="Groupe 131"/>
          <p:cNvGrpSpPr/>
          <p:nvPr/>
        </p:nvGrpSpPr>
        <p:grpSpPr>
          <a:xfrm>
            <a:off x="7267098" y="5751748"/>
            <a:ext cx="601447" cy="601448"/>
            <a:chOff x="2407955" y="2575628"/>
            <a:chExt cx="601447" cy="601448"/>
          </a:xfrm>
        </p:grpSpPr>
        <p:sp>
          <p:nvSpPr>
            <p:cNvPr id="367" name="AutoShape 116"/>
            <p:cNvSpPr>
              <a:spLocks noChangeAspect="1" noChangeArrowheads="1"/>
            </p:cNvSpPr>
            <p:nvPr/>
          </p:nvSpPr>
          <p:spPr bwMode="auto">
            <a:xfrm>
              <a:off x="2407955" y="2575628"/>
              <a:ext cx="601447" cy="601448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690" y="10800"/>
                  </a:moveTo>
                  <a:cubicBezTo>
                    <a:pt x="3690" y="14727"/>
                    <a:pt x="6873" y="17910"/>
                    <a:pt x="10800" y="17910"/>
                  </a:cubicBezTo>
                  <a:cubicBezTo>
                    <a:pt x="14727" y="17910"/>
                    <a:pt x="17910" y="14727"/>
                    <a:pt x="17910" y="10800"/>
                  </a:cubicBezTo>
                  <a:cubicBezTo>
                    <a:pt x="17910" y="6873"/>
                    <a:pt x="14727" y="3690"/>
                    <a:pt x="10800" y="3690"/>
                  </a:cubicBezTo>
                  <a:cubicBezTo>
                    <a:pt x="6873" y="3690"/>
                    <a:pt x="3690" y="6873"/>
                    <a:pt x="3690" y="1080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68" name="Ellipse 367"/>
            <p:cNvSpPr>
              <a:spLocks noChangeAspect="1"/>
            </p:cNvSpPr>
            <p:nvPr/>
          </p:nvSpPr>
          <p:spPr bwMode="auto">
            <a:xfrm>
              <a:off x="2931307" y="2857496"/>
              <a:ext cx="57600" cy="5760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69" name="Groupe 368"/>
          <p:cNvGrpSpPr/>
          <p:nvPr/>
        </p:nvGrpSpPr>
        <p:grpSpPr>
          <a:xfrm>
            <a:off x="7267098" y="5416090"/>
            <a:ext cx="606425" cy="367622"/>
            <a:chOff x="7286644" y="5143010"/>
            <a:chExt cx="606425" cy="367622"/>
          </a:xfrm>
        </p:grpSpPr>
        <p:grpSp>
          <p:nvGrpSpPr>
            <p:cNvPr id="370" name="Group 78"/>
            <p:cNvGrpSpPr>
              <a:grpSpLocks noChangeAspect="1"/>
            </p:cNvGrpSpPr>
            <p:nvPr/>
          </p:nvGrpSpPr>
          <p:grpSpPr bwMode="auto">
            <a:xfrm>
              <a:off x="7286635" y="5309020"/>
              <a:ext cx="606423" cy="201612"/>
              <a:chOff x="4022" y="12293"/>
              <a:chExt cx="861" cy="286"/>
            </a:xfrm>
          </p:grpSpPr>
          <p:sp>
            <p:nvSpPr>
              <p:cNvPr id="374" name="Line 79"/>
              <p:cNvSpPr>
                <a:spLocks noChangeAspect="1" noChangeShapeType="1"/>
              </p:cNvSpPr>
              <p:nvPr/>
            </p:nvSpPr>
            <p:spPr bwMode="auto">
              <a:xfrm flipH="1">
                <a:off x="4695" y="12298"/>
                <a:ext cx="188" cy="281"/>
              </a:xfrm>
              <a:prstGeom prst="line">
                <a:avLst/>
              </a:prstGeom>
              <a:ln w="15875">
                <a:solidFill>
                  <a:srgbClr val="0000FF"/>
                </a:solidFill>
                <a:headEnd/>
                <a:tailEnd type="oval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375" name="Line 80"/>
              <p:cNvSpPr>
                <a:spLocks noChangeAspect="1" noChangeShapeType="1"/>
              </p:cNvSpPr>
              <p:nvPr/>
            </p:nvSpPr>
            <p:spPr bwMode="auto">
              <a:xfrm>
                <a:off x="4022" y="12293"/>
                <a:ext cx="188" cy="281"/>
              </a:xfrm>
              <a:prstGeom prst="line">
                <a:avLst/>
              </a:prstGeom>
              <a:ln w="15875">
                <a:solidFill>
                  <a:srgbClr val="0000FF"/>
                </a:solidFill>
                <a:headEnd/>
                <a:tailEnd type="oval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71" name="Line 81"/>
            <p:cNvSpPr>
              <a:spLocks noChangeShapeType="1"/>
            </p:cNvSpPr>
            <p:nvPr/>
          </p:nvSpPr>
          <p:spPr bwMode="auto">
            <a:xfrm>
              <a:off x="7599692" y="5150872"/>
              <a:ext cx="0" cy="324000"/>
            </a:xfrm>
            <a:prstGeom prst="line">
              <a:avLst/>
            </a:prstGeom>
            <a:ln w="15875">
              <a:solidFill>
                <a:srgbClr val="0000FF"/>
              </a:solidFill>
              <a:headEnd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72" name="Line 76"/>
            <p:cNvSpPr>
              <a:spLocks noChangeShapeType="1"/>
            </p:cNvSpPr>
            <p:nvPr/>
          </p:nvSpPr>
          <p:spPr bwMode="auto">
            <a:xfrm>
              <a:off x="7884728" y="5143010"/>
              <a:ext cx="1587" cy="180000"/>
            </a:xfrm>
            <a:prstGeom prst="line">
              <a:avLst/>
            </a:prstGeom>
            <a:ln w="15875">
              <a:solidFill>
                <a:srgbClr val="0000FF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73" name="Line 77"/>
            <p:cNvSpPr>
              <a:spLocks noChangeShapeType="1"/>
            </p:cNvSpPr>
            <p:nvPr/>
          </p:nvSpPr>
          <p:spPr bwMode="auto">
            <a:xfrm>
              <a:off x="7291810" y="5146992"/>
              <a:ext cx="0" cy="180000"/>
            </a:xfrm>
            <a:prstGeom prst="line">
              <a:avLst/>
            </a:prstGeom>
            <a:ln w="15875">
              <a:solidFill>
                <a:srgbClr val="0000FF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376" name="Groupe 375"/>
          <p:cNvGrpSpPr/>
          <p:nvPr/>
        </p:nvGrpSpPr>
        <p:grpSpPr>
          <a:xfrm>
            <a:off x="7072330" y="5156670"/>
            <a:ext cx="1109922" cy="313955"/>
            <a:chOff x="7091876" y="4883590"/>
            <a:chExt cx="1109922" cy="313955"/>
          </a:xfrm>
        </p:grpSpPr>
        <p:sp>
          <p:nvSpPr>
            <p:cNvPr id="377" name="ZoneTexte 376"/>
            <p:cNvSpPr txBox="1"/>
            <p:nvPr/>
          </p:nvSpPr>
          <p:spPr>
            <a:xfrm>
              <a:off x="7091876" y="4889768"/>
              <a:ext cx="45682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rgbClr val="FF0000"/>
                  </a:solidFill>
                </a:rPr>
                <a:t>L1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78" name="ZoneTexte 377"/>
            <p:cNvSpPr txBox="1"/>
            <p:nvPr/>
          </p:nvSpPr>
          <p:spPr>
            <a:xfrm>
              <a:off x="7403624" y="4889768"/>
              <a:ext cx="500066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rgbClr val="0000FF"/>
                  </a:solidFill>
                </a:rPr>
                <a:t>L2</a:t>
              </a:r>
              <a:endParaRPr lang="fr-FR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379" name="ZoneTexte 378"/>
            <p:cNvSpPr txBox="1"/>
            <p:nvPr/>
          </p:nvSpPr>
          <p:spPr>
            <a:xfrm>
              <a:off x="7701732" y="4883590"/>
              <a:ext cx="500066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rgbClr val="66FF33"/>
                  </a:solidFill>
                </a:rPr>
                <a:t>L3</a:t>
              </a:r>
              <a:endParaRPr lang="fr-FR" sz="1400" b="1" dirty="0">
                <a:solidFill>
                  <a:srgbClr val="66FF33"/>
                </a:solidFill>
              </a:endParaRPr>
            </a:p>
          </p:txBody>
        </p:sp>
      </p:grpSp>
      <p:sp>
        <p:nvSpPr>
          <p:cNvPr id="380" name="Text Box 133"/>
          <p:cNvSpPr txBox="1">
            <a:spLocks noChangeAspect="1" noChangeArrowheads="1"/>
          </p:cNvSpPr>
          <p:nvPr/>
        </p:nvSpPr>
        <p:spPr bwMode="auto">
          <a:xfrm>
            <a:off x="8386261" y="5877852"/>
            <a:ext cx="439737" cy="26352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600" b="1" dirty="0">
                <a:solidFill>
                  <a:srgbClr val="FF0000"/>
                </a:solidFill>
              </a:rPr>
              <a:t>M</a:t>
            </a:r>
          </a:p>
        </p:txBody>
      </p:sp>
      <p:grpSp>
        <p:nvGrpSpPr>
          <p:cNvPr id="381" name="Groupe 131"/>
          <p:cNvGrpSpPr/>
          <p:nvPr/>
        </p:nvGrpSpPr>
        <p:grpSpPr>
          <a:xfrm>
            <a:off x="8267230" y="5756510"/>
            <a:ext cx="601447" cy="601448"/>
            <a:chOff x="2407955" y="2575628"/>
            <a:chExt cx="601447" cy="601448"/>
          </a:xfrm>
        </p:grpSpPr>
        <p:sp>
          <p:nvSpPr>
            <p:cNvPr id="382" name="AutoShape 116"/>
            <p:cNvSpPr>
              <a:spLocks noChangeAspect="1" noChangeArrowheads="1"/>
            </p:cNvSpPr>
            <p:nvPr/>
          </p:nvSpPr>
          <p:spPr bwMode="auto">
            <a:xfrm>
              <a:off x="2407955" y="2575628"/>
              <a:ext cx="601447" cy="601448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690" y="10800"/>
                  </a:moveTo>
                  <a:cubicBezTo>
                    <a:pt x="3690" y="14727"/>
                    <a:pt x="6873" y="17910"/>
                    <a:pt x="10800" y="17910"/>
                  </a:cubicBezTo>
                  <a:cubicBezTo>
                    <a:pt x="14727" y="17910"/>
                    <a:pt x="17910" y="14727"/>
                    <a:pt x="17910" y="10800"/>
                  </a:cubicBezTo>
                  <a:cubicBezTo>
                    <a:pt x="17910" y="6873"/>
                    <a:pt x="14727" y="3690"/>
                    <a:pt x="10800" y="3690"/>
                  </a:cubicBezTo>
                  <a:cubicBezTo>
                    <a:pt x="6873" y="3690"/>
                    <a:pt x="3690" y="6873"/>
                    <a:pt x="3690" y="1080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83" name="Ellipse 382"/>
            <p:cNvSpPr>
              <a:spLocks noChangeAspect="1"/>
            </p:cNvSpPr>
            <p:nvPr/>
          </p:nvSpPr>
          <p:spPr bwMode="auto">
            <a:xfrm>
              <a:off x="2931307" y="2857496"/>
              <a:ext cx="57600" cy="5760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84" name="Groupe 383"/>
          <p:cNvGrpSpPr/>
          <p:nvPr/>
        </p:nvGrpSpPr>
        <p:grpSpPr>
          <a:xfrm>
            <a:off x="8272364" y="5416090"/>
            <a:ext cx="606425" cy="367622"/>
            <a:chOff x="7286644" y="5143010"/>
            <a:chExt cx="606425" cy="367622"/>
          </a:xfrm>
        </p:grpSpPr>
        <p:grpSp>
          <p:nvGrpSpPr>
            <p:cNvPr id="385" name="Group 78"/>
            <p:cNvGrpSpPr>
              <a:grpSpLocks noChangeAspect="1"/>
            </p:cNvGrpSpPr>
            <p:nvPr/>
          </p:nvGrpSpPr>
          <p:grpSpPr bwMode="auto">
            <a:xfrm>
              <a:off x="7286635" y="5309020"/>
              <a:ext cx="606423" cy="201612"/>
              <a:chOff x="4022" y="12293"/>
              <a:chExt cx="861" cy="286"/>
            </a:xfrm>
          </p:grpSpPr>
          <p:sp>
            <p:nvSpPr>
              <p:cNvPr id="389" name="Line 79"/>
              <p:cNvSpPr>
                <a:spLocks noChangeAspect="1" noChangeShapeType="1"/>
              </p:cNvSpPr>
              <p:nvPr/>
            </p:nvSpPr>
            <p:spPr bwMode="auto">
              <a:xfrm flipH="1">
                <a:off x="4695" y="12298"/>
                <a:ext cx="188" cy="281"/>
              </a:xfrm>
              <a:prstGeom prst="line">
                <a:avLst/>
              </a:prstGeom>
              <a:ln w="15875">
                <a:solidFill>
                  <a:srgbClr val="0000FF"/>
                </a:solidFill>
                <a:headEnd/>
                <a:tailEnd type="oval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390" name="Line 80"/>
              <p:cNvSpPr>
                <a:spLocks noChangeAspect="1" noChangeShapeType="1"/>
              </p:cNvSpPr>
              <p:nvPr/>
            </p:nvSpPr>
            <p:spPr bwMode="auto">
              <a:xfrm>
                <a:off x="4022" y="12293"/>
                <a:ext cx="188" cy="281"/>
              </a:xfrm>
              <a:prstGeom prst="line">
                <a:avLst/>
              </a:prstGeom>
              <a:ln w="15875">
                <a:solidFill>
                  <a:srgbClr val="0000FF"/>
                </a:solidFill>
                <a:headEnd/>
                <a:tailEnd type="oval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86" name="Line 81"/>
            <p:cNvSpPr>
              <a:spLocks noChangeShapeType="1"/>
            </p:cNvSpPr>
            <p:nvPr/>
          </p:nvSpPr>
          <p:spPr bwMode="auto">
            <a:xfrm>
              <a:off x="7599692" y="5150872"/>
              <a:ext cx="0" cy="324000"/>
            </a:xfrm>
            <a:prstGeom prst="line">
              <a:avLst/>
            </a:prstGeom>
            <a:ln w="15875">
              <a:solidFill>
                <a:srgbClr val="0000FF"/>
              </a:solidFill>
              <a:headEnd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87" name="Line 76"/>
            <p:cNvSpPr>
              <a:spLocks noChangeShapeType="1"/>
            </p:cNvSpPr>
            <p:nvPr/>
          </p:nvSpPr>
          <p:spPr bwMode="auto">
            <a:xfrm>
              <a:off x="7884728" y="5143010"/>
              <a:ext cx="1587" cy="180000"/>
            </a:xfrm>
            <a:prstGeom prst="line">
              <a:avLst/>
            </a:prstGeom>
            <a:ln w="15875">
              <a:solidFill>
                <a:srgbClr val="0000FF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88" name="Line 77"/>
            <p:cNvSpPr>
              <a:spLocks noChangeShapeType="1"/>
            </p:cNvSpPr>
            <p:nvPr/>
          </p:nvSpPr>
          <p:spPr bwMode="auto">
            <a:xfrm>
              <a:off x="7291810" y="5146992"/>
              <a:ext cx="0" cy="180000"/>
            </a:xfrm>
            <a:prstGeom prst="line">
              <a:avLst/>
            </a:prstGeom>
            <a:ln w="15875">
              <a:solidFill>
                <a:srgbClr val="0000FF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391" name="Groupe 390"/>
          <p:cNvGrpSpPr/>
          <p:nvPr/>
        </p:nvGrpSpPr>
        <p:grpSpPr>
          <a:xfrm>
            <a:off x="8077596" y="5156670"/>
            <a:ext cx="1094156" cy="313955"/>
            <a:chOff x="7091876" y="4883590"/>
            <a:chExt cx="1094156" cy="313955"/>
          </a:xfrm>
        </p:grpSpPr>
        <p:sp>
          <p:nvSpPr>
            <p:cNvPr id="392" name="ZoneTexte 391"/>
            <p:cNvSpPr txBox="1"/>
            <p:nvPr/>
          </p:nvSpPr>
          <p:spPr>
            <a:xfrm>
              <a:off x="7091876" y="4889768"/>
              <a:ext cx="45682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rgbClr val="66FF33"/>
                  </a:solidFill>
                </a:rPr>
                <a:t>L3</a:t>
              </a:r>
              <a:endParaRPr lang="fr-FR" sz="1400" b="1" dirty="0">
                <a:solidFill>
                  <a:srgbClr val="66FF33"/>
                </a:solidFill>
              </a:endParaRPr>
            </a:p>
          </p:txBody>
        </p:sp>
        <p:sp>
          <p:nvSpPr>
            <p:cNvPr id="393" name="ZoneTexte 392"/>
            <p:cNvSpPr txBox="1"/>
            <p:nvPr/>
          </p:nvSpPr>
          <p:spPr>
            <a:xfrm>
              <a:off x="7419390" y="4889768"/>
              <a:ext cx="500066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rgbClr val="0000FF"/>
                  </a:solidFill>
                </a:rPr>
                <a:t>L2</a:t>
              </a:r>
              <a:endParaRPr lang="fr-FR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394" name="ZoneTexte 393"/>
            <p:cNvSpPr txBox="1"/>
            <p:nvPr/>
          </p:nvSpPr>
          <p:spPr>
            <a:xfrm>
              <a:off x="7685966" y="4883590"/>
              <a:ext cx="500066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rgbClr val="FF0000"/>
                  </a:solidFill>
                </a:rPr>
                <a:t>L1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411" name="Object 131"/>
          <p:cNvGraphicFramePr>
            <a:graphicFrameLocks noChangeAspect="1"/>
          </p:cNvGraphicFramePr>
          <p:nvPr/>
        </p:nvGraphicFramePr>
        <p:xfrm>
          <a:off x="1522413" y="2076450"/>
          <a:ext cx="806450" cy="1079500"/>
        </p:xfrm>
        <a:graphic>
          <a:graphicData uri="http://schemas.openxmlformats.org/presentationml/2006/ole">
            <p:oleObj spid="_x0000_s10244" name="Image" r:id="rId4" imgW="978438" imgH="1308615" progId="Word.Picture.8">
              <p:embed/>
            </p:oleObj>
          </a:graphicData>
        </a:graphic>
      </p:graphicFrame>
      <p:graphicFrame>
        <p:nvGraphicFramePr>
          <p:cNvPr id="412" name="Object 132"/>
          <p:cNvGraphicFramePr>
            <a:graphicFrameLocks noChangeAspect="1"/>
          </p:cNvGraphicFramePr>
          <p:nvPr/>
        </p:nvGraphicFramePr>
        <p:xfrm>
          <a:off x="1536700" y="3184525"/>
          <a:ext cx="947738" cy="879475"/>
        </p:xfrm>
        <a:graphic>
          <a:graphicData uri="http://schemas.openxmlformats.org/presentationml/2006/ole">
            <p:oleObj spid="_x0000_s10245" r:id="rId5" imgW="1162791" imgH="1077175" progId="Word.Picture.8">
              <p:embed/>
            </p:oleObj>
          </a:graphicData>
        </a:graphic>
      </p:graphicFrame>
      <p:pic>
        <p:nvPicPr>
          <p:cNvPr id="413" name="Picture 17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93838" y="1081088"/>
            <a:ext cx="852487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" name="Picture 176"/>
          <p:cNvPicPr>
            <a:picLocks noChangeAspect="1" noChangeArrowheads="1"/>
          </p:cNvPicPr>
          <p:nvPr/>
        </p:nvPicPr>
        <p:blipFill>
          <a:blip r:embed="rId7"/>
          <a:srcRect l="10800" t="6938" r="8099" b="5742"/>
          <a:stretch>
            <a:fillRect/>
          </a:stretch>
        </p:blipFill>
        <p:spPr bwMode="auto">
          <a:xfrm>
            <a:off x="1726186" y="4176713"/>
            <a:ext cx="11239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5" name="Group 87"/>
          <p:cNvGrpSpPr>
            <a:grpSpLocks noChangeAspect="1"/>
          </p:cNvGrpSpPr>
          <p:nvPr/>
        </p:nvGrpSpPr>
        <p:grpSpPr bwMode="auto">
          <a:xfrm>
            <a:off x="34925" y="1182688"/>
            <a:ext cx="1381125" cy="806450"/>
            <a:chOff x="512" y="11065"/>
            <a:chExt cx="1960" cy="1143"/>
          </a:xfrm>
        </p:grpSpPr>
        <p:sp>
          <p:nvSpPr>
            <p:cNvPr id="416" name="Text Box 88"/>
            <p:cNvSpPr txBox="1">
              <a:spLocks noChangeAspect="1" noChangeArrowheads="1"/>
            </p:cNvSpPr>
            <p:nvPr/>
          </p:nvSpPr>
          <p:spPr bwMode="auto">
            <a:xfrm>
              <a:off x="544" y="11089"/>
              <a:ext cx="1928" cy="1077"/>
            </a:xfrm>
            <a:prstGeom prst="rect">
              <a:avLst/>
            </a:prstGeom>
            <a:solidFill>
              <a:srgbClr val="FFCC66"/>
            </a:solidFill>
            <a:ln w="9525" algn="ctr">
              <a:solidFill>
                <a:srgbClr val="33CCCC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 rtl="1"/>
              <a:endParaRPr lang="en-US" sz="1400" b="1">
                <a:cs typeface="Arabic Transparent" pitchFamily="2" charset="-78"/>
              </a:endParaRPr>
            </a:p>
          </p:txBody>
        </p:sp>
        <p:sp>
          <p:nvSpPr>
            <p:cNvPr id="417" name="Text Box 89"/>
            <p:cNvSpPr txBox="1">
              <a:spLocks noChangeAspect="1" noChangeArrowheads="1"/>
            </p:cNvSpPr>
            <p:nvPr/>
          </p:nvSpPr>
          <p:spPr bwMode="auto">
            <a:xfrm>
              <a:off x="512" y="11065"/>
              <a:ext cx="1960" cy="114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r" rtl="1"/>
              <a:r>
                <a:rPr lang="ar-DZ" sz="1400" b="1" u="sng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القاطع العازل.</a:t>
              </a:r>
            </a:p>
            <a:p>
              <a:pPr algn="r" rtl="1"/>
              <a:r>
                <a:rPr lang="ar-DZ" sz="14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دوره عزل الدارة.</a:t>
              </a:r>
            </a:p>
            <a:p>
              <a:pPr algn="r" rtl="1"/>
              <a:r>
                <a:rPr lang="ar-DZ" sz="1400" b="1" dirty="0" smtClean="0">
                  <a:solidFill>
                    <a:srgbClr val="0000FF"/>
                  </a:solidFill>
                  <a:latin typeface="Times New Roman" pitchFamily="18" charset="0"/>
                  <a:cs typeface="Arabic Transparent" pitchFamily="2" charset="-78"/>
                </a:rPr>
                <a:t>مرجع:</a:t>
              </a:r>
              <a:endParaRPr lang="ar-DZ" sz="1400" b="1" dirty="0">
                <a:solidFill>
                  <a:srgbClr val="0000FF"/>
                </a:solidFill>
                <a:latin typeface="Times New Roman" pitchFamily="18" charset="0"/>
                <a:cs typeface="Arabic Transparent" pitchFamily="2" charset="-78"/>
              </a:endParaRPr>
            </a:p>
            <a:p>
              <a:pPr algn="r" rtl="1"/>
              <a:endParaRPr lang="fr-FR" sz="1400" b="1" dirty="0">
                <a:cs typeface="Arabic Transparent" pitchFamily="2" charset="-78"/>
              </a:endParaRPr>
            </a:p>
          </p:txBody>
        </p:sp>
      </p:grpSp>
      <p:grpSp>
        <p:nvGrpSpPr>
          <p:cNvPr id="418" name="Group 90"/>
          <p:cNvGrpSpPr>
            <a:grpSpLocks noChangeAspect="1"/>
          </p:cNvGrpSpPr>
          <p:nvPr/>
        </p:nvGrpSpPr>
        <p:grpSpPr bwMode="auto">
          <a:xfrm>
            <a:off x="49213" y="2205038"/>
            <a:ext cx="1381125" cy="804862"/>
            <a:chOff x="512" y="11065"/>
            <a:chExt cx="1960" cy="1143"/>
          </a:xfrm>
        </p:grpSpPr>
        <p:sp>
          <p:nvSpPr>
            <p:cNvPr id="419" name="Text Box 91"/>
            <p:cNvSpPr txBox="1">
              <a:spLocks noChangeAspect="1" noChangeArrowheads="1"/>
            </p:cNvSpPr>
            <p:nvPr/>
          </p:nvSpPr>
          <p:spPr bwMode="auto">
            <a:xfrm>
              <a:off x="544" y="11089"/>
              <a:ext cx="1928" cy="1077"/>
            </a:xfrm>
            <a:prstGeom prst="rect">
              <a:avLst/>
            </a:prstGeom>
            <a:solidFill>
              <a:srgbClr val="FFCC66"/>
            </a:solidFill>
            <a:ln w="9525" algn="ctr">
              <a:solidFill>
                <a:srgbClr val="33CCCC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 rtl="1"/>
              <a:endParaRPr lang="en-US" sz="1400" b="1">
                <a:cs typeface="Arabic Transparent" pitchFamily="2" charset="-78"/>
              </a:endParaRPr>
            </a:p>
          </p:txBody>
        </p:sp>
        <p:sp>
          <p:nvSpPr>
            <p:cNvPr id="420" name="Text Box 92"/>
            <p:cNvSpPr txBox="1">
              <a:spLocks noChangeAspect="1" noChangeArrowheads="1"/>
            </p:cNvSpPr>
            <p:nvPr/>
          </p:nvSpPr>
          <p:spPr bwMode="auto">
            <a:xfrm>
              <a:off x="512" y="11065"/>
              <a:ext cx="1960" cy="114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r" rtl="1"/>
              <a:r>
                <a:rPr lang="ar-DZ" sz="1400" b="1" u="sng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الملامس.</a:t>
              </a:r>
            </a:p>
            <a:p>
              <a:pPr algn="r" rtl="1"/>
              <a:r>
                <a:rPr lang="ar-DZ" sz="14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دوره غلق الدارة.</a:t>
              </a:r>
            </a:p>
            <a:p>
              <a:pPr algn="r" rtl="1"/>
              <a:r>
                <a:rPr lang="ar-DZ" sz="1400" b="1" dirty="0" smtClean="0">
                  <a:solidFill>
                    <a:srgbClr val="0000FF"/>
                  </a:solidFill>
                  <a:latin typeface="Times New Roman" pitchFamily="18" charset="0"/>
                  <a:cs typeface="Arabic Transparent" pitchFamily="2" charset="-78"/>
                </a:rPr>
                <a:t>مرجع:</a:t>
              </a:r>
              <a:endParaRPr lang="ar-DZ" sz="1400" b="1" dirty="0">
                <a:solidFill>
                  <a:srgbClr val="0000FF"/>
                </a:solidFill>
                <a:latin typeface="Times New Roman" pitchFamily="18" charset="0"/>
                <a:cs typeface="Arabic Transparent" pitchFamily="2" charset="-78"/>
              </a:endParaRPr>
            </a:p>
            <a:p>
              <a:pPr algn="r" rtl="1"/>
              <a:endParaRPr lang="fr-FR" sz="1400" b="1" dirty="0">
                <a:cs typeface="Arabic Transparent" pitchFamily="2" charset="-78"/>
              </a:endParaRPr>
            </a:p>
          </p:txBody>
        </p:sp>
      </p:grpSp>
      <p:grpSp>
        <p:nvGrpSpPr>
          <p:cNvPr id="421" name="Group 93"/>
          <p:cNvGrpSpPr>
            <a:grpSpLocks/>
          </p:cNvGrpSpPr>
          <p:nvPr/>
        </p:nvGrpSpPr>
        <p:grpSpPr bwMode="auto">
          <a:xfrm>
            <a:off x="47625" y="3213100"/>
            <a:ext cx="1449388" cy="806450"/>
            <a:chOff x="204" y="2287"/>
            <a:chExt cx="913" cy="508"/>
          </a:xfrm>
        </p:grpSpPr>
        <p:sp>
          <p:nvSpPr>
            <p:cNvPr id="422" name="Text Box 94"/>
            <p:cNvSpPr txBox="1">
              <a:spLocks noChangeAspect="1" noChangeArrowheads="1"/>
            </p:cNvSpPr>
            <p:nvPr/>
          </p:nvSpPr>
          <p:spPr bwMode="auto">
            <a:xfrm>
              <a:off x="216" y="2293"/>
              <a:ext cx="856" cy="478"/>
            </a:xfrm>
            <a:prstGeom prst="rect">
              <a:avLst/>
            </a:prstGeom>
            <a:solidFill>
              <a:srgbClr val="FFCC66"/>
            </a:solidFill>
            <a:ln w="9525" algn="ctr">
              <a:solidFill>
                <a:srgbClr val="33CCCC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 rtl="1"/>
              <a:endParaRPr lang="en-US"/>
            </a:p>
          </p:txBody>
        </p:sp>
        <p:sp>
          <p:nvSpPr>
            <p:cNvPr id="423" name="Text Box 95"/>
            <p:cNvSpPr txBox="1">
              <a:spLocks noChangeAspect="1" noChangeArrowheads="1"/>
            </p:cNvSpPr>
            <p:nvPr/>
          </p:nvSpPr>
          <p:spPr bwMode="auto">
            <a:xfrm>
              <a:off x="204" y="2287"/>
              <a:ext cx="913" cy="508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r" rtl="1"/>
              <a:r>
                <a:rPr lang="ar-DZ" sz="1400" b="1" u="sng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المرحل الحراري.</a:t>
              </a:r>
            </a:p>
            <a:p>
              <a:pPr algn="r" rtl="1"/>
              <a:r>
                <a:rPr lang="ar-DZ" sz="14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دوره حماية المحرك.</a:t>
              </a:r>
            </a:p>
            <a:p>
              <a:pPr algn="r" rtl="1"/>
              <a:r>
                <a:rPr lang="ar-DZ" sz="1400" b="1" dirty="0" smtClean="0">
                  <a:solidFill>
                    <a:srgbClr val="0000FF"/>
                  </a:solidFill>
                  <a:latin typeface="Times New Roman" pitchFamily="18" charset="0"/>
                  <a:cs typeface="Arabic Transparent" pitchFamily="2" charset="-78"/>
                </a:rPr>
                <a:t>مرجع:</a:t>
              </a:r>
              <a:endParaRPr lang="ar-DZ" sz="1400" b="1" dirty="0">
                <a:solidFill>
                  <a:srgbClr val="0000FF"/>
                </a:solidFill>
                <a:latin typeface="Times New Roman" pitchFamily="18" charset="0"/>
                <a:cs typeface="Arabic Transparent" pitchFamily="2" charset="-78"/>
              </a:endParaRPr>
            </a:p>
            <a:p>
              <a:pPr algn="r" rtl="1"/>
              <a:endParaRPr lang="fr-FR" sz="1400" b="1" dirty="0">
                <a:cs typeface="Arabic Transparent" pitchFamily="2" charset="-78"/>
              </a:endParaRPr>
            </a:p>
          </p:txBody>
        </p:sp>
      </p:grpSp>
      <p:grpSp>
        <p:nvGrpSpPr>
          <p:cNvPr id="424" name="Group 187"/>
          <p:cNvGrpSpPr>
            <a:grpSpLocks/>
          </p:cNvGrpSpPr>
          <p:nvPr/>
        </p:nvGrpSpPr>
        <p:grpSpPr bwMode="auto">
          <a:xfrm>
            <a:off x="14288" y="4292600"/>
            <a:ext cx="1763712" cy="936625"/>
            <a:chOff x="204" y="2287"/>
            <a:chExt cx="913" cy="508"/>
          </a:xfrm>
        </p:grpSpPr>
        <p:sp>
          <p:nvSpPr>
            <p:cNvPr id="425" name="Text Box 188"/>
            <p:cNvSpPr txBox="1">
              <a:spLocks noChangeAspect="1" noChangeArrowheads="1"/>
            </p:cNvSpPr>
            <p:nvPr/>
          </p:nvSpPr>
          <p:spPr bwMode="auto">
            <a:xfrm>
              <a:off x="216" y="2293"/>
              <a:ext cx="856" cy="478"/>
            </a:xfrm>
            <a:prstGeom prst="rect">
              <a:avLst/>
            </a:prstGeom>
            <a:solidFill>
              <a:srgbClr val="FFCC66"/>
            </a:solidFill>
            <a:ln w="9525" algn="ctr">
              <a:solidFill>
                <a:srgbClr val="33CCCC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 rtl="1"/>
              <a:endParaRPr lang="en-US"/>
            </a:p>
          </p:txBody>
        </p:sp>
        <p:sp>
          <p:nvSpPr>
            <p:cNvPr id="426" name="Text Box 189"/>
            <p:cNvSpPr txBox="1">
              <a:spLocks noChangeAspect="1" noChangeArrowheads="1"/>
            </p:cNvSpPr>
            <p:nvPr/>
          </p:nvSpPr>
          <p:spPr bwMode="auto">
            <a:xfrm>
              <a:off x="204" y="2287"/>
              <a:ext cx="913" cy="508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r" rtl="1"/>
              <a:r>
                <a:rPr lang="ar-DZ" sz="1400" b="1" u="sng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المحرك.</a:t>
              </a:r>
            </a:p>
            <a:p>
              <a:pPr algn="r" rtl="1"/>
              <a:r>
                <a:rPr lang="ar-DZ" sz="14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دوره تحويل </a:t>
              </a:r>
              <a:r>
                <a:rPr lang="ar-DZ" sz="1400" b="1" dirty="0" err="1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ط</a:t>
              </a:r>
              <a:r>
                <a:rPr lang="ar-DZ" sz="14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 الكهربائية </a:t>
              </a:r>
              <a:r>
                <a:rPr lang="ar-DZ" sz="1400" b="1" dirty="0" err="1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الى</a:t>
              </a:r>
              <a:r>
                <a:rPr lang="ar-DZ" sz="14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 ط ميكانيكية.</a:t>
              </a:r>
            </a:p>
            <a:p>
              <a:pPr algn="r" rtl="1"/>
              <a:r>
                <a:rPr lang="ar-DZ" sz="1400" b="1" dirty="0" smtClean="0">
                  <a:solidFill>
                    <a:srgbClr val="0000FF"/>
                  </a:solidFill>
                  <a:latin typeface="Times New Roman" pitchFamily="18" charset="0"/>
                  <a:cs typeface="Arabic Transparent" pitchFamily="2" charset="-78"/>
                </a:rPr>
                <a:t>مرجع:</a:t>
              </a:r>
              <a:endParaRPr lang="ar-DZ" sz="1400" b="1" dirty="0">
                <a:solidFill>
                  <a:srgbClr val="0000FF"/>
                </a:solidFill>
                <a:latin typeface="Times New Roman" pitchFamily="18" charset="0"/>
                <a:cs typeface="Arabic Transparent" pitchFamily="2" charset="-78"/>
              </a:endParaRPr>
            </a:p>
            <a:p>
              <a:pPr algn="r" rtl="1"/>
              <a:endParaRPr lang="fr-FR" sz="1400" b="1" dirty="0">
                <a:cs typeface="Arabic Transparent" pitchFamily="2" charset="-78"/>
              </a:endParaRPr>
            </a:p>
          </p:txBody>
        </p:sp>
      </p:grpSp>
      <p:sp>
        <p:nvSpPr>
          <p:cNvPr id="427" name="Rectangle 426"/>
          <p:cNvSpPr/>
          <p:nvPr/>
        </p:nvSpPr>
        <p:spPr>
          <a:xfrm>
            <a:off x="36787" y="3654331"/>
            <a:ext cx="1095172" cy="292388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300" b="1" kern="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LR2-D1308</a:t>
            </a:r>
            <a:endParaRPr lang="fr-FR" sz="1300" b="1" dirty="0">
              <a:solidFill>
                <a:srgbClr val="008000"/>
              </a:solidFill>
            </a:endParaRPr>
          </a:p>
        </p:txBody>
      </p:sp>
      <p:sp>
        <p:nvSpPr>
          <p:cNvPr id="428" name="Rectangle 427"/>
          <p:cNvSpPr/>
          <p:nvPr/>
        </p:nvSpPr>
        <p:spPr>
          <a:xfrm>
            <a:off x="247333" y="2654199"/>
            <a:ext cx="769763" cy="292388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300" b="1" kern="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LC-D09</a:t>
            </a:r>
            <a:endParaRPr lang="fr-FR" sz="1300" b="1" dirty="0">
              <a:solidFill>
                <a:srgbClr val="008000"/>
              </a:solidFill>
            </a:endParaRPr>
          </a:p>
        </p:txBody>
      </p:sp>
      <p:sp>
        <p:nvSpPr>
          <p:cNvPr id="429" name="Rectangle 428"/>
          <p:cNvSpPr/>
          <p:nvPr/>
        </p:nvSpPr>
        <p:spPr>
          <a:xfrm>
            <a:off x="22034" y="1632033"/>
            <a:ext cx="1039067" cy="292388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>
              <a:defRPr/>
            </a:pPr>
            <a:r>
              <a:rPr lang="fr-FR" sz="1300" b="1" kern="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LS1-D2531</a:t>
            </a:r>
            <a:endParaRPr lang="fr-FR" sz="1300" b="1" kern="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" name="ZoneTexte 429"/>
          <p:cNvSpPr txBox="1"/>
          <p:nvPr/>
        </p:nvSpPr>
        <p:spPr>
          <a:xfrm>
            <a:off x="670625" y="4923862"/>
            <a:ext cx="857256" cy="292388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300" b="1" dirty="0" smtClean="0">
                <a:solidFill>
                  <a:srgbClr val="008000"/>
                </a:solidFill>
              </a:rPr>
              <a:t>1.5kW</a:t>
            </a:r>
            <a:endParaRPr lang="fr-FR" sz="1300" b="1" dirty="0">
              <a:solidFill>
                <a:srgbClr val="008000"/>
              </a:solidFill>
            </a:endParaRPr>
          </a:p>
        </p:txBody>
      </p:sp>
      <p:sp>
        <p:nvSpPr>
          <p:cNvPr id="431" name="Rectangle 430"/>
          <p:cNvSpPr/>
          <p:nvPr/>
        </p:nvSpPr>
        <p:spPr bwMode="auto">
          <a:xfrm>
            <a:off x="37071" y="37071"/>
            <a:ext cx="1188000" cy="360000"/>
          </a:xfrm>
          <a:prstGeom prst="rect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1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abic Transparent" pitchFamily="2" charset="-78"/>
              </a:rPr>
              <a:t>اضغط</a:t>
            </a:r>
            <a:r>
              <a:rPr kumimoji="0" lang="ar-DZ" sz="18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abic Transparent" pitchFamily="2" charset="-78"/>
              </a:rPr>
              <a:t> وانتظر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abic Transparent" pitchFamily="2" charset="-78"/>
            </a:endParaRPr>
          </a:p>
        </p:txBody>
      </p:sp>
      <p:sp>
        <p:nvSpPr>
          <p:cNvPr id="264" name="ZoneTexte 263"/>
          <p:cNvSpPr txBox="1"/>
          <p:nvPr/>
        </p:nvSpPr>
        <p:spPr>
          <a:xfrm>
            <a:off x="2715744" y="714356"/>
            <a:ext cx="1000132" cy="338554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tx1"/>
                </a:solidFill>
              </a:rPr>
              <a:t>3x380V</a:t>
            </a:r>
            <a:endParaRPr lang="fr-FR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7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57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57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57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57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57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57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57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57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5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500"/>
                                        <p:tgtEl>
                                          <p:spTgt spid="5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57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57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500"/>
                                        <p:tgtEl>
                                          <p:spTgt spid="57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57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57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57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57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57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57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0" dur="500"/>
                                        <p:tgtEl>
                                          <p:spTgt spid="5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5" dur="500"/>
                                        <p:tgtEl>
                                          <p:spTgt spid="57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8" dur="500"/>
                                        <p:tgtEl>
                                          <p:spTgt spid="57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1" dur="5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6" dur="500"/>
                                        <p:tgtEl>
                                          <p:spTgt spid="57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9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2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5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0" dur="500"/>
                                        <p:tgtEl>
                                          <p:spTgt spid="5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3" dur="500"/>
                                        <p:tgtEl>
                                          <p:spTgt spid="5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8" presetClass="entr" presetSubtype="12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1" dur="2000"/>
                                        <p:tgtEl>
                                          <p:spTgt spid="5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4" dur="500"/>
                                        <p:tgtEl>
                                          <p:spTgt spid="5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7" dur="500"/>
                                        <p:tgtEl>
                                          <p:spTgt spid="5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2" dur="500"/>
                                        <p:tgtEl>
                                          <p:spTgt spid="57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8" dur="500"/>
                                        <p:tgtEl>
                                          <p:spTgt spid="5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3" dur="500"/>
                                        <p:tgtEl>
                                          <p:spTgt spid="5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6" dur="500"/>
                                        <p:tgtEl>
                                          <p:spTgt spid="5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9" dur="500"/>
                                        <p:tgtEl>
                                          <p:spTgt spid="5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2" dur="500"/>
                                        <p:tgtEl>
                                          <p:spTgt spid="5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5" dur="500"/>
                                        <p:tgtEl>
                                          <p:spTgt spid="5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8" dur="500"/>
                                        <p:tgtEl>
                                          <p:spTgt spid="5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4" dur="500"/>
                                        <p:tgtEl>
                                          <p:spTgt spid="5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9" dur="500"/>
                                        <p:tgtEl>
                                          <p:spTgt spid="5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7" dur="500"/>
                                        <p:tgtEl>
                                          <p:spTgt spid="57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0" dur="500"/>
                                        <p:tgtEl>
                                          <p:spTgt spid="57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3" dur="500"/>
                                        <p:tgtEl>
                                          <p:spTgt spid="57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8" dur="500"/>
                                        <p:tgtEl>
                                          <p:spTgt spid="5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1" dur="500"/>
                                        <p:tgtEl>
                                          <p:spTgt spid="57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6" dur="500"/>
                                        <p:tgtEl>
                                          <p:spTgt spid="57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1" dur="500"/>
                                        <p:tgtEl>
                                          <p:spTgt spid="57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6" dur="500"/>
                                        <p:tgtEl>
                                          <p:spTgt spid="57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1" dur="500"/>
                                        <p:tgtEl>
                                          <p:spTgt spid="57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6" dur="500"/>
                                        <p:tgtEl>
                                          <p:spTgt spid="5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1" dur="500"/>
                                        <p:tgtEl>
                                          <p:spTgt spid="57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6" dur="500"/>
                                        <p:tgtEl>
                                          <p:spTgt spid="57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1" dur="500"/>
                                        <p:tgtEl>
                                          <p:spTgt spid="5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4" dur="500"/>
                                        <p:tgtEl>
                                          <p:spTgt spid="5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9" dur="500"/>
                                        <p:tgtEl>
                                          <p:spTgt spid="57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4" dur="500"/>
                                        <p:tgtEl>
                                          <p:spTgt spid="57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9" dur="500"/>
                                        <p:tgtEl>
                                          <p:spTgt spid="57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4" dur="500"/>
                                        <p:tgtEl>
                                          <p:spTgt spid="57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7" dur="500"/>
                                        <p:tgtEl>
                                          <p:spTgt spid="57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2" dur="500"/>
                                        <p:tgtEl>
                                          <p:spTgt spid="5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7" dur="500"/>
                                        <p:tgtEl>
                                          <p:spTgt spid="57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2" dur="500"/>
                                        <p:tgtEl>
                                          <p:spTgt spid="5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5" dur="500"/>
                                        <p:tgtEl>
                                          <p:spTgt spid="5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0" dur="500"/>
                                        <p:tgtEl>
                                          <p:spTgt spid="57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8" presetClass="entr" presetSubtype="1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5" dur="2000"/>
                                        <p:tgtEl>
                                          <p:spTgt spid="5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8" presetClass="entr" presetSubtype="1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8" dur="2000"/>
                                        <p:tgtEl>
                                          <p:spTgt spid="5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3" dur="500"/>
                                        <p:tgtEl>
                                          <p:spTgt spid="57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8" dur="500"/>
                                        <p:tgtEl>
                                          <p:spTgt spid="5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6" dur="500"/>
                                        <p:tgtEl>
                                          <p:spTgt spid="57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9" dur="500"/>
                                        <p:tgtEl>
                                          <p:spTgt spid="57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4" dur="500"/>
                                        <p:tgtEl>
                                          <p:spTgt spid="57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9" dur="500"/>
                                        <p:tgtEl>
                                          <p:spTgt spid="57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2" dur="500"/>
                                        <p:tgtEl>
                                          <p:spTgt spid="57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8" dur="500"/>
                                        <p:tgtEl>
                                          <p:spTgt spid="57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1" dur="500"/>
                                        <p:tgtEl>
                                          <p:spTgt spid="57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6" dur="500"/>
                                        <p:tgtEl>
                                          <p:spTgt spid="57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1" dur="500"/>
                                        <p:tgtEl>
                                          <p:spTgt spid="57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4" dur="500"/>
                                        <p:tgtEl>
                                          <p:spTgt spid="57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0" dur="500"/>
                                        <p:tgtEl>
                                          <p:spTgt spid="5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3" dur="500"/>
                                        <p:tgtEl>
                                          <p:spTgt spid="57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8" dur="500"/>
                                        <p:tgtEl>
                                          <p:spTgt spid="57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3" dur="2000"/>
                                        <p:tgtEl>
                                          <p:spTgt spid="57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6" dur="500"/>
                                        <p:tgtEl>
                                          <p:spTgt spid="57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9" dur="2000"/>
                                        <p:tgtEl>
                                          <p:spTgt spid="57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2" dur="500"/>
                                        <p:tgtEl>
                                          <p:spTgt spid="5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7" dur="500"/>
                                        <p:tgtEl>
                                          <p:spTgt spid="57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3" dur="500"/>
                                        <p:tgtEl>
                                          <p:spTgt spid="5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6" dur="500"/>
                                        <p:tgtEl>
                                          <p:spTgt spid="5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9" dur="500"/>
                                        <p:tgtEl>
                                          <p:spTgt spid="5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2" dur="500"/>
                                        <p:tgtEl>
                                          <p:spTgt spid="5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5" dur="500"/>
                                        <p:tgtEl>
                                          <p:spTgt spid="5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0" dur="500"/>
                                        <p:tgtEl>
                                          <p:spTgt spid="57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3" dur="2000"/>
                                        <p:tgtEl>
                                          <p:spTgt spid="5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8" dur="500"/>
                                        <p:tgtEl>
                                          <p:spTgt spid="5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3" dur="500"/>
                                        <p:tgtEl>
                                          <p:spTgt spid="5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4" fill="hold">
                      <p:stCondLst>
                        <p:cond delay="indefinite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8" dur="500"/>
                                        <p:tgtEl>
                                          <p:spTgt spid="5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3" dur="500"/>
                                        <p:tgtEl>
                                          <p:spTgt spid="57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4" fill="hold">
                      <p:stCondLst>
                        <p:cond delay="indefinite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8" dur="500"/>
                                        <p:tgtEl>
                                          <p:spTgt spid="5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1" dur="500"/>
                                        <p:tgtEl>
                                          <p:spTgt spid="5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4" dur="500"/>
                                        <p:tgtEl>
                                          <p:spTgt spid="5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7" dur="500"/>
                                        <p:tgtEl>
                                          <p:spTgt spid="5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2" dur="500"/>
                                        <p:tgtEl>
                                          <p:spTgt spid="5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5" dur="500"/>
                                        <p:tgtEl>
                                          <p:spTgt spid="57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8" dur="500"/>
                                        <p:tgtEl>
                                          <p:spTgt spid="5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1" dur="500"/>
                                        <p:tgtEl>
                                          <p:spTgt spid="57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6" dur="500"/>
                                        <p:tgtEl>
                                          <p:spTgt spid="57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9" dur="500"/>
                                        <p:tgtEl>
                                          <p:spTgt spid="57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2" dur="500"/>
                                        <p:tgtEl>
                                          <p:spTgt spid="57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7" dur="500"/>
                                        <p:tgtEl>
                                          <p:spTgt spid="57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0" dur="500"/>
                                        <p:tgtEl>
                                          <p:spTgt spid="57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3" dur="500"/>
                                        <p:tgtEl>
                                          <p:spTgt spid="57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4" fill="hold">
                      <p:stCondLst>
                        <p:cond delay="indefinite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8" dur="500"/>
                                        <p:tgtEl>
                                          <p:spTgt spid="57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1" dur="500"/>
                                        <p:tgtEl>
                                          <p:spTgt spid="57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4" dur="500"/>
                                        <p:tgtEl>
                                          <p:spTgt spid="57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9" dur="500"/>
                                        <p:tgtEl>
                                          <p:spTgt spid="57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2" dur="500"/>
                                        <p:tgtEl>
                                          <p:spTgt spid="57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5" dur="500"/>
                                        <p:tgtEl>
                                          <p:spTgt spid="57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0" dur="500"/>
                                        <p:tgtEl>
                                          <p:spTgt spid="57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5" dur="2000"/>
                                        <p:tgtEl>
                                          <p:spTgt spid="5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0" dur="500"/>
                                        <p:tgtEl>
                                          <p:spTgt spid="5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5" dur="500"/>
                                        <p:tgtEl>
                                          <p:spTgt spid="5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5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0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5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6" fill="hold">
                      <p:stCondLst>
                        <p:cond delay="indefinite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0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5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6" fill="hold">
                      <p:stCondLst>
                        <p:cond delay="indefinite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fill="hold">
                      <p:stCondLst>
                        <p:cond delay="indefinite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5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5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6" fill="hold">
                      <p:stCondLst>
                        <p:cond delay="indefinite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0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5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6" fill="hold">
                      <p:stCondLst>
                        <p:cond delay="indefinite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0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5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0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1" fill="hold">
                      <p:stCondLst>
                        <p:cond delay="indefinite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5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6" fill="hold">
                      <p:stCondLst>
                        <p:cond delay="indefinite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0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5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6" fill="hold">
                      <p:stCondLst>
                        <p:cond delay="indefinite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0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1" fill="hold">
                      <p:stCondLst>
                        <p:cond delay="indefinite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5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6" fill="hold">
                      <p:stCondLst>
                        <p:cond delay="indefinite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0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1" fill="hold">
                      <p:stCondLst>
                        <p:cond delay="indefinite"/>
                      </p:stCondLst>
                      <p:childTnLst>
                        <p:par>
                          <p:cTn id="672" fill="hold">
                            <p:stCondLst>
                              <p:cond delay="0"/>
                            </p:stCondLst>
                            <p:childTnLst>
                              <p:par>
                                <p:cTn id="67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5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6" fill="hold">
                      <p:stCondLst>
                        <p:cond delay="indefinite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0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1" fill="hold">
                      <p:stCondLst>
                        <p:cond delay="indefinite"/>
                      </p:stCondLst>
                      <p:childTnLst>
                        <p:par>
                          <p:cTn id="682" fill="hold">
                            <p:stCondLst>
                              <p:cond delay="0"/>
                            </p:stCondLst>
                            <p:childTnLst>
                              <p:par>
                                <p:cTn id="68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6" fill="hold">
                      <p:stCondLst>
                        <p:cond delay="indefinite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0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5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6" fill="hold">
                      <p:stCondLst>
                        <p:cond delay="indefinite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0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1" fill="hold">
                      <p:stCondLst>
                        <p:cond delay="indefinite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5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6" fill="hold">
                      <p:stCondLst>
                        <p:cond delay="indefinite"/>
                      </p:stCondLst>
                      <p:childTnLst>
                        <p:par>
                          <p:cTn id="707" fill="hold">
                            <p:stCondLst>
                              <p:cond delay="0"/>
                            </p:stCondLst>
                            <p:childTnLst>
                              <p:par>
                                <p:cTn id="70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0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fill="hold">
                      <p:stCondLst>
                        <p:cond delay="indefinite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5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6" fill="hold">
                      <p:stCondLst>
                        <p:cond delay="indefinite"/>
                      </p:stCondLst>
                      <p:childTnLst>
                        <p:par>
                          <p:cTn id="717" fill="hold">
                            <p:stCondLst>
                              <p:cond delay="0"/>
                            </p:stCondLst>
                            <p:childTnLst>
                              <p:par>
                                <p:cTn id="71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9" dur="2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0" fill="hold">
                      <p:stCondLst>
                        <p:cond delay="indefinite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9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0" fill="hold">
                      <p:stCondLst>
                        <p:cond delay="indefinite"/>
                      </p:stCondLst>
                      <p:childTnLst>
                        <p:par>
                          <p:cTn id="731" fill="hold">
                            <p:stCondLst>
                              <p:cond delay="0"/>
                            </p:stCondLst>
                            <p:childTnLst>
                              <p:par>
                                <p:cTn id="7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4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5" fill="hold">
                      <p:stCondLst>
                        <p:cond delay="indefinite"/>
                      </p:stCondLst>
                      <p:childTnLst>
                        <p:par>
                          <p:cTn id="736" fill="hold">
                            <p:stCondLst>
                              <p:cond delay="0"/>
                            </p:stCondLst>
                            <p:childTnLst>
                              <p:par>
                                <p:cTn id="7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9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0" fill="hold">
                      <p:stCondLst>
                        <p:cond delay="indefinite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43" dur="2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4" fill="hold">
                      <p:stCondLst>
                        <p:cond delay="indefinite"/>
                      </p:stCondLst>
                      <p:childTnLst>
                        <p:par>
                          <p:cTn id="745" fill="hold">
                            <p:stCondLst>
                              <p:cond delay="0"/>
                            </p:stCondLst>
                            <p:childTnLst>
                              <p:par>
                                <p:cTn id="7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9" fill="hold">
                      <p:stCondLst>
                        <p:cond delay="indefinite"/>
                      </p:stCondLst>
                      <p:childTnLst>
                        <p:par>
                          <p:cTn id="750" fill="hold">
                            <p:stCondLst>
                              <p:cond delay="0"/>
                            </p:stCondLst>
                            <p:childTnLst>
                              <p:par>
                                <p:cTn id="7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3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4" fill="hold">
                      <p:stCondLst>
                        <p:cond delay="indefinite"/>
                      </p:stCondLst>
                      <p:childTnLst>
                        <p:par>
                          <p:cTn id="755" fill="hold">
                            <p:stCondLst>
                              <p:cond delay="0"/>
                            </p:stCondLst>
                            <p:childTnLst>
                              <p:par>
                                <p:cTn id="7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8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9" fill="hold">
                      <p:stCondLst>
                        <p:cond delay="indefinite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3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4" fill="hold">
                      <p:stCondLst>
                        <p:cond delay="indefinite"/>
                      </p:stCondLst>
                      <p:childTnLst>
                        <p:par>
                          <p:cTn id="765" fill="hold">
                            <p:stCondLst>
                              <p:cond delay="0"/>
                            </p:stCondLst>
                            <p:childTnLst>
                              <p:par>
                                <p:cTn id="76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8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9" fill="hold">
                      <p:stCondLst>
                        <p:cond delay="indefinite"/>
                      </p:stCondLst>
                      <p:childTnLst>
                        <p:par>
                          <p:cTn id="770" fill="hold">
                            <p:stCondLst>
                              <p:cond delay="0"/>
                            </p:stCondLst>
                            <p:childTnLst>
                              <p:par>
                                <p:cTn id="77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3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4" fill="hold">
                      <p:stCondLst>
                        <p:cond delay="indefinite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8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9" fill="hold">
                      <p:stCondLst>
                        <p:cond delay="indefinite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3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4" fill="hold">
                      <p:stCondLst>
                        <p:cond delay="indefinite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9" fill="hold">
                      <p:stCondLst>
                        <p:cond delay="indefinite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3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4" fill="hold">
                      <p:stCondLst>
                        <p:cond delay="indefinite"/>
                      </p:stCondLst>
                      <p:childTnLst>
                        <p:par>
                          <p:cTn id="795" fill="hold">
                            <p:stCondLst>
                              <p:cond delay="0"/>
                            </p:stCondLst>
                            <p:childTnLst>
                              <p:par>
                                <p:cTn id="79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8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9" fill="hold">
                      <p:stCondLst>
                        <p:cond delay="indefinite"/>
                      </p:stCondLst>
                      <p:childTnLst>
                        <p:par>
                          <p:cTn id="800" fill="hold">
                            <p:stCondLst>
                              <p:cond delay="0"/>
                            </p:stCondLst>
                            <p:childTnLst>
                              <p:par>
                                <p:cTn id="8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3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4" fill="hold">
                      <p:stCondLst>
                        <p:cond delay="indefinite"/>
                      </p:stCondLst>
                      <p:childTnLst>
                        <p:par>
                          <p:cTn id="805" fill="hold">
                            <p:stCondLst>
                              <p:cond delay="0"/>
                            </p:stCondLst>
                            <p:childTnLst>
                              <p:par>
                                <p:cTn id="80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8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9" fill="hold">
                      <p:stCondLst>
                        <p:cond delay="indefinite"/>
                      </p:stCondLst>
                      <p:childTnLst>
                        <p:par>
                          <p:cTn id="810" fill="hold">
                            <p:stCondLst>
                              <p:cond delay="0"/>
                            </p:stCondLst>
                            <p:childTnLst>
                              <p:par>
                                <p:cTn id="8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3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17" grpId="0" animBg="1"/>
      <p:bldP spid="57618" grpId="0" animBg="1"/>
      <p:bldP spid="57614" grpId="0" animBg="1"/>
      <p:bldP spid="57350" grpId="0" animBg="1"/>
      <p:bldP spid="57352" grpId="0" animBg="1"/>
      <p:bldP spid="57353" grpId="0" animBg="1"/>
      <p:bldP spid="57354" grpId="0" animBg="1"/>
      <p:bldP spid="57355" grpId="0" animBg="1"/>
      <p:bldP spid="57356" grpId="0" animBg="1"/>
      <p:bldP spid="57357" grpId="0" animBg="1"/>
      <p:bldP spid="57358" grpId="0" animBg="1"/>
      <p:bldP spid="57359" grpId="0" animBg="1"/>
      <p:bldP spid="57360" grpId="0" animBg="1"/>
      <p:bldP spid="57361" grpId="0" animBg="1"/>
      <p:bldP spid="57362" grpId="0" animBg="1"/>
      <p:bldP spid="57363" grpId="0" animBg="1"/>
      <p:bldP spid="57363" grpId="1" animBg="1"/>
      <p:bldP spid="57364" grpId="0" animBg="1"/>
      <p:bldP spid="57365" grpId="0" animBg="1"/>
      <p:bldP spid="57366" grpId="0" animBg="1"/>
      <p:bldP spid="57366" grpId="1" animBg="1"/>
      <p:bldP spid="57367" grpId="0" animBg="1"/>
      <p:bldP spid="57368" grpId="0" animBg="1"/>
      <p:bldP spid="57369" grpId="0" animBg="1"/>
      <p:bldP spid="57369" grpId="1" animBg="1"/>
      <p:bldP spid="57370" grpId="0" animBg="1"/>
      <p:bldP spid="57371" grpId="0" animBg="1"/>
      <p:bldP spid="57372" grpId="0" animBg="1"/>
      <p:bldP spid="57373" grpId="0" animBg="1"/>
      <p:bldP spid="57374" grpId="0" animBg="1"/>
      <p:bldP spid="57384" grpId="0" animBg="1"/>
      <p:bldP spid="57391" grpId="0" animBg="1"/>
      <p:bldP spid="57392" grpId="0" animBg="1"/>
      <p:bldP spid="57393" grpId="0" animBg="1"/>
      <p:bldP spid="57394" grpId="0" animBg="1"/>
      <p:bldP spid="57395" grpId="0" animBg="1"/>
      <p:bldP spid="57396" grpId="0" animBg="1"/>
      <p:bldP spid="57397" grpId="0" animBg="1"/>
      <p:bldP spid="57398" grpId="0" animBg="1"/>
      <p:bldP spid="57399" grpId="0" animBg="1"/>
      <p:bldP spid="57400" grpId="0" animBg="1"/>
      <p:bldP spid="57401" grpId="0" animBg="1"/>
      <p:bldP spid="57402" grpId="0" animBg="1"/>
      <p:bldP spid="57403" grpId="0"/>
      <p:bldP spid="57407" grpId="0"/>
      <p:bldP spid="57408" grpId="0"/>
      <p:bldP spid="57409" grpId="0"/>
      <p:bldP spid="57410" grpId="0"/>
      <p:bldP spid="57411" grpId="0" animBg="1"/>
      <p:bldP spid="57412" grpId="0" animBg="1"/>
      <p:bldP spid="57413" grpId="0" animBg="1"/>
      <p:bldP spid="57414" grpId="0" animBg="1"/>
      <p:bldP spid="57415" grpId="0" animBg="1"/>
      <p:bldP spid="57416" grpId="0"/>
      <p:bldP spid="57416" grpId="1"/>
      <p:bldP spid="57420" grpId="0" animBg="1"/>
      <p:bldP spid="57421" grpId="0" animBg="1"/>
      <p:bldP spid="57425" grpId="0" animBg="1"/>
      <p:bldP spid="57426" grpId="0" animBg="1"/>
      <p:bldP spid="57427" grpId="0"/>
      <p:bldP spid="57428" grpId="0" animBg="1"/>
      <p:bldP spid="57430" grpId="0" animBg="1"/>
      <p:bldP spid="57440" grpId="0"/>
      <p:bldP spid="57451" grpId="0" animBg="1"/>
      <p:bldP spid="57453" grpId="0" animBg="1"/>
      <p:bldP spid="57454" grpId="0" animBg="1"/>
      <p:bldP spid="57473" grpId="0"/>
      <p:bldP spid="57524" grpId="0" animBg="1"/>
      <p:bldP spid="57525" grpId="0" animBg="1"/>
      <p:bldP spid="57526" grpId="0"/>
      <p:bldP spid="57527" grpId="0"/>
      <p:bldP spid="57528" grpId="0"/>
      <p:bldP spid="57529" grpId="0"/>
      <p:bldP spid="57530" grpId="0"/>
      <p:bldP spid="57544" grpId="0" animBg="1"/>
      <p:bldP spid="57545" grpId="0" animBg="1"/>
      <p:bldP spid="57546" grpId="0" animBg="1"/>
      <p:bldP spid="57548" grpId="0" animBg="1"/>
      <p:bldP spid="57549" grpId="0" animBg="1"/>
      <p:bldP spid="57550" grpId="0" animBg="1"/>
      <p:bldP spid="57551" grpId="0" animBg="1"/>
      <p:bldP spid="57552" grpId="0" animBg="1"/>
      <p:bldP spid="57553" grpId="0" animBg="1"/>
      <p:bldP spid="57554" grpId="0" animBg="1"/>
      <p:bldP spid="57555" grpId="0" animBg="1"/>
      <p:bldP spid="57556" grpId="0" animBg="1"/>
      <p:bldP spid="57561" grpId="0" animBg="1"/>
      <p:bldP spid="57562" grpId="0" animBg="1"/>
      <p:bldP spid="57563" grpId="0"/>
      <p:bldP spid="57580" grpId="0" animBg="1"/>
      <p:bldP spid="57581" grpId="0" animBg="1"/>
      <p:bldP spid="57588" grpId="0"/>
      <p:bldP spid="57590" grpId="0" animBg="1"/>
      <p:bldP spid="57591" grpId="0" animBg="1"/>
      <p:bldP spid="57592" grpId="0" animBg="1"/>
      <p:bldP spid="57593" grpId="0" animBg="1"/>
      <p:bldP spid="57564" grpId="0" animBg="1"/>
      <p:bldP spid="57564" grpId="1" animBg="1"/>
      <p:bldP spid="57595" grpId="0" animBg="1"/>
      <p:bldP spid="57595" grpId="1" animBg="1"/>
      <p:bldP spid="57596" grpId="0" animBg="1"/>
      <p:bldP spid="57597" grpId="0" animBg="1"/>
      <p:bldP spid="57599" grpId="0"/>
      <p:bldP spid="57600" grpId="0" animBg="1"/>
      <p:bldP spid="57601" grpId="0" animBg="1"/>
      <p:bldP spid="57602" grpId="0" animBg="1"/>
      <p:bldP spid="57604" grpId="0"/>
      <p:bldP spid="57605" grpId="0" animBg="1"/>
      <p:bldP spid="57606" grpId="0" animBg="1"/>
      <p:bldP spid="57607" grpId="0" animBg="1"/>
      <p:bldP spid="57608" grpId="0"/>
      <p:bldP spid="57609" grpId="0" animBg="1"/>
      <p:bldP spid="57610" grpId="0" animBg="1"/>
      <p:bldP spid="57611" grpId="0" animBg="1"/>
      <p:bldP spid="57612" grpId="0" animBg="1"/>
      <p:bldP spid="57613" grpId="0" animBg="1"/>
      <p:bldP spid="57615" grpId="0" animBg="1"/>
      <p:bldP spid="57616" grpId="0" animBg="1"/>
      <p:bldP spid="57619" grpId="0" animBg="1"/>
      <p:bldP spid="57620" grpId="0" animBg="1"/>
      <p:bldP spid="57621" grpId="0" animBg="1"/>
      <p:bldP spid="5274" grpId="0" animBg="1"/>
      <p:bldP spid="57627" grpId="0" animBg="1"/>
      <p:bldP spid="57629" grpId="0" animBg="1"/>
      <p:bldP spid="338" grpId="0"/>
      <p:bldP spid="339" grpId="0"/>
      <p:bldP spid="340" grpId="0"/>
      <p:bldP spid="341" grpId="0"/>
      <p:bldP spid="342" grpId="0"/>
      <p:bldP spid="343" grpId="0"/>
      <p:bldP spid="344" grpId="0"/>
      <p:bldP spid="345" grpId="0"/>
      <p:bldP spid="346" grpId="0"/>
      <p:bldP spid="347" grpId="0"/>
      <p:bldP spid="348" grpId="0"/>
      <p:bldP spid="349" grpId="0"/>
      <p:bldP spid="356" grpId="0"/>
      <p:bldP spid="357" grpId="0"/>
      <p:bldP spid="358" grpId="0"/>
      <p:bldP spid="359" grpId="0"/>
      <p:bldP spid="360" grpId="0"/>
      <p:bldP spid="361" grpId="0"/>
      <p:bldP spid="365" grpId="0"/>
      <p:bldP spid="380" grpId="0"/>
      <p:bldP spid="427" grpId="0"/>
      <p:bldP spid="428" grpId="0"/>
      <p:bldP spid="429" grpId="0"/>
      <p:bldP spid="430" grpId="0"/>
      <p:bldP spid="26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6804025" y="428604"/>
            <a:ext cx="2089150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>
                <a:solidFill>
                  <a:srgbClr val="0000FF"/>
                </a:solidFill>
                <a:cs typeface="Arabic Transparent" pitchFamily="2" charset="-78"/>
              </a:rPr>
              <a:t>مبدأ التشغيل :</a:t>
            </a:r>
            <a:endParaRPr lang="fr-FR" b="1">
              <a:solidFill>
                <a:srgbClr val="0000FF"/>
              </a:solidFill>
              <a:cs typeface="Arabic Transparent" pitchFamily="2" charset="-78"/>
            </a:endParaRP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5311775" y="739754"/>
            <a:ext cx="3600450" cy="77946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1 </a:t>
            </a:r>
            <a:r>
              <a:rPr lang="ar-DZ" b="1" dirty="0" err="1">
                <a:solidFill>
                  <a:srgbClr val="0000FF"/>
                </a:solidFill>
                <a:cs typeface="Arabic Transparent" pitchFamily="2" charset="-78"/>
              </a:rPr>
              <a:t>ـ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غلق القاطع العازل  </a:t>
            </a:r>
            <a:r>
              <a:rPr lang="fr-FR" b="1" dirty="0">
                <a:solidFill>
                  <a:schemeClr val="tx1"/>
                </a:solidFill>
                <a:cs typeface="Arabic Transparent" pitchFamily="2" charset="-78"/>
              </a:rPr>
              <a:t>Q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يدويا .</a:t>
            </a:r>
          </a:p>
          <a:p>
            <a:pPr algn="r" rtl="1">
              <a:spcBef>
                <a:spcPct val="50000"/>
              </a:spcBef>
            </a:pPr>
            <a:r>
              <a:rPr lang="ar-DZ" b="1" dirty="0">
                <a:cs typeface="Arabic Transparent" pitchFamily="2" charset="-78"/>
              </a:rPr>
              <a:t> </a:t>
            </a:r>
            <a:endParaRPr lang="fr-FR" b="1" dirty="0">
              <a:cs typeface="Arabic Transparent" pitchFamily="2" charset="-78"/>
            </a:endParaRP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5810250" y="996929"/>
            <a:ext cx="3097213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2 </a:t>
            </a:r>
            <a:r>
              <a:rPr lang="ar-DZ" b="1" dirty="0" err="1">
                <a:solidFill>
                  <a:srgbClr val="0000FF"/>
                </a:solidFill>
                <a:cs typeface="Arabic Transparent" pitchFamily="2" charset="-78"/>
              </a:rPr>
              <a:t>ـ</a:t>
            </a:r>
            <a:r>
              <a:rPr lang="ar-DZ" b="1" dirty="0">
                <a:cs typeface="Arabic Transparent" pitchFamily="2" charset="-78"/>
              </a:rPr>
              <a:t> ا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لضغط على الزر الضاغط  </a:t>
            </a:r>
            <a:r>
              <a:rPr lang="fr-FR" b="1" dirty="0">
                <a:solidFill>
                  <a:srgbClr val="FF3300"/>
                </a:solidFill>
                <a:cs typeface="Arabic Transparent" pitchFamily="2" charset="-78"/>
              </a:rPr>
              <a:t>S2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. 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00359" name="Text Box 7"/>
          <p:cNvSpPr txBox="1">
            <a:spLocks noChangeArrowheads="1"/>
          </p:cNvSpPr>
          <p:nvPr/>
        </p:nvSpPr>
        <p:spPr bwMode="auto">
          <a:xfrm>
            <a:off x="4500563" y="1319192"/>
            <a:ext cx="4392612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3 </a:t>
            </a:r>
            <a:r>
              <a:rPr lang="ar-DZ" b="1" dirty="0" err="1">
                <a:solidFill>
                  <a:srgbClr val="0000FF"/>
                </a:solidFill>
                <a:cs typeface="Arabic Transparent" pitchFamily="2" charset="-78"/>
              </a:rPr>
              <a:t>ـ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 err="1">
                <a:solidFill>
                  <a:schemeClr val="tx1"/>
                </a:solidFill>
                <a:cs typeface="Arabic Transparent" pitchFamily="2" charset="-78"/>
              </a:rPr>
              <a:t>تتمغنط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b="1" dirty="0" err="1">
                <a:solidFill>
                  <a:schemeClr val="tx1"/>
                </a:solidFill>
                <a:cs typeface="Arabic Transparent" pitchFamily="2" charset="-78"/>
              </a:rPr>
              <a:t>الوشيعة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 </a:t>
            </a:r>
            <a:r>
              <a:rPr lang="fr-FR" b="1" dirty="0">
                <a:solidFill>
                  <a:srgbClr val="FF3300"/>
                </a:solidFill>
                <a:cs typeface="Arabic Transparent" pitchFamily="2" charset="-78"/>
              </a:rPr>
              <a:t>KM1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فتغلق في نفس الوقت: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00360" name="Text Box 8"/>
          <p:cNvSpPr txBox="1">
            <a:spLocks noChangeArrowheads="1"/>
          </p:cNvSpPr>
          <p:nvPr/>
        </p:nvSpPr>
        <p:spPr bwMode="auto">
          <a:xfrm>
            <a:off x="1260475" y="1719242"/>
            <a:ext cx="6480175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ـ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الماسات </a:t>
            </a:r>
            <a:r>
              <a:rPr lang="fr-FR" b="1" dirty="0">
                <a:solidFill>
                  <a:srgbClr val="FF3300"/>
                </a:solidFill>
                <a:cs typeface="Arabic Transparent" pitchFamily="2" charset="-78"/>
              </a:rPr>
              <a:t>KM1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في دارة الاستطاعة وبالتالي يدور المحرك في </a:t>
            </a:r>
            <a:r>
              <a:rPr lang="ar-DZ" b="1" dirty="0">
                <a:solidFill>
                  <a:srgbClr val="FF3300"/>
                </a:solidFill>
                <a:cs typeface="Arabic Transparent" pitchFamily="2" charset="-78"/>
              </a:rPr>
              <a:t>الاتجاه </a:t>
            </a:r>
            <a:r>
              <a:rPr lang="ar-DZ" b="1" dirty="0" smtClean="0">
                <a:solidFill>
                  <a:srgbClr val="FF3300"/>
                </a:solidFill>
                <a:cs typeface="Arabic Transparent" pitchFamily="2" charset="-78"/>
              </a:rPr>
              <a:t>الأمامي</a:t>
            </a:r>
            <a:r>
              <a:rPr lang="ar-DZ" b="1" dirty="0" smtClean="0">
                <a:cs typeface="Arabic Transparent" pitchFamily="2" charset="-78"/>
              </a:rPr>
              <a:t>. </a:t>
            </a:r>
            <a:endParaRPr lang="fr-FR" b="1" dirty="0">
              <a:cs typeface="Arabic Transparent" pitchFamily="2" charset="-78"/>
            </a:endParaRPr>
          </a:p>
        </p:txBody>
      </p:sp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45466" y="2078017"/>
            <a:ext cx="7704138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ـ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الماسات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fr-FR" b="1" dirty="0">
                <a:solidFill>
                  <a:srgbClr val="FF3300"/>
                </a:solidFill>
                <a:cs typeface="Arabic Transparent" pitchFamily="2" charset="-78"/>
              </a:rPr>
              <a:t>KM11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في دارة التحكم وبالتالي يستمر المحرك في الدوران بفعل ماسة التغذية الذاتية.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00362" name="Text Box 10"/>
          <p:cNvSpPr txBox="1">
            <a:spLocks noChangeArrowheads="1"/>
          </p:cNvSpPr>
          <p:nvPr/>
        </p:nvSpPr>
        <p:spPr bwMode="auto">
          <a:xfrm>
            <a:off x="4211638" y="2444729"/>
            <a:ext cx="4681537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4 </a:t>
            </a:r>
            <a:r>
              <a:rPr lang="ar-DZ" b="1" dirty="0" err="1">
                <a:solidFill>
                  <a:srgbClr val="0000FF"/>
                </a:solidFill>
                <a:cs typeface="Arabic Transparent" pitchFamily="2" charset="-78"/>
              </a:rPr>
              <a:t>ـ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الضغط على الزر الضاغط  </a:t>
            </a:r>
            <a:r>
              <a:rPr lang="fr-FR" b="1" dirty="0">
                <a:solidFill>
                  <a:srgbClr val="FF3300"/>
                </a:solidFill>
                <a:cs typeface="Arabic Transparent" pitchFamily="2" charset="-78"/>
              </a:rPr>
              <a:t>S1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لتوقيف المحرك. 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00363" name="Text Box 11"/>
          <p:cNvSpPr txBox="1">
            <a:spLocks noChangeArrowheads="1"/>
          </p:cNvSpPr>
          <p:nvPr/>
        </p:nvSpPr>
        <p:spPr bwMode="auto">
          <a:xfrm>
            <a:off x="5795963" y="3452792"/>
            <a:ext cx="3097212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5 </a:t>
            </a:r>
            <a:r>
              <a:rPr lang="ar-DZ" b="1" dirty="0" err="1">
                <a:solidFill>
                  <a:srgbClr val="0000FF"/>
                </a:solidFill>
                <a:cs typeface="Arabic Transparent" pitchFamily="2" charset="-78"/>
              </a:rPr>
              <a:t>ـ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الضغط على الزر الضاغط  </a:t>
            </a:r>
            <a:r>
              <a:rPr lang="fr-FR" b="1" dirty="0">
                <a:solidFill>
                  <a:srgbClr val="FF3300"/>
                </a:solidFill>
                <a:cs typeface="Arabic Transparent" pitchFamily="2" charset="-78"/>
              </a:rPr>
              <a:t>S3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. 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00364" name="Text Box 12"/>
          <p:cNvSpPr txBox="1">
            <a:spLocks noChangeArrowheads="1"/>
          </p:cNvSpPr>
          <p:nvPr/>
        </p:nvSpPr>
        <p:spPr bwMode="auto">
          <a:xfrm>
            <a:off x="4859338" y="3886179"/>
            <a:ext cx="4033837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r-FR" b="1" dirty="0">
                <a:solidFill>
                  <a:srgbClr val="0000FF"/>
                </a:solidFill>
                <a:cs typeface="Arabic Transparent" pitchFamily="2" charset="-78"/>
              </a:rPr>
              <a:t>6</a:t>
            </a: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 ـ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b="1" dirty="0" err="1">
                <a:solidFill>
                  <a:schemeClr val="tx1"/>
                </a:solidFill>
                <a:cs typeface="Arabic Transparent" pitchFamily="2" charset="-78"/>
              </a:rPr>
              <a:t>تتمغنط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b="1" dirty="0" err="1">
                <a:solidFill>
                  <a:schemeClr val="tx1"/>
                </a:solidFill>
                <a:cs typeface="Arabic Transparent" pitchFamily="2" charset="-78"/>
              </a:rPr>
              <a:t>الوشيعة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 </a:t>
            </a:r>
            <a:r>
              <a:rPr lang="fr-FR" b="1" dirty="0">
                <a:solidFill>
                  <a:srgbClr val="FF3300"/>
                </a:solidFill>
                <a:cs typeface="Arabic Transparent" pitchFamily="2" charset="-78"/>
              </a:rPr>
              <a:t>KM2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فتغلق نفس الوقت :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00365" name="Text Box 13"/>
          <p:cNvSpPr txBox="1">
            <a:spLocks noChangeArrowheads="1"/>
          </p:cNvSpPr>
          <p:nvPr/>
        </p:nvSpPr>
        <p:spPr bwMode="auto">
          <a:xfrm>
            <a:off x="1547813" y="4340204"/>
            <a:ext cx="6192837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ـ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الماسات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fr-FR" b="1" dirty="0">
                <a:solidFill>
                  <a:srgbClr val="FF3300"/>
                </a:solidFill>
                <a:cs typeface="Arabic Transparent" pitchFamily="2" charset="-78"/>
              </a:rPr>
              <a:t>KM1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في دارة الاستطاعة وبالتالي يدور المحرك في </a:t>
            </a:r>
            <a:r>
              <a:rPr lang="ar-DZ" b="1" dirty="0">
                <a:solidFill>
                  <a:srgbClr val="FF3300"/>
                </a:solidFill>
                <a:cs typeface="Arabic Transparent" pitchFamily="2" charset="-78"/>
              </a:rPr>
              <a:t>الاتجاه الخلفي.</a:t>
            </a:r>
            <a:endParaRPr lang="fr-FR" b="1" dirty="0">
              <a:cs typeface="Arabic Transparent" pitchFamily="2" charset="-78"/>
            </a:endParaRPr>
          </a:p>
        </p:txBody>
      </p:sp>
      <p:sp>
        <p:nvSpPr>
          <p:cNvPr id="100366" name="Text Box 14"/>
          <p:cNvSpPr txBox="1">
            <a:spLocks noChangeArrowheads="1"/>
          </p:cNvSpPr>
          <p:nvPr/>
        </p:nvSpPr>
        <p:spPr bwMode="auto">
          <a:xfrm>
            <a:off x="-60897" y="4743429"/>
            <a:ext cx="7812088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ـ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 الماسات </a:t>
            </a:r>
            <a:r>
              <a:rPr lang="fr-FR" b="1" dirty="0">
                <a:solidFill>
                  <a:srgbClr val="FF3300"/>
                </a:solidFill>
                <a:cs typeface="Arabic Transparent" pitchFamily="2" charset="-78"/>
              </a:rPr>
              <a:t>KM21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>
                <a:solidFill>
                  <a:schemeClr val="tx1"/>
                </a:solidFill>
                <a:cs typeface="Arabic Transparent" pitchFamily="2" charset="-78"/>
              </a:rPr>
              <a:t>في دارة التحكم وبالتالي يستمر المحرك في الدوران بفعل ماسة التغذية الذاتية.</a:t>
            </a:r>
            <a:endParaRPr lang="fr-FR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0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0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00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00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0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00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00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00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6" grpId="0"/>
      <p:bldP spid="100357" grpId="0"/>
      <p:bldP spid="100358" grpId="0"/>
      <p:bldP spid="100359" grpId="0"/>
      <p:bldP spid="100360" grpId="0"/>
      <p:bldP spid="100361" grpId="0"/>
      <p:bldP spid="100362" grpId="0"/>
      <p:bldP spid="100363" grpId="0"/>
      <p:bldP spid="100364" grpId="0"/>
      <p:bldP spid="100365" grpId="0"/>
      <p:bldP spid="10036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7" name="Connecteur droit 186"/>
          <p:cNvCxnSpPr/>
          <p:nvPr/>
        </p:nvCxnSpPr>
        <p:spPr bwMode="auto">
          <a:xfrm rot="5400000">
            <a:off x="4177538" y="2294688"/>
            <a:ext cx="100800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 bwMode="auto">
          <a:xfrm rot="16200000" flipH="1">
            <a:off x="4200744" y="1316464"/>
            <a:ext cx="0" cy="97200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Text Box 577"/>
          <p:cNvSpPr txBox="1">
            <a:spLocks noChangeArrowheads="1"/>
          </p:cNvSpPr>
          <p:nvPr/>
        </p:nvSpPr>
        <p:spPr bwMode="auto">
          <a:xfrm>
            <a:off x="4071934" y="1446198"/>
            <a:ext cx="1214446" cy="3916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GB" sz="1400" b="1" dirty="0">
                <a:solidFill>
                  <a:schemeClr val="tx1"/>
                </a:solidFill>
              </a:rPr>
              <a:t>U = </a:t>
            </a:r>
            <a:r>
              <a:rPr lang="en-GB" sz="1400" b="1" dirty="0" smtClean="0">
                <a:solidFill>
                  <a:schemeClr val="tx1"/>
                </a:solidFill>
              </a:rPr>
              <a:t>24V AC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64" name="Text Box 433"/>
          <p:cNvSpPr txBox="1">
            <a:spLocks noChangeAspect="1" noChangeArrowheads="1"/>
          </p:cNvSpPr>
          <p:nvPr/>
        </p:nvSpPr>
        <p:spPr bwMode="auto">
          <a:xfrm>
            <a:off x="2556302" y="1408098"/>
            <a:ext cx="960438" cy="37940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sz="1600" b="1" dirty="0" smtClean="0">
                <a:solidFill>
                  <a:schemeClr val="tx1"/>
                </a:solidFill>
              </a:rPr>
              <a:t>V</a:t>
            </a:r>
            <a:r>
              <a:rPr lang="en-GB" sz="1600" b="1" baseline="-25000" dirty="0" smtClean="0">
                <a:solidFill>
                  <a:schemeClr val="tx1"/>
                </a:solidFill>
              </a:rPr>
              <a:t>CC</a:t>
            </a:r>
            <a:r>
              <a:rPr lang="fr-FR" sz="1400" dirty="0" smtClean="0">
                <a:solidFill>
                  <a:srgbClr val="000000"/>
                </a:solidFill>
              </a:rPr>
              <a:t>=12V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65" name="Oval 434"/>
          <p:cNvSpPr>
            <a:spLocks noChangeAspect="1" noChangeArrowheads="1"/>
          </p:cNvSpPr>
          <p:nvPr/>
        </p:nvSpPr>
        <p:spPr bwMode="auto">
          <a:xfrm>
            <a:off x="2710640" y="2959255"/>
            <a:ext cx="457542" cy="459335"/>
          </a:xfrm>
          <a:prstGeom prst="ellipse">
            <a:avLst/>
          </a:prstGeom>
          <a:ln w="1905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66" name="Line 435"/>
          <p:cNvSpPr>
            <a:spLocks noChangeAspect="1" noChangeShapeType="1"/>
          </p:cNvSpPr>
          <p:nvPr/>
        </p:nvSpPr>
        <p:spPr bwMode="auto">
          <a:xfrm>
            <a:off x="2825474" y="3034615"/>
            <a:ext cx="0" cy="274524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7" name="Line 436"/>
          <p:cNvSpPr>
            <a:spLocks noChangeAspect="1" noChangeShapeType="1"/>
          </p:cNvSpPr>
          <p:nvPr/>
        </p:nvSpPr>
        <p:spPr bwMode="auto">
          <a:xfrm flipV="1">
            <a:off x="2825474" y="2975403"/>
            <a:ext cx="165074" cy="136366"/>
          </a:xfrm>
          <a:prstGeom prst="line">
            <a:avLst/>
          </a:prstGeom>
          <a:ln w="190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68" name="Line 437"/>
          <p:cNvSpPr>
            <a:spLocks noChangeAspect="1" noChangeShapeType="1"/>
          </p:cNvSpPr>
          <p:nvPr/>
        </p:nvSpPr>
        <p:spPr bwMode="auto">
          <a:xfrm>
            <a:off x="2825474" y="3249928"/>
            <a:ext cx="165074" cy="138159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" name="Line 438"/>
          <p:cNvSpPr>
            <a:spLocks noChangeAspect="1" noChangeShapeType="1"/>
          </p:cNvSpPr>
          <p:nvPr/>
        </p:nvSpPr>
        <p:spPr bwMode="auto">
          <a:xfrm flipH="1" flipV="1">
            <a:off x="1766848" y="3181746"/>
            <a:ext cx="1056832" cy="0"/>
          </a:xfrm>
          <a:prstGeom prst="line">
            <a:avLst/>
          </a:prstGeom>
          <a:ln w="190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70" name="Line 440"/>
          <p:cNvSpPr>
            <a:spLocks noChangeShapeType="1"/>
          </p:cNvSpPr>
          <p:nvPr/>
        </p:nvSpPr>
        <p:spPr bwMode="auto">
          <a:xfrm flipV="1">
            <a:off x="2988754" y="3384499"/>
            <a:ext cx="0" cy="432000"/>
          </a:xfrm>
          <a:prstGeom prst="line">
            <a:avLst/>
          </a:prstGeom>
          <a:ln w="19050">
            <a:headEnd type="none" w="sm" len="sm"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71" name="Line 441"/>
          <p:cNvSpPr>
            <a:spLocks noChangeAspect="1" noChangeShapeType="1"/>
          </p:cNvSpPr>
          <p:nvPr/>
        </p:nvSpPr>
        <p:spPr bwMode="auto">
          <a:xfrm>
            <a:off x="2829062" y="3248134"/>
            <a:ext cx="165074" cy="138160"/>
          </a:xfrm>
          <a:prstGeom prst="line">
            <a:avLst/>
          </a:prstGeom>
          <a:ln w="1905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72" name="Rectangle 443"/>
          <p:cNvSpPr>
            <a:spLocks noChangeAspect="1" noChangeArrowheads="1"/>
          </p:cNvSpPr>
          <p:nvPr/>
        </p:nvSpPr>
        <p:spPr bwMode="auto">
          <a:xfrm>
            <a:off x="2184915" y="3113564"/>
            <a:ext cx="414478" cy="138159"/>
          </a:xfrm>
          <a:prstGeom prst="rect">
            <a:avLst/>
          </a:prstGeom>
          <a:ln w="1905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73" name="Group 444"/>
          <p:cNvGrpSpPr>
            <a:grpSpLocks noChangeAspect="1"/>
          </p:cNvGrpSpPr>
          <p:nvPr/>
        </p:nvGrpSpPr>
        <p:grpSpPr bwMode="auto">
          <a:xfrm>
            <a:off x="2847644" y="3822306"/>
            <a:ext cx="266428" cy="72803"/>
            <a:chOff x="3212" y="6867"/>
            <a:chExt cx="715" cy="192"/>
          </a:xfrm>
        </p:grpSpPr>
        <p:sp>
          <p:nvSpPr>
            <p:cNvPr id="74" name="Line 445"/>
            <p:cNvSpPr>
              <a:spLocks noChangeAspect="1" noChangeShapeType="1"/>
            </p:cNvSpPr>
            <p:nvPr/>
          </p:nvSpPr>
          <p:spPr bwMode="auto">
            <a:xfrm>
              <a:off x="3327" y="6867"/>
              <a:ext cx="600" cy="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75" name="Line 446"/>
            <p:cNvSpPr>
              <a:spLocks noChangeAspect="1" noChangeShapeType="1"/>
            </p:cNvSpPr>
            <p:nvPr/>
          </p:nvSpPr>
          <p:spPr bwMode="auto">
            <a:xfrm flipH="1">
              <a:off x="3807" y="6867"/>
              <a:ext cx="120" cy="18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76" name="Line 447"/>
            <p:cNvSpPr>
              <a:spLocks noChangeAspect="1" noChangeShapeType="1"/>
            </p:cNvSpPr>
            <p:nvPr/>
          </p:nvSpPr>
          <p:spPr bwMode="auto">
            <a:xfrm flipH="1">
              <a:off x="3609" y="6879"/>
              <a:ext cx="120" cy="18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77" name="Line 448"/>
            <p:cNvSpPr>
              <a:spLocks noChangeAspect="1" noChangeShapeType="1"/>
            </p:cNvSpPr>
            <p:nvPr/>
          </p:nvSpPr>
          <p:spPr bwMode="auto">
            <a:xfrm flipH="1">
              <a:off x="3404" y="6873"/>
              <a:ext cx="120" cy="18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78" name="Line 449"/>
            <p:cNvSpPr>
              <a:spLocks noChangeAspect="1" noChangeShapeType="1"/>
            </p:cNvSpPr>
            <p:nvPr/>
          </p:nvSpPr>
          <p:spPr bwMode="auto">
            <a:xfrm flipH="1">
              <a:off x="3212" y="6873"/>
              <a:ext cx="120" cy="18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79" name="Line 450"/>
          <p:cNvSpPr>
            <a:spLocks noChangeAspect="1" noChangeShapeType="1"/>
          </p:cNvSpPr>
          <p:nvPr/>
        </p:nvSpPr>
        <p:spPr bwMode="auto">
          <a:xfrm>
            <a:off x="2898477" y="1783719"/>
            <a:ext cx="181223" cy="0"/>
          </a:xfrm>
          <a:prstGeom prst="line">
            <a:avLst/>
          </a:prstGeom>
          <a:ln w="190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0" name="Text Box 451"/>
          <p:cNvSpPr txBox="1">
            <a:spLocks noChangeAspect="1" noChangeArrowheads="1"/>
          </p:cNvSpPr>
          <p:nvPr/>
        </p:nvSpPr>
        <p:spPr bwMode="auto">
          <a:xfrm>
            <a:off x="2105004" y="2770819"/>
            <a:ext cx="558021" cy="326559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GB" sz="1600" b="1" dirty="0">
                <a:solidFill>
                  <a:schemeClr val="tx1"/>
                </a:solidFill>
              </a:rPr>
              <a:t>R</a:t>
            </a:r>
            <a:r>
              <a:rPr lang="en-GB" sz="1600" b="1" baseline="-25000" dirty="0">
                <a:solidFill>
                  <a:schemeClr val="tx1"/>
                </a:solidFill>
              </a:rPr>
              <a:t>B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81" name="Line 458"/>
          <p:cNvSpPr>
            <a:spLocks noChangeAspect="1" noChangeShapeType="1"/>
          </p:cNvSpPr>
          <p:nvPr/>
        </p:nvSpPr>
        <p:spPr bwMode="auto">
          <a:xfrm rot="10800000">
            <a:off x="2024153" y="3278581"/>
            <a:ext cx="0" cy="699768"/>
          </a:xfrm>
          <a:prstGeom prst="line">
            <a:avLst/>
          </a:prstGeom>
          <a:ln w="1905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2" name="Text Box 459"/>
          <p:cNvSpPr txBox="1">
            <a:spLocks noChangeAspect="1" noChangeArrowheads="1"/>
          </p:cNvSpPr>
          <p:nvPr/>
        </p:nvSpPr>
        <p:spPr bwMode="auto">
          <a:xfrm>
            <a:off x="2004052" y="3423200"/>
            <a:ext cx="451603" cy="27990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3" name="Line 462"/>
          <p:cNvSpPr>
            <a:spLocks noChangeAspect="1" noChangeShapeType="1"/>
          </p:cNvSpPr>
          <p:nvPr/>
        </p:nvSpPr>
        <p:spPr bwMode="auto">
          <a:xfrm>
            <a:off x="1312915" y="2768379"/>
            <a:ext cx="0" cy="773379"/>
          </a:xfrm>
          <a:prstGeom prst="line">
            <a:avLst/>
          </a:prstGeom>
          <a:ln w="190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4" name="Text Box 461"/>
          <p:cNvSpPr txBox="1">
            <a:spLocks noChangeAspect="1" noChangeArrowheads="1"/>
          </p:cNvSpPr>
          <p:nvPr/>
        </p:nvSpPr>
        <p:spPr bwMode="auto">
          <a:xfrm>
            <a:off x="857224" y="2983731"/>
            <a:ext cx="1044000" cy="40866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rtl="1"/>
            <a:r>
              <a:rPr lang="ar-DZ" sz="1600" b="1" dirty="0" smtClean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بوابة </a:t>
            </a:r>
            <a:r>
              <a:rPr lang="ar-DZ" sz="16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منطقية</a:t>
            </a:r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85" name="Line 463"/>
          <p:cNvSpPr>
            <a:spLocks noChangeAspect="1" noChangeShapeType="1"/>
          </p:cNvSpPr>
          <p:nvPr/>
        </p:nvSpPr>
        <p:spPr bwMode="auto">
          <a:xfrm>
            <a:off x="1222952" y="2763841"/>
            <a:ext cx="186563" cy="0"/>
          </a:xfrm>
          <a:prstGeom prst="line">
            <a:avLst/>
          </a:prstGeom>
          <a:ln w="190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86" name="Text Box 464"/>
          <p:cNvSpPr txBox="1">
            <a:spLocks noChangeAspect="1" noChangeArrowheads="1"/>
          </p:cNvSpPr>
          <p:nvPr/>
        </p:nvSpPr>
        <p:spPr bwMode="auto">
          <a:xfrm>
            <a:off x="888844" y="2443092"/>
            <a:ext cx="916084" cy="32612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sz="1400" dirty="0" smtClean="0">
                <a:solidFill>
                  <a:schemeClr val="tx1"/>
                </a:solidFill>
              </a:rPr>
              <a:t>V</a:t>
            </a:r>
            <a:r>
              <a:rPr lang="fr-FR" sz="1400" baseline="-25000" dirty="0" smtClean="0">
                <a:solidFill>
                  <a:schemeClr val="tx1"/>
                </a:solidFill>
              </a:rPr>
              <a:t>CC</a:t>
            </a:r>
            <a:r>
              <a:rPr lang="fr-FR" sz="1400" dirty="0" smtClean="0">
                <a:solidFill>
                  <a:schemeClr val="tx1"/>
                </a:solidFill>
              </a:rPr>
              <a:t>=5V</a:t>
            </a:r>
            <a:r>
              <a:rPr lang="fr-FR" sz="1400" baseline="-25000" dirty="0" smtClean="0">
                <a:solidFill>
                  <a:schemeClr val="tx1"/>
                </a:solidFill>
              </a:rPr>
              <a:t>  </a:t>
            </a:r>
            <a:endParaRPr lang="fr-FR" sz="1400" dirty="0">
              <a:solidFill>
                <a:schemeClr val="tx1"/>
              </a:solidFill>
            </a:endParaRPr>
          </a:p>
        </p:txBody>
      </p:sp>
      <p:grpSp>
        <p:nvGrpSpPr>
          <p:cNvPr id="87" name="Group 466"/>
          <p:cNvGrpSpPr>
            <a:grpSpLocks noChangeAspect="1"/>
          </p:cNvGrpSpPr>
          <p:nvPr/>
        </p:nvGrpSpPr>
        <p:grpSpPr bwMode="auto">
          <a:xfrm>
            <a:off x="1200857" y="3543576"/>
            <a:ext cx="214548" cy="63672"/>
            <a:chOff x="5841" y="9239"/>
            <a:chExt cx="276" cy="82"/>
          </a:xfrm>
        </p:grpSpPr>
        <p:sp>
          <p:nvSpPr>
            <p:cNvPr id="88" name="Line 467"/>
            <p:cNvSpPr>
              <a:spLocks noChangeAspect="1" noChangeShapeType="1"/>
            </p:cNvSpPr>
            <p:nvPr/>
          </p:nvSpPr>
          <p:spPr bwMode="auto">
            <a:xfrm>
              <a:off x="5868" y="9245"/>
              <a:ext cx="249" cy="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9" name="Line 468"/>
            <p:cNvSpPr>
              <a:spLocks noChangeAspect="1" noChangeShapeType="1"/>
            </p:cNvSpPr>
            <p:nvPr/>
          </p:nvSpPr>
          <p:spPr bwMode="auto">
            <a:xfrm flipH="1">
              <a:off x="6063" y="9239"/>
              <a:ext cx="51" cy="76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0" name="Line 469"/>
            <p:cNvSpPr>
              <a:spLocks noChangeAspect="1" noChangeShapeType="1"/>
            </p:cNvSpPr>
            <p:nvPr/>
          </p:nvSpPr>
          <p:spPr bwMode="auto">
            <a:xfrm flipH="1">
              <a:off x="5988" y="9243"/>
              <a:ext cx="51" cy="76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1" name="Line 470"/>
            <p:cNvSpPr>
              <a:spLocks noChangeAspect="1" noChangeShapeType="1"/>
            </p:cNvSpPr>
            <p:nvPr/>
          </p:nvSpPr>
          <p:spPr bwMode="auto">
            <a:xfrm flipH="1">
              <a:off x="5916" y="9239"/>
              <a:ext cx="51" cy="76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" name="Line 471"/>
            <p:cNvSpPr>
              <a:spLocks noChangeAspect="1" noChangeShapeType="1"/>
            </p:cNvSpPr>
            <p:nvPr/>
          </p:nvSpPr>
          <p:spPr bwMode="auto">
            <a:xfrm flipH="1">
              <a:off x="5841" y="9245"/>
              <a:ext cx="51" cy="76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93" name="Line 442"/>
          <p:cNvSpPr>
            <a:spLocks noChangeAspect="1" noChangeShapeType="1"/>
          </p:cNvSpPr>
          <p:nvPr/>
        </p:nvSpPr>
        <p:spPr bwMode="auto">
          <a:xfrm>
            <a:off x="2985164" y="2289988"/>
            <a:ext cx="2344" cy="691715"/>
          </a:xfrm>
          <a:prstGeom prst="line">
            <a:avLst/>
          </a:prstGeom>
          <a:ln w="190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94" name="Groupe 164"/>
          <p:cNvGrpSpPr/>
          <p:nvPr/>
        </p:nvGrpSpPr>
        <p:grpSpPr>
          <a:xfrm>
            <a:off x="2650385" y="1777500"/>
            <a:ext cx="1199838" cy="983955"/>
            <a:chOff x="5929322" y="3759204"/>
            <a:chExt cx="1296988" cy="1063625"/>
          </a:xfrm>
        </p:grpSpPr>
        <p:sp>
          <p:nvSpPr>
            <p:cNvPr id="95" name="Rectangle 23"/>
            <p:cNvSpPr>
              <a:spLocks noChangeArrowheads="1"/>
            </p:cNvSpPr>
            <p:nvPr/>
          </p:nvSpPr>
          <p:spPr bwMode="auto">
            <a:xfrm>
              <a:off x="5929322" y="3929066"/>
              <a:ext cx="1296988" cy="71913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prstDash val="lg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6" name="Line 14"/>
            <p:cNvSpPr>
              <a:spLocks noChangeShapeType="1"/>
            </p:cNvSpPr>
            <p:nvPr/>
          </p:nvSpPr>
          <p:spPr bwMode="auto">
            <a:xfrm flipV="1">
              <a:off x="6286031" y="3759204"/>
              <a:ext cx="0" cy="972000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97" name="Rectangle 17"/>
            <p:cNvSpPr>
              <a:spLocks noChangeAspect="1" noChangeArrowheads="1"/>
            </p:cNvSpPr>
            <p:nvPr/>
          </p:nvSpPr>
          <p:spPr bwMode="auto">
            <a:xfrm rot="16200000">
              <a:off x="6145222" y="4125916"/>
              <a:ext cx="261938" cy="4333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98" name="Line 16"/>
            <p:cNvSpPr>
              <a:spLocks noChangeAspect="1" noChangeShapeType="1"/>
            </p:cNvSpPr>
            <p:nvPr/>
          </p:nvSpPr>
          <p:spPr bwMode="auto">
            <a:xfrm rot="600000" flipH="1">
              <a:off x="6145222" y="4195766"/>
              <a:ext cx="277813" cy="306388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99" name="Line 9"/>
            <p:cNvSpPr>
              <a:spLocks noChangeShapeType="1"/>
            </p:cNvSpPr>
            <p:nvPr/>
          </p:nvSpPr>
          <p:spPr bwMode="auto">
            <a:xfrm>
              <a:off x="6488122" y="4332291"/>
              <a:ext cx="47942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" name="Line 8"/>
            <p:cNvSpPr>
              <a:spLocks noChangeAspect="1" noChangeShapeType="1"/>
            </p:cNvSpPr>
            <p:nvPr/>
          </p:nvSpPr>
          <p:spPr bwMode="auto">
            <a:xfrm>
              <a:off x="6296435" y="3992566"/>
              <a:ext cx="0" cy="107950"/>
            </a:xfrm>
            <a:prstGeom prst="line">
              <a:avLst/>
            </a:prstGeom>
            <a:ln>
              <a:solidFill>
                <a:srgbClr val="FF0000"/>
              </a:solidFill>
              <a:headEnd/>
              <a:tailEnd type="triangle" w="lg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01" name="Line 12"/>
            <p:cNvSpPr>
              <a:spLocks noChangeAspect="1" noChangeShapeType="1"/>
            </p:cNvSpPr>
            <p:nvPr/>
          </p:nvSpPr>
          <p:spPr bwMode="auto">
            <a:xfrm>
              <a:off x="7061210" y="3794129"/>
              <a:ext cx="0" cy="433387"/>
            </a:xfrm>
            <a:prstGeom prst="line">
              <a:avLst/>
            </a:prstGeom>
            <a:ln w="19050">
              <a:headEnd type="oval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02" name="Line 11"/>
            <p:cNvSpPr>
              <a:spLocks noChangeAspect="1" noChangeShapeType="1"/>
            </p:cNvSpPr>
            <p:nvPr/>
          </p:nvSpPr>
          <p:spPr bwMode="auto">
            <a:xfrm rot="420000">
              <a:off x="6899285" y="4238629"/>
              <a:ext cx="176212" cy="14446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lg" len="lg"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Line 10"/>
            <p:cNvSpPr>
              <a:spLocks noChangeAspect="1" noChangeShapeType="1"/>
            </p:cNvSpPr>
            <p:nvPr/>
          </p:nvSpPr>
          <p:spPr bwMode="auto">
            <a:xfrm>
              <a:off x="7054860" y="4389441"/>
              <a:ext cx="0" cy="433388"/>
            </a:xfrm>
            <a:prstGeom prst="line">
              <a:avLst/>
            </a:prstGeom>
            <a:ln w="19050">
              <a:headEnd type="none" w="lg" len="lg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04" name="Line 7"/>
            <p:cNvSpPr>
              <a:spLocks noChangeAspect="1" noChangeShapeType="1"/>
            </p:cNvSpPr>
            <p:nvPr/>
          </p:nvSpPr>
          <p:spPr bwMode="auto">
            <a:xfrm>
              <a:off x="7061210" y="3976691"/>
              <a:ext cx="0" cy="144463"/>
            </a:xfrm>
            <a:prstGeom prst="line">
              <a:avLst/>
            </a:prstGeom>
            <a:ln>
              <a:solidFill>
                <a:srgbClr val="FF0000"/>
              </a:solidFill>
              <a:headEnd type="non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/>
            </a:p>
          </p:txBody>
        </p:sp>
      </p:grpSp>
      <p:cxnSp>
        <p:nvCxnSpPr>
          <p:cNvPr id="106" name="Connecteur droit 105"/>
          <p:cNvCxnSpPr/>
          <p:nvPr/>
        </p:nvCxnSpPr>
        <p:spPr bwMode="auto">
          <a:xfrm rot="16200000" flipH="1">
            <a:off x="4185817" y="2263376"/>
            <a:ext cx="0" cy="999104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7" name="Parenthèse ouvrante 106"/>
          <p:cNvSpPr/>
          <p:nvPr/>
        </p:nvSpPr>
        <p:spPr bwMode="auto">
          <a:xfrm>
            <a:off x="2452124" y="1859235"/>
            <a:ext cx="528696" cy="899193"/>
          </a:xfrm>
          <a:prstGeom prst="leftBracket">
            <a:avLst>
              <a:gd name="adj" fmla="val 0"/>
            </a:avLst>
          </a:prstGeom>
          <a:ln w="1905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8" name="Triangle isocèle 107"/>
          <p:cNvSpPr>
            <a:spLocks noChangeAspect="1"/>
          </p:cNvSpPr>
          <p:nvPr/>
        </p:nvSpPr>
        <p:spPr bwMode="auto">
          <a:xfrm>
            <a:off x="2333168" y="2154423"/>
            <a:ext cx="233124" cy="200970"/>
          </a:xfrm>
          <a:prstGeom prst="triangl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09" name="Connecteur droit 108"/>
          <p:cNvCxnSpPr/>
          <p:nvPr/>
        </p:nvCxnSpPr>
        <p:spPr bwMode="auto">
          <a:xfrm>
            <a:off x="2346384" y="2145612"/>
            <a:ext cx="199821" cy="1469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3" name="Text Box 404"/>
          <p:cNvSpPr txBox="1">
            <a:spLocks noChangeAspect="1" noChangeArrowheads="1"/>
          </p:cNvSpPr>
          <p:nvPr/>
        </p:nvSpPr>
        <p:spPr bwMode="auto">
          <a:xfrm>
            <a:off x="1779666" y="2154423"/>
            <a:ext cx="696596" cy="34920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GB" sz="1600" b="1" dirty="0">
                <a:solidFill>
                  <a:schemeClr val="tx1"/>
                </a:solidFill>
              </a:rPr>
              <a:t>DRL</a:t>
            </a:r>
            <a:endParaRPr lang="fr-FR" sz="2800" b="1" dirty="0">
              <a:solidFill>
                <a:schemeClr val="tx1"/>
              </a:solidFill>
            </a:endParaRPr>
          </a:p>
        </p:txBody>
      </p:sp>
      <p:grpSp>
        <p:nvGrpSpPr>
          <p:cNvPr id="180" name="Groupe 179"/>
          <p:cNvGrpSpPr/>
          <p:nvPr/>
        </p:nvGrpSpPr>
        <p:grpSpPr>
          <a:xfrm>
            <a:off x="5572132" y="617542"/>
            <a:ext cx="1395422" cy="3525838"/>
            <a:chOff x="6500826" y="357166"/>
            <a:chExt cx="1395422" cy="3525838"/>
          </a:xfrm>
        </p:grpSpPr>
        <p:sp>
          <p:nvSpPr>
            <p:cNvPr id="118" name="Line 296"/>
            <p:cNvSpPr>
              <a:spLocks noChangeAspect="1" noChangeShapeType="1"/>
            </p:cNvSpPr>
            <p:nvPr/>
          </p:nvSpPr>
          <p:spPr bwMode="auto">
            <a:xfrm>
              <a:off x="7266001" y="617516"/>
              <a:ext cx="0" cy="376238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19" name="Line 297"/>
            <p:cNvSpPr>
              <a:spLocks noChangeAspect="1" noChangeShapeType="1"/>
            </p:cNvSpPr>
            <p:nvPr/>
          </p:nvSpPr>
          <p:spPr bwMode="auto">
            <a:xfrm>
              <a:off x="7289814" y="2160566"/>
              <a:ext cx="0" cy="352425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0" name="Line 298"/>
            <p:cNvSpPr>
              <a:spLocks noChangeAspect="1" noChangeShapeType="1"/>
            </p:cNvSpPr>
            <p:nvPr/>
          </p:nvSpPr>
          <p:spPr bwMode="auto">
            <a:xfrm>
              <a:off x="6988189" y="633391"/>
              <a:ext cx="0" cy="374650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1" name="Line 299"/>
            <p:cNvSpPr>
              <a:spLocks noChangeAspect="1" noChangeShapeType="1"/>
            </p:cNvSpPr>
            <p:nvPr/>
          </p:nvSpPr>
          <p:spPr bwMode="auto">
            <a:xfrm>
              <a:off x="7002476" y="2149454"/>
              <a:ext cx="1588" cy="35560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2" name="Line 300"/>
            <p:cNvSpPr>
              <a:spLocks noChangeAspect="1" noChangeShapeType="1"/>
            </p:cNvSpPr>
            <p:nvPr/>
          </p:nvSpPr>
          <p:spPr bwMode="auto">
            <a:xfrm>
              <a:off x="6667514" y="642916"/>
              <a:ext cx="0" cy="376238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3" name="Line 301"/>
            <p:cNvSpPr>
              <a:spLocks noChangeAspect="1" noChangeShapeType="1"/>
            </p:cNvSpPr>
            <p:nvPr/>
          </p:nvSpPr>
          <p:spPr bwMode="auto">
            <a:xfrm>
              <a:off x="6670689" y="2139929"/>
              <a:ext cx="0" cy="352425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4" name="Line 302"/>
            <p:cNvSpPr>
              <a:spLocks noChangeAspect="1" noChangeShapeType="1"/>
            </p:cNvSpPr>
            <p:nvPr/>
          </p:nvSpPr>
          <p:spPr bwMode="auto">
            <a:xfrm>
              <a:off x="7282628" y="1223104"/>
              <a:ext cx="0" cy="75600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5" name="Line 303"/>
            <p:cNvSpPr>
              <a:spLocks noChangeAspect="1" noChangeShapeType="1"/>
            </p:cNvSpPr>
            <p:nvPr/>
          </p:nvSpPr>
          <p:spPr bwMode="auto">
            <a:xfrm>
              <a:off x="6999301" y="1207981"/>
              <a:ext cx="0" cy="75600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6" name="Line 304"/>
            <p:cNvSpPr>
              <a:spLocks noChangeAspect="1" noChangeShapeType="1"/>
            </p:cNvSpPr>
            <p:nvPr/>
          </p:nvSpPr>
          <p:spPr bwMode="auto">
            <a:xfrm>
              <a:off x="6684140" y="1211157"/>
              <a:ext cx="0" cy="75600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7" name="Rectangle 306"/>
            <p:cNvSpPr>
              <a:spLocks noChangeAspect="1" noChangeArrowheads="1"/>
            </p:cNvSpPr>
            <p:nvPr/>
          </p:nvSpPr>
          <p:spPr bwMode="auto">
            <a:xfrm rot="-2700000">
              <a:off x="7169915" y="1039791"/>
              <a:ext cx="60325" cy="188913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8" name="Line 307"/>
            <p:cNvSpPr>
              <a:spLocks noChangeAspect="1" noChangeShapeType="1"/>
            </p:cNvSpPr>
            <p:nvPr/>
          </p:nvSpPr>
          <p:spPr bwMode="auto">
            <a:xfrm rot="-2700000">
              <a:off x="7191389" y="998516"/>
              <a:ext cx="0" cy="258763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9" name="Line 308"/>
            <p:cNvSpPr>
              <a:spLocks noChangeAspect="1" noChangeShapeType="1"/>
            </p:cNvSpPr>
            <p:nvPr/>
          </p:nvSpPr>
          <p:spPr bwMode="auto">
            <a:xfrm>
              <a:off x="7225478" y="1003279"/>
              <a:ext cx="8096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30" name="Rectangle 309"/>
            <p:cNvSpPr>
              <a:spLocks noChangeAspect="1" noChangeArrowheads="1"/>
            </p:cNvSpPr>
            <p:nvPr/>
          </p:nvSpPr>
          <p:spPr bwMode="auto">
            <a:xfrm rot="-2700000">
              <a:off x="6882578" y="1028679"/>
              <a:ext cx="60325" cy="188912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31" name="Line 310"/>
            <p:cNvSpPr>
              <a:spLocks noChangeAspect="1" noChangeShapeType="1"/>
            </p:cNvSpPr>
            <p:nvPr/>
          </p:nvSpPr>
          <p:spPr bwMode="auto">
            <a:xfrm rot="-2700000">
              <a:off x="6904051" y="987404"/>
              <a:ext cx="0" cy="258762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32" name="Line 311"/>
            <p:cNvSpPr>
              <a:spLocks noChangeAspect="1" noChangeShapeType="1"/>
            </p:cNvSpPr>
            <p:nvPr/>
          </p:nvSpPr>
          <p:spPr bwMode="auto">
            <a:xfrm>
              <a:off x="6946829" y="1004866"/>
              <a:ext cx="80963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33" name="Rectangle 312"/>
            <p:cNvSpPr>
              <a:spLocks noChangeAspect="1" noChangeArrowheads="1"/>
            </p:cNvSpPr>
            <p:nvPr/>
          </p:nvSpPr>
          <p:spPr bwMode="auto">
            <a:xfrm rot="-2700000">
              <a:off x="6569840" y="1031854"/>
              <a:ext cx="60325" cy="188912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34" name="Line 313"/>
            <p:cNvSpPr>
              <a:spLocks noChangeAspect="1" noChangeShapeType="1"/>
            </p:cNvSpPr>
            <p:nvPr/>
          </p:nvSpPr>
          <p:spPr bwMode="auto">
            <a:xfrm rot="-2700000">
              <a:off x="6592901" y="990579"/>
              <a:ext cx="0" cy="258762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35" name="Line 314"/>
            <p:cNvSpPr>
              <a:spLocks noChangeAspect="1" noChangeShapeType="1"/>
            </p:cNvSpPr>
            <p:nvPr/>
          </p:nvSpPr>
          <p:spPr bwMode="auto">
            <a:xfrm>
              <a:off x="6631668" y="1020741"/>
              <a:ext cx="79375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37" name="Line 369"/>
            <p:cNvSpPr>
              <a:spLocks noChangeAspect="1" noChangeShapeType="1"/>
            </p:cNvSpPr>
            <p:nvPr/>
          </p:nvSpPr>
          <p:spPr bwMode="auto">
            <a:xfrm>
              <a:off x="7273939" y="2679679"/>
              <a:ext cx="1587" cy="511175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38" name="Line 370"/>
            <p:cNvSpPr>
              <a:spLocks noChangeAspect="1" noChangeShapeType="1"/>
            </p:cNvSpPr>
            <p:nvPr/>
          </p:nvSpPr>
          <p:spPr bwMode="auto">
            <a:xfrm>
              <a:off x="6670689" y="2663804"/>
              <a:ext cx="0" cy="511175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grpSp>
          <p:nvGrpSpPr>
            <p:cNvPr id="139" name="Group 371"/>
            <p:cNvGrpSpPr>
              <a:grpSpLocks noChangeAspect="1"/>
            </p:cNvGrpSpPr>
            <p:nvPr/>
          </p:nvGrpSpPr>
          <p:grpSpPr bwMode="auto">
            <a:xfrm>
              <a:off x="6670689" y="3171804"/>
              <a:ext cx="606425" cy="201612"/>
              <a:chOff x="4022" y="12293"/>
              <a:chExt cx="861" cy="286"/>
            </a:xfrm>
          </p:grpSpPr>
          <p:sp>
            <p:nvSpPr>
              <p:cNvPr id="140" name="Line 372"/>
              <p:cNvSpPr>
                <a:spLocks noChangeAspect="1" noChangeShapeType="1"/>
              </p:cNvSpPr>
              <p:nvPr/>
            </p:nvSpPr>
            <p:spPr bwMode="auto">
              <a:xfrm flipH="1">
                <a:off x="4695" y="12298"/>
                <a:ext cx="188" cy="281"/>
              </a:xfrm>
              <a:prstGeom prst="line">
                <a:avLst/>
              </a:prstGeom>
              <a:ln>
                <a:headEnd/>
                <a:tailEnd type="oval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41" name="Line 373"/>
              <p:cNvSpPr>
                <a:spLocks noChangeAspect="1" noChangeShapeType="1"/>
              </p:cNvSpPr>
              <p:nvPr/>
            </p:nvSpPr>
            <p:spPr bwMode="auto">
              <a:xfrm>
                <a:off x="4022" y="12293"/>
                <a:ext cx="188" cy="281"/>
              </a:xfrm>
              <a:prstGeom prst="line">
                <a:avLst/>
              </a:prstGeom>
              <a:ln>
                <a:headEnd/>
                <a:tailEnd type="oval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2" name="Line 374"/>
            <p:cNvSpPr>
              <a:spLocks noChangeAspect="1" noChangeShapeType="1"/>
            </p:cNvSpPr>
            <p:nvPr/>
          </p:nvSpPr>
          <p:spPr bwMode="auto">
            <a:xfrm>
              <a:off x="6983426" y="2663804"/>
              <a:ext cx="0" cy="638175"/>
            </a:xfrm>
            <a:prstGeom prst="line">
              <a:avLst/>
            </a:prstGeom>
            <a:ln>
              <a:headEnd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43" name="AutoShape 375"/>
            <p:cNvSpPr>
              <a:spLocks noChangeAspect="1" noChangeArrowheads="1"/>
            </p:cNvSpPr>
            <p:nvPr/>
          </p:nvSpPr>
          <p:spPr bwMode="auto">
            <a:xfrm>
              <a:off x="6692914" y="3308329"/>
              <a:ext cx="574675" cy="574675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700" y="10800"/>
                  </a:moveTo>
                  <a:cubicBezTo>
                    <a:pt x="2700" y="15274"/>
                    <a:pt x="6326" y="18900"/>
                    <a:pt x="10800" y="18900"/>
                  </a:cubicBezTo>
                  <a:cubicBezTo>
                    <a:pt x="15274" y="18900"/>
                    <a:pt x="18900" y="15274"/>
                    <a:pt x="18900" y="10800"/>
                  </a:cubicBezTo>
                  <a:cubicBezTo>
                    <a:pt x="18900" y="6326"/>
                    <a:pt x="15274" y="2700"/>
                    <a:pt x="10800" y="2700"/>
                  </a:cubicBezTo>
                  <a:cubicBezTo>
                    <a:pt x="6326" y="2700"/>
                    <a:pt x="2700" y="6326"/>
                    <a:pt x="2700" y="1080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44" name="Text Box 376"/>
            <p:cNvSpPr txBox="1">
              <a:spLocks noChangeAspect="1" noChangeArrowheads="1"/>
            </p:cNvSpPr>
            <p:nvPr/>
          </p:nvSpPr>
          <p:spPr bwMode="auto">
            <a:xfrm>
              <a:off x="6816739" y="3436916"/>
              <a:ext cx="506412" cy="33496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b="1">
                  <a:solidFill>
                    <a:schemeClr val="tx1"/>
                  </a:solidFill>
                </a:rPr>
                <a:t>M</a:t>
              </a:r>
            </a:p>
          </p:txBody>
        </p:sp>
        <p:sp>
          <p:nvSpPr>
            <p:cNvPr id="145" name="Text Box 388"/>
            <p:cNvSpPr txBox="1">
              <a:spLocks noChangeAspect="1" noChangeArrowheads="1"/>
            </p:cNvSpPr>
            <p:nvPr/>
          </p:nvSpPr>
          <p:spPr bwMode="auto">
            <a:xfrm>
              <a:off x="6500826" y="357166"/>
              <a:ext cx="1066800" cy="307975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b="1">
                  <a:solidFill>
                    <a:schemeClr val="tx1"/>
                  </a:solidFill>
                </a:rPr>
                <a:t>L1  L2  L3</a:t>
              </a:r>
            </a:p>
          </p:txBody>
        </p:sp>
        <p:grpSp>
          <p:nvGrpSpPr>
            <p:cNvPr id="146" name="Group 390"/>
            <p:cNvGrpSpPr>
              <a:grpSpLocks noChangeAspect="1"/>
            </p:cNvGrpSpPr>
            <p:nvPr/>
          </p:nvGrpSpPr>
          <p:grpSpPr bwMode="auto">
            <a:xfrm>
              <a:off x="6642781" y="1776735"/>
              <a:ext cx="87312" cy="228242"/>
              <a:chOff x="4087" y="12414"/>
              <a:chExt cx="123" cy="323"/>
            </a:xfrm>
          </p:grpSpPr>
          <p:sp>
            <p:nvSpPr>
              <p:cNvPr id="147" name="Line 391"/>
              <p:cNvSpPr>
                <a:spLocks noChangeAspect="1" noChangeShapeType="1"/>
              </p:cNvSpPr>
              <p:nvPr/>
            </p:nvSpPr>
            <p:spPr bwMode="auto">
              <a:xfrm>
                <a:off x="4149" y="12414"/>
                <a:ext cx="0" cy="323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48" name="Arc 392"/>
              <p:cNvSpPr>
                <a:spLocks noChangeAspect="1"/>
              </p:cNvSpPr>
              <p:nvPr/>
            </p:nvSpPr>
            <p:spPr bwMode="auto">
              <a:xfrm rot="11280000">
                <a:off x="4087" y="12595"/>
                <a:ext cx="123" cy="141"/>
              </a:xfrm>
              <a:custGeom>
                <a:avLst/>
                <a:gdLst>
                  <a:gd name="T0" fmla="*/ 0 w 21600"/>
                  <a:gd name="T1" fmla="*/ 0 h 37504"/>
                  <a:gd name="T2" fmla="*/ 0 w 21600"/>
                  <a:gd name="T3" fmla="*/ 0 h 37504"/>
                  <a:gd name="T4" fmla="*/ 0 w 21600"/>
                  <a:gd name="T5" fmla="*/ 0 h 3750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7504"/>
                  <a:gd name="T11" fmla="*/ 21600 w 21600"/>
                  <a:gd name="T12" fmla="*/ 37504 h 375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7504" fill="none" extrusionOk="0">
                    <a:moveTo>
                      <a:pt x="7766" y="-1"/>
                    </a:moveTo>
                    <a:cubicBezTo>
                      <a:pt x="16101" y="3211"/>
                      <a:pt x="21600" y="11222"/>
                      <a:pt x="21600" y="20155"/>
                    </a:cubicBezTo>
                    <a:cubicBezTo>
                      <a:pt x="21600" y="26994"/>
                      <a:pt x="18360" y="33429"/>
                      <a:pt x="12867" y="37503"/>
                    </a:cubicBezTo>
                  </a:path>
                  <a:path w="21600" h="37504" stroke="0" extrusionOk="0">
                    <a:moveTo>
                      <a:pt x="7766" y="-1"/>
                    </a:moveTo>
                    <a:cubicBezTo>
                      <a:pt x="16101" y="3211"/>
                      <a:pt x="21600" y="11222"/>
                      <a:pt x="21600" y="20155"/>
                    </a:cubicBezTo>
                    <a:cubicBezTo>
                      <a:pt x="21600" y="26994"/>
                      <a:pt x="18360" y="33429"/>
                      <a:pt x="12867" y="37503"/>
                    </a:cubicBezTo>
                    <a:lnTo>
                      <a:pt x="0" y="20155"/>
                    </a:lnTo>
                    <a:close/>
                  </a:path>
                </a:pathLst>
              </a:custGeom>
              <a:noFill/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49" name="Group 393"/>
            <p:cNvGrpSpPr>
              <a:grpSpLocks noChangeAspect="1"/>
            </p:cNvGrpSpPr>
            <p:nvPr/>
          </p:nvGrpSpPr>
          <p:grpSpPr bwMode="auto">
            <a:xfrm>
              <a:off x="6953179" y="1734279"/>
              <a:ext cx="87313" cy="226679"/>
              <a:chOff x="4534" y="12414"/>
              <a:chExt cx="123" cy="323"/>
            </a:xfrm>
          </p:grpSpPr>
          <p:sp>
            <p:nvSpPr>
              <p:cNvPr id="150" name="Line 394"/>
              <p:cNvSpPr>
                <a:spLocks noChangeAspect="1" noChangeShapeType="1"/>
              </p:cNvSpPr>
              <p:nvPr/>
            </p:nvSpPr>
            <p:spPr bwMode="auto">
              <a:xfrm>
                <a:off x="4596" y="12414"/>
                <a:ext cx="0" cy="323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51" name="Arc 395"/>
              <p:cNvSpPr>
                <a:spLocks noChangeAspect="1"/>
              </p:cNvSpPr>
              <p:nvPr/>
            </p:nvSpPr>
            <p:spPr bwMode="auto">
              <a:xfrm rot="11280000">
                <a:off x="4534" y="12590"/>
                <a:ext cx="123" cy="141"/>
              </a:xfrm>
              <a:custGeom>
                <a:avLst/>
                <a:gdLst>
                  <a:gd name="T0" fmla="*/ 0 w 21600"/>
                  <a:gd name="T1" fmla="*/ 0 h 37504"/>
                  <a:gd name="T2" fmla="*/ 0 w 21600"/>
                  <a:gd name="T3" fmla="*/ 0 h 37504"/>
                  <a:gd name="T4" fmla="*/ 0 w 21600"/>
                  <a:gd name="T5" fmla="*/ 0 h 3750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7504"/>
                  <a:gd name="T11" fmla="*/ 21600 w 21600"/>
                  <a:gd name="T12" fmla="*/ 37504 h 375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7504" fill="none" extrusionOk="0">
                    <a:moveTo>
                      <a:pt x="7766" y="-1"/>
                    </a:moveTo>
                    <a:cubicBezTo>
                      <a:pt x="16101" y="3211"/>
                      <a:pt x="21600" y="11222"/>
                      <a:pt x="21600" y="20155"/>
                    </a:cubicBezTo>
                    <a:cubicBezTo>
                      <a:pt x="21600" y="26994"/>
                      <a:pt x="18360" y="33429"/>
                      <a:pt x="12867" y="37503"/>
                    </a:cubicBezTo>
                  </a:path>
                  <a:path w="21600" h="37504" stroke="0" extrusionOk="0">
                    <a:moveTo>
                      <a:pt x="7766" y="-1"/>
                    </a:moveTo>
                    <a:cubicBezTo>
                      <a:pt x="16101" y="3211"/>
                      <a:pt x="21600" y="11222"/>
                      <a:pt x="21600" y="20155"/>
                    </a:cubicBezTo>
                    <a:cubicBezTo>
                      <a:pt x="21600" y="26994"/>
                      <a:pt x="18360" y="33429"/>
                      <a:pt x="12867" y="37503"/>
                    </a:cubicBezTo>
                    <a:lnTo>
                      <a:pt x="0" y="20155"/>
                    </a:lnTo>
                    <a:close/>
                  </a:path>
                </a:pathLst>
              </a:custGeom>
              <a:noFill/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52" name="Group 396"/>
            <p:cNvGrpSpPr>
              <a:grpSpLocks noChangeAspect="1"/>
            </p:cNvGrpSpPr>
            <p:nvPr/>
          </p:nvGrpSpPr>
          <p:grpSpPr bwMode="auto">
            <a:xfrm>
              <a:off x="7241353" y="1758935"/>
              <a:ext cx="85725" cy="228242"/>
              <a:chOff x="4970" y="12416"/>
              <a:chExt cx="122" cy="323"/>
            </a:xfrm>
          </p:grpSpPr>
          <p:sp>
            <p:nvSpPr>
              <p:cNvPr id="153" name="Line 397"/>
              <p:cNvSpPr>
                <a:spLocks noChangeAspect="1" noChangeShapeType="1"/>
              </p:cNvSpPr>
              <p:nvPr/>
            </p:nvSpPr>
            <p:spPr bwMode="auto">
              <a:xfrm>
                <a:off x="5032" y="12416"/>
                <a:ext cx="0" cy="323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54" name="Arc 398"/>
              <p:cNvSpPr>
                <a:spLocks noChangeAspect="1"/>
              </p:cNvSpPr>
              <p:nvPr/>
            </p:nvSpPr>
            <p:spPr bwMode="auto">
              <a:xfrm rot="11280000">
                <a:off x="4970" y="12592"/>
                <a:ext cx="122" cy="141"/>
              </a:xfrm>
              <a:custGeom>
                <a:avLst/>
                <a:gdLst>
                  <a:gd name="T0" fmla="*/ 0 w 21600"/>
                  <a:gd name="T1" fmla="*/ 0 h 37504"/>
                  <a:gd name="T2" fmla="*/ 0 w 21600"/>
                  <a:gd name="T3" fmla="*/ 0 h 37504"/>
                  <a:gd name="T4" fmla="*/ 0 w 21600"/>
                  <a:gd name="T5" fmla="*/ 0 h 3750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7504"/>
                  <a:gd name="T11" fmla="*/ 21600 w 21600"/>
                  <a:gd name="T12" fmla="*/ 37504 h 375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7504" fill="none" extrusionOk="0">
                    <a:moveTo>
                      <a:pt x="7766" y="-1"/>
                    </a:moveTo>
                    <a:cubicBezTo>
                      <a:pt x="16101" y="3211"/>
                      <a:pt x="21600" y="11222"/>
                      <a:pt x="21600" y="20155"/>
                    </a:cubicBezTo>
                    <a:cubicBezTo>
                      <a:pt x="21600" y="26994"/>
                      <a:pt x="18360" y="33429"/>
                      <a:pt x="12867" y="37503"/>
                    </a:cubicBezTo>
                  </a:path>
                  <a:path w="21600" h="37504" stroke="0" extrusionOk="0">
                    <a:moveTo>
                      <a:pt x="7766" y="-1"/>
                    </a:moveTo>
                    <a:cubicBezTo>
                      <a:pt x="16101" y="3211"/>
                      <a:pt x="21600" y="11222"/>
                      <a:pt x="21600" y="20155"/>
                    </a:cubicBezTo>
                    <a:cubicBezTo>
                      <a:pt x="21600" y="26994"/>
                      <a:pt x="18360" y="33429"/>
                      <a:pt x="12867" y="37503"/>
                    </a:cubicBezTo>
                    <a:lnTo>
                      <a:pt x="0" y="20155"/>
                    </a:lnTo>
                    <a:close/>
                  </a:path>
                </a:pathLst>
              </a:custGeom>
              <a:noFill/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55" name="Line 399"/>
            <p:cNvSpPr>
              <a:spLocks noChangeAspect="1" noChangeShapeType="1"/>
            </p:cNvSpPr>
            <p:nvPr/>
          </p:nvSpPr>
          <p:spPr bwMode="auto">
            <a:xfrm rot="60000" flipH="1" flipV="1">
              <a:off x="6505149" y="1962522"/>
              <a:ext cx="164634" cy="18000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56" name="Line 401"/>
            <p:cNvSpPr>
              <a:spLocks noChangeAspect="1" noChangeShapeType="1"/>
            </p:cNvSpPr>
            <p:nvPr/>
          </p:nvSpPr>
          <p:spPr bwMode="auto">
            <a:xfrm rot="60000" flipH="1" flipV="1">
              <a:off x="7123438" y="1969792"/>
              <a:ext cx="164634" cy="18000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57" name="Line 402"/>
            <p:cNvSpPr>
              <a:spLocks noChangeAspect="1" noChangeShapeType="1"/>
            </p:cNvSpPr>
            <p:nvPr/>
          </p:nvSpPr>
          <p:spPr bwMode="auto">
            <a:xfrm rot="60000" flipH="1" flipV="1">
              <a:off x="6834612" y="1973539"/>
              <a:ext cx="164820" cy="18000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grpSp>
          <p:nvGrpSpPr>
            <p:cNvPr id="158" name="Group 403"/>
            <p:cNvGrpSpPr>
              <a:grpSpLocks noChangeAspect="1"/>
            </p:cNvGrpSpPr>
            <p:nvPr/>
          </p:nvGrpSpPr>
          <p:grpSpPr bwMode="auto">
            <a:xfrm>
              <a:off x="7280289" y="2513759"/>
              <a:ext cx="155575" cy="175456"/>
              <a:chOff x="6027" y="14659"/>
              <a:chExt cx="280" cy="219"/>
            </a:xfrm>
          </p:grpSpPr>
          <p:sp>
            <p:nvSpPr>
              <p:cNvPr id="159" name="Line 404"/>
              <p:cNvSpPr>
                <a:spLocks noChangeAspect="1" noChangeShapeType="1"/>
              </p:cNvSpPr>
              <p:nvPr/>
            </p:nvSpPr>
            <p:spPr bwMode="auto">
              <a:xfrm>
                <a:off x="6027" y="14664"/>
                <a:ext cx="280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0" name="Line 405"/>
              <p:cNvSpPr>
                <a:spLocks noChangeAspect="1" noChangeShapeType="1"/>
              </p:cNvSpPr>
              <p:nvPr/>
            </p:nvSpPr>
            <p:spPr bwMode="auto">
              <a:xfrm>
                <a:off x="6293" y="14659"/>
                <a:ext cx="0" cy="21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1" name="Line 406"/>
              <p:cNvSpPr>
                <a:spLocks noChangeAspect="1" noChangeShapeType="1"/>
              </p:cNvSpPr>
              <p:nvPr/>
            </p:nvSpPr>
            <p:spPr bwMode="auto">
              <a:xfrm>
                <a:off x="6027" y="14878"/>
                <a:ext cx="280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62" name="Group 407"/>
            <p:cNvGrpSpPr>
              <a:grpSpLocks noChangeAspect="1"/>
            </p:cNvGrpSpPr>
            <p:nvPr/>
          </p:nvGrpSpPr>
          <p:grpSpPr bwMode="auto">
            <a:xfrm>
              <a:off x="6992951" y="2497884"/>
              <a:ext cx="155575" cy="175456"/>
              <a:chOff x="6027" y="14659"/>
              <a:chExt cx="280" cy="219"/>
            </a:xfrm>
          </p:grpSpPr>
          <p:sp>
            <p:nvSpPr>
              <p:cNvPr id="163" name="Line 408"/>
              <p:cNvSpPr>
                <a:spLocks noChangeAspect="1" noChangeShapeType="1"/>
              </p:cNvSpPr>
              <p:nvPr/>
            </p:nvSpPr>
            <p:spPr bwMode="auto">
              <a:xfrm>
                <a:off x="6027" y="14664"/>
                <a:ext cx="280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4" name="Line 409"/>
              <p:cNvSpPr>
                <a:spLocks noChangeAspect="1" noChangeShapeType="1"/>
              </p:cNvSpPr>
              <p:nvPr/>
            </p:nvSpPr>
            <p:spPr bwMode="auto">
              <a:xfrm>
                <a:off x="6285" y="14659"/>
                <a:ext cx="0" cy="21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5" name="Line 410"/>
              <p:cNvSpPr>
                <a:spLocks noChangeAspect="1" noChangeShapeType="1"/>
              </p:cNvSpPr>
              <p:nvPr/>
            </p:nvSpPr>
            <p:spPr bwMode="auto">
              <a:xfrm>
                <a:off x="6027" y="14878"/>
                <a:ext cx="280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66" name="Group 411"/>
            <p:cNvGrpSpPr>
              <a:grpSpLocks noChangeAspect="1"/>
            </p:cNvGrpSpPr>
            <p:nvPr/>
          </p:nvGrpSpPr>
          <p:grpSpPr bwMode="auto">
            <a:xfrm>
              <a:off x="6665926" y="2489902"/>
              <a:ext cx="155575" cy="177081"/>
              <a:chOff x="6027" y="14659"/>
              <a:chExt cx="280" cy="219"/>
            </a:xfrm>
          </p:grpSpPr>
          <p:sp>
            <p:nvSpPr>
              <p:cNvPr id="167" name="Line 412"/>
              <p:cNvSpPr>
                <a:spLocks noChangeAspect="1" noChangeShapeType="1"/>
              </p:cNvSpPr>
              <p:nvPr/>
            </p:nvSpPr>
            <p:spPr bwMode="auto">
              <a:xfrm>
                <a:off x="6027" y="14664"/>
                <a:ext cx="280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8" name="Line 413"/>
              <p:cNvSpPr>
                <a:spLocks noChangeAspect="1" noChangeShapeType="1"/>
              </p:cNvSpPr>
              <p:nvPr/>
            </p:nvSpPr>
            <p:spPr bwMode="auto">
              <a:xfrm>
                <a:off x="6285" y="14659"/>
                <a:ext cx="0" cy="21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9" name="Line 414"/>
              <p:cNvSpPr>
                <a:spLocks noChangeAspect="1" noChangeShapeType="1"/>
              </p:cNvSpPr>
              <p:nvPr/>
            </p:nvSpPr>
            <p:spPr bwMode="auto">
              <a:xfrm>
                <a:off x="6027" y="14878"/>
                <a:ext cx="280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70" name="Text Box 487"/>
            <p:cNvSpPr txBox="1">
              <a:spLocks noChangeAspect="1" noChangeArrowheads="1"/>
            </p:cNvSpPr>
            <p:nvPr/>
          </p:nvSpPr>
          <p:spPr bwMode="auto">
            <a:xfrm>
              <a:off x="7250134" y="898504"/>
              <a:ext cx="393700" cy="307975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600" b="1" dirty="0">
                  <a:solidFill>
                    <a:schemeClr val="tx1"/>
                  </a:solidFill>
                </a:rPr>
                <a:t>Q</a:t>
              </a:r>
            </a:p>
          </p:txBody>
        </p:sp>
        <p:sp>
          <p:nvSpPr>
            <p:cNvPr id="171" name="Text Box 488"/>
            <p:cNvSpPr txBox="1">
              <a:spLocks noChangeAspect="1" noChangeArrowheads="1"/>
            </p:cNvSpPr>
            <p:nvPr/>
          </p:nvSpPr>
          <p:spPr bwMode="auto">
            <a:xfrm>
              <a:off x="7304110" y="1903391"/>
              <a:ext cx="592138" cy="37941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400" b="1" dirty="0">
                  <a:solidFill>
                    <a:schemeClr val="tx1"/>
                  </a:solidFill>
                </a:rPr>
                <a:t>KM1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72" name="Text Box 489"/>
            <p:cNvSpPr txBox="1">
              <a:spLocks noChangeAspect="1" noChangeArrowheads="1"/>
            </p:cNvSpPr>
            <p:nvPr/>
          </p:nvSpPr>
          <p:spPr bwMode="auto">
            <a:xfrm>
              <a:off x="7435873" y="2435204"/>
              <a:ext cx="422275" cy="295275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b="1" dirty="0">
                  <a:solidFill>
                    <a:schemeClr val="tx1"/>
                  </a:solidFill>
                </a:rPr>
                <a:t>F</a:t>
              </a:r>
              <a:r>
                <a:rPr lang="ar-DZ" sz="1400" b="1" dirty="0">
                  <a:solidFill>
                    <a:schemeClr val="tx1"/>
                  </a:solidFill>
                </a:rPr>
                <a:t>2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5" name="Groupe 184"/>
          <p:cNvGrpSpPr>
            <a:grpSpLocks noChangeAspect="1"/>
          </p:cNvGrpSpPr>
          <p:nvPr/>
        </p:nvGrpSpPr>
        <p:grpSpPr>
          <a:xfrm>
            <a:off x="4429124" y="2193916"/>
            <a:ext cx="523058" cy="288000"/>
            <a:chOff x="4000496" y="2995511"/>
            <a:chExt cx="392112" cy="215900"/>
          </a:xfrm>
        </p:grpSpPr>
        <p:sp>
          <p:nvSpPr>
            <p:cNvPr id="183" name="Rectangle 86"/>
            <p:cNvSpPr>
              <a:spLocks noChangeAspect="1" noChangeArrowheads="1"/>
            </p:cNvSpPr>
            <p:nvPr/>
          </p:nvSpPr>
          <p:spPr bwMode="auto">
            <a:xfrm>
              <a:off x="4000496" y="3000372"/>
              <a:ext cx="392112" cy="206375"/>
            </a:xfrm>
            <a:prstGeom prst="rect">
              <a:avLst/>
            </a:prstGeom>
            <a:ln w="2857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84" name="Line 181"/>
            <p:cNvSpPr>
              <a:spLocks noChangeShapeType="1"/>
            </p:cNvSpPr>
            <p:nvPr/>
          </p:nvSpPr>
          <p:spPr bwMode="auto">
            <a:xfrm rot="180000" flipH="1">
              <a:off x="4044946" y="2995511"/>
              <a:ext cx="287337" cy="215900"/>
            </a:xfrm>
            <a:prstGeom prst="line">
              <a:avLst/>
            </a:prstGeom>
            <a:ln w="2857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188" name="ZoneTexte 187"/>
          <p:cNvSpPr txBox="1"/>
          <p:nvPr/>
        </p:nvSpPr>
        <p:spPr>
          <a:xfrm>
            <a:off x="4332286" y="1836726"/>
            <a:ext cx="571504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tx1"/>
                </a:solidFill>
              </a:rPr>
              <a:t>A1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189" name="ZoneTexte 188"/>
          <p:cNvSpPr txBox="1"/>
          <p:nvPr/>
        </p:nvSpPr>
        <p:spPr>
          <a:xfrm>
            <a:off x="4319586" y="2470343"/>
            <a:ext cx="571504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tx1"/>
                </a:solidFill>
              </a:rPr>
              <a:t>A2</a:t>
            </a:r>
            <a:endParaRPr lang="fr-FR" sz="1400" b="1" dirty="0">
              <a:solidFill>
                <a:schemeClr val="tx1"/>
              </a:solidFill>
            </a:endParaRPr>
          </a:p>
        </p:txBody>
      </p:sp>
      <p:cxnSp>
        <p:nvCxnSpPr>
          <p:cNvPr id="191" name="Connecteur droit 190"/>
          <p:cNvCxnSpPr/>
          <p:nvPr/>
        </p:nvCxnSpPr>
        <p:spPr bwMode="auto">
          <a:xfrm>
            <a:off x="5668970" y="1365260"/>
            <a:ext cx="61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2" name="Connecteur droit 191"/>
          <p:cNvCxnSpPr/>
          <p:nvPr/>
        </p:nvCxnSpPr>
        <p:spPr bwMode="auto">
          <a:xfrm>
            <a:off x="4975228" y="2362216"/>
            <a:ext cx="133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4" name="Text Box 577"/>
          <p:cNvSpPr txBox="1">
            <a:spLocks noChangeArrowheads="1"/>
          </p:cNvSpPr>
          <p:nvPr/>
        </p:nvSpPr>
        <p:spPr bwMode="auto">
          <a:xfrm>
            <a:off x="5610232" y="373544"/>
            <a:ext cx="1214446" cy="3916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GB" sz="1400" b="1" dirty="0" smtClean="0">
                <a:solidFill>
                  <a:schemeClr val="tx1"/>
                </a:solidFill>
              </a:rPr>
              <a:t>3X380V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115" name="ZoneTexte 114"/>
          <p:cNvSpPr txBox="1"/>
          <p:nvPr/>
        </p:nvSpPr>
        <p:spPr>
          <a:xfrm>
            <a:off x="1643042" y="1857364"/>
            <a:ext cx="928694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tx1"/>
                </a:solidFill>
              </a:rPr>
              <a:t>1N4818</a:t>
            </a:r>
            <a:endParaRPr lang="fr-FR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9" grpId="0" animBg="1"/>
      <p:bldP spid="80" grpId="0"/>
      <p:bldP spid="81" grpId="0" animBg="1"/>
      <p:bldP spid="82" grpId="0"/>
      <p:bldP spid="83" grpId="0" animBg="1"/>
      <p:bldP spid="84" grpId="0" animBg="1"/>
      <p:bldP spid="85" grpId="0" animBg="1"/>
      <p:bldP spid="86" grpId="0"/>
      <p:bldP spid="93" grpId="0" animBg="1"/>
      <p:bldP spid="107" grpId="0" animBg="1"/>
      <p:bldP spid="108" grpId="0" animBg="1"/>
      <p:bldP spid="113" grpId="0"/>
      <p:bldP spid="188" grpId="0"/>
      <p:bldP spid="189" grpId="0"/>
      <p:bldP spid="114" grpId="0"/>
      <p:bldP spid="1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9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71480"/>
            <a:ext cx="720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147" y="225425"/>
            <a:ext cx="8815705" cy="6407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357166"/>
            <a:ext cx="9163050" cy="54749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71480"/>
            <a:ext cx="7680265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857224" y="4643446"/>
            <a:ext cx="3643338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2400" b="1" dirty="0" smtClean="0">
                <a:solidFill>
                  <a:srgbClr val="66FFFF"/>
                </a:solidFill>
              </a:rPr>
              <a:t>إقلاع مباشر –اتجاه واحد للدوران-</a:t>
            </a:r>
            <a:endParaRPr lang="fr-FR" sz="2400" b="1" dirty="0">
              <a:solidFill>
                <a:srgbClr val="66FF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286380" y="3429000"/>
            <a:ext cx="3571900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2400" b="1" dirty="0" smtClean="0">
                <a:solidFill>
                  <a:srgbClr val="66FFFF"/>
                </a:solidFill>
              </a:rPr>
              <a:t>إقلاع مباشر –اتجاهين  للدوران-</a:t>
            </a:r>
            <a:endParaRPr lang="fr-FR" sz="2400" b="1" dirty="0">
              <a:solidFill>
                <a:srgbClr val="66FFFF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Asyndemar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692150"/>
            <a:ext cx="8489950" cy="5383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 bwMode="auto">
          <a:xfrm>
            <a:off x="37071" y="37071"/>
            <a:ext cx="1188000" cy="360000"/>
          </a:xfrm>
          <a:prstGeom prst="rect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1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abic Transparent" pitchFamily="2" charset="-78"/>
              </a:rPr>
              <a:t>اضغط</a:t>
            </a:r>
            <a:r>
              <a:rPr kumimoji="0" lang="ar-DZ" sz="18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abic Transparent" pitchFamily="2" charset="-78"/>
              </a:rPr>
              <a:t> وانتظر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5"/>
          <p:cNvSpPr>
            <a:spLocks noChangeArrowheads="1"/>
          </p:cNvSpPr>
          <p:nvPr/>
        </p:nvSpPr>
        <p:spPr bwMode="auto">
          <a:xfrm>
            <a:off x="2051050" y="692150"/>
            <a:ext cx="6804025" cy="113877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r" rtl="1"/>
            <a:r>
              <a:rPr lang="ar-DZ" sz="17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لدينا محرك </a:t>
            </a:r>
            <a:r>
              <a:rPr lang="fr-FR" sz="17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M</a:t>
            </a:r>
            <a:r>
              <a:rPr lang="ar-DZ" sz="17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خصائصه كالتالي:</a:t>
            </a:r>
          </a:p>
          <a:p>
            <a:pPr algn="r" rtl="1"/>
            <a:r>
              <a:rPr lang="ar-DZ" sz="17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ـ  </a:t>
            </a:r>
            <a:r>
              <a:rPr lang="ar-DZ" sz="17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توتر المحرك  </a:t>
            </a:r>
            <a:r>
              <a:rPr lang="en-US" sz="17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220/380V</a:t>
            </a:r>
            <a:r>
              <a:rPr lang="ar-DZ" sz="17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.   </a:t>
            </a:r>
            <a:endParaRPr lang="en-US" sz="1700" b="1" dirty="0">
              <a:solidFill>
                <a:schemeClr val="tx1"/>
              </a:solidFill>
              <a:cs typeface="Arabic Transparent" pitchFamily="2" charset="-78"/>
            </a:endParaRPr>
          </a:p>
          <a:p>
            <a:pPr algn="r" rtl="1" eaLnBrk="0" hangingPunct="0"/>
            <a:r>
              <a:rPr lang="ar-DZ" sz="1700" b="1" dirty="0" smtClean="0">
                <a:solidFill>
                  <a:schemeClr val="tx1"/>
                </a:solidFill>
                <a:cs typeface="Arabic Transparent" pitchFamily="2" charset="-78"/>
              </a:rPr>
              <a:t>ـ التيار </a:t>
            </a:r>
            <a:r>
              <a:rPr lang="ar-DZ" sz="1700" b="1" dirty="0">
                <a:solidFill>
                  <a:schemeClr val="tx1"/>
                </a:solidFill>
                <a:cs typeface="Arabic Transparent" pitchFamily="2" charset="-78"/>
              </a:rPr>
              <a:t>الممتص من طرف المحرك هو : </a:t>
            </a:r>
            <a:r>
              <a:rPr lang="en-US" sz="1700" b="1" dirty="0">
                <a:solidFill>
                  <a:schemeClr val="tx1"/>
                </a:solidFill>
                <a:cs typeface="Arabic Transparent" pitchFamily="2" charset="-78"/>
              </a:rPr>
              <a:t>3A</a:t>
            </a:r>
            <a:r>
              <a:rPr lang="ar-DZ" sz="1700" b="1" dirty="0">
                <a:solidFill>
                  <a:schemeClr val="tx1"/>
                </a:solidFill>
                <a:cs typeface="Arabic Transparent" pitchFamily="2" charset="-78"/>
              </a:rPr>
              <a:t> .       </a:t>
            </a:r>
            <a:endParaRPr lang="en-US" sz="1700" b="1" dirty="0">
              <a:solidFill>
                <a:schemeClr val="tx1"/>
              </a:solidFill>
              <a:cs typeface="Arabic Transparent" pitchFamily="2" charset="-78"/>
            </a:endParaRPr>
          </a:p>
          <a:p>
            <a:pPr algn="r" rtl="1" eaLnBrk="0" hangingPunct="0"/>
            <a:r>
              <a:rPr lang="ar-DZ" sz="1700" b="1" dirty="0">
                <a:solidFill>
                  <a:schemeClr val="tx1"/>
                </a:solidFill>
                <a:cs typeface="Arabic Transparent" pitchFamily="2" charset="-78"/>
              </a:rPr>
              <a:t> 1 </a:t>
            </a:r>
            <a:r>
              <a:rPr lang="ar-DZ" sz="1700" b="1" dirty="0" err="1">
                <a:solidFill>
                  <a:schemeClr val="tx1"/>
                </a:solidFill>
                <a:cs typeface="Arabic Transparent" pitchFamily="2" charset="-78"/>
              </a:rPr>
              <a:t>ـ</a:t>
            </a:r>
            <a:r>
              <a:rPr lang="ar-DZ" sz="1700" b="1" dirty="0">
                <a:solidFill>
                  <a:schemeClr val="tx1"/>
                </a:solidFill>
                <a:cs typeface="Arabic Transparent" pitchFamily="2" charset="-78"/>
              </a:rPr>
              <a:t> ارسم دارة الاستطاعة للمحرك إذا كان الإقلاع مباشر اتجاه واحد للدوران </a:t>
            </a:r>
            <a:r>
              <a:rPr lang="ar-DZ" sz="1700" b="1" dirty="0" smtClean="0">
                <a:solidFill>
                  <a:schemeClr val="tx1"/>
                </a:solidFill>
                <a:cs typeface="Arabic Transparent" pitchFamily="2" charset="-78"/>
              </a:rPr>
              <a:t>.                  </a:t>
            </a:r>
            <a:endParaRPr lang="en-US" sz="17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74804" name="Rectangle 247"/>
          <p:cNvSpPr>
            <a:spLocks noChangeArrowheads="1"/>
          </p:cNvSpPr>
          <p:nvPr/>
        </p:nvSpPr>
        <p:spPr bwMode="auto">
          <a:xfrm>
            <a:off x="3660848" y="4910279"/>
            <a:ext cx="4884671" cy="166199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rtl="1">
              <a:tabLst>
                <a:tab pos="3729038" algn="l"/>
              </a:tabLst>
            </a:pPr>
            <a:r>
              <a:rPr lang="ar-DZ" sz="1700" b="1" dirty="0">
                <a:solidFill>
                  <a:schemeClr val="tx1"/>
                </a:solidFill>
                <a:cs typeface="Arabic Transparent" pitchFamily="2" charset="-78"/>
              </a:rPr>
              <a:t>- عين  كل من:</a:t>
            </a:r>
            <a:endParaRPr lang="en-US" sz="1700" b="1" dirty="0">
              <a:solidFill>
                <a:schemeClr val="tx1"/>
              </a:solidFill>
            </a:endParaRPr>
          </a:p>
          <a:p>
            <a:pPr algn="r" rtl="1" eaLnBrk="0" hangingPunct="0">
              <a:tabLst>
                <a:tab pos="3729038" algn="l"/>
              </a:tabLst>
            </a:pPr>
            <a:r>
              <a:rPr lang="ar-DZ" sz="1700" b="1" dirty="0">
                <a:solidFill>
                  <a:schemeClr val="tx1"/>
                </a:solidFill>
                <a:cs typeface="Arabic Transparent" pitchFamily="2" charset="-78"/>
              </a:rPr>
              <a:t>    </a:t>
            </a:r>
            <a:r>
              <a:rPr lang="ar-DZ" sz="1700" b="1" dirty="0" smtClean="0">
                <a:solidFill>
                  <a:schemeClr val="tx1"/>
                </a:solidFill>
                <a:cs typeface="Arabic Transparent" pitchFamily="2" charset="-78"/>
              </a:rPr>
              <a:t> 1ـ مجال ضبط المرحل الحراري .            </a:t>
            </a:r>
          </a:p>
          <a:p>
            <a:pPr algn="r" rtl="1" eaLnBrk="0" hangingPunct="0">
              <a:tabLst>
                <a:tab pos="3729038" algn="l"/>
              </a:tabLst>
            </a:pPr>
            <a:r>
              <a:rPr lang="ar-DZ" sz="1700" b="1" dirty="0" smtClean="0">
                <a:solidFill>
                  <a:schemeClr val="tx1"/>
                </a:solidFill>
                <a:cs typeface="Arabic Transparent" pitchFamily="2" charset="-78"/>
              </a:rPr>
              <a:t>     2ـ </a:t>
            </a:r>
            <a:r>
              <a:rPr lang="ar-DZ" sz="1700" b="1" dirty="0">
                <a:solidFill>
                  <a:schemeClr val="tx1"/>
                </a:solidFill>
                <a:cs typeface="Arabic Transparent" pitchFamily="2" charset="-78"/>
              </a:rPr>
              <a:t>نوع المنصهر المستعمل مع هذا المحرك ومعيار تياره.</a:t>
            </a:r>
            <a:endParaRPr lang="en-US" sz="1700" b="1" dirty="0">
              <a:solidFill>
                <a:schemeClr val="tx1"/>
              </a:solidFill>
            </a:endParaRPr>
          </a:p>
          <a:p>
            <a:pPr algn="r" rtl="1" eaLnBrk="0" hangingPunct="0">
              <a:tabLst>
                <a:tab pos="3729038" algn="l"/>
              </a:tabLst>
            </a:pPr>
            <a:r>
              <a:rPr lang="ar-DZ" sz="1700" b="1" dirty="0" smtClean="0">
                <a:solidFill>
                  <a:schemeClr val="tx1"/>
                </a:solidFill>
                <a:cs typeface="Arabic Transparent" pitchFamily="2" charset="-78"/>
              </a:rPr>
              <a:t>     3ـ مرجع الملامس. </a:t>
            </a:r>
            <a:endParaRPr lang="en-US" sz="1700" b="1" dirty="0">
              <a:solidFill>
                <a:schemeClr val="tx1"/>
              </a:solidFill>
            </a:endParaRPr>
          </a:p>
          <a:p>
            <a:pPr algn="r" rtl="1" eaLnBrk="0" hangingPunct="0">
              <a:tabLst>
                <a:tab pos="3729038" algn="l"/>
              </a:tabLst>
            </a:pPr>
            <a:r>
              <a:rPr lang="ar-DZ" sz="1700" b="1" dirty="0" smtClean="0">
                <a:solidFill>
                  <a:schemeClr val="tx1"/>
                </a:solidFill>
                <a:cs typeface="Arabic Transparent" pitchFamily="2" charset="-78"/>
              </a:rPr>
              <a:t>     4ـ مرجع المرحل الحراري الذي يمكنك استعماله مع محرك .</a:t>
            </a:r>
            <a:endParaRPr lang="ar-DZ" sz="1700" b="1" dirty="0">
              <a:solidFill>
                <a:schemeClr val="tx1"/>
              </a:solidFill>
              <a:cs typeface="Arabic Transparent" pitchFamily="2" charset="-78"/>
            </a:endParaRPr>
          </a:p>
          <a:p>
            <a:pPr algn="r" rtl="1" eaLnBrk="0" hangingPunct="0">
              <a:tabLst>
                <a:tab pos="3729038" algn="l"/>
              </a:tabLst>
            </a:pPr>
            <a:r>
              <a:rPr lang="ar-DZ" sz="1700" b="1" dirty="0">
                <a:solidFill>
                  <a:schemeClr val="tx1"/>
                </a:solidFill>
                <a:cs typeface="Arabic Transparent" pitchFamily="2" charset="-78"/>
              </a:rPr>
              <a:t>  </a:t>
            </a:r>
            <a:r>
              <a:rPr lang="ar-DZ" sz="1700" b="1" dirty="0" smtClean="0">
                <a:solidFill>
                  <a:schemeClr val="tx1"/>
                </a:solidFill>
                <a:cs typeface="Arabic Transparent" pitchFamily="2" charset="-78"/>
              </a:rPr>
              <a:t>   </a:t>
            </a:r>
            <a:r>
              <a:rPr lang="ar-DZ" sz="1700" b="1" dirty="0">
                <a:solidFill>
                  <a:schemeClr val="tx1"/>
                </a:solidFill>
                <a:cs typeface="Arabic Transparent" pitchFamily="2" charset="-78"/>
              </a:rPr>
              <a:t>5ـ </a:t>
            </a:r>
            <a:r>
              <a:rPr lang="ar-DZ" sz="1700" b="1" dirty="0" smtClean="0">
                <a:solidFill>
                  <a:schemeClr val="tx1"/>
                </a:solidFill>
                <a:cs typeface="Arabic Transparent" pitchFamily="2" charset="-78"/>
              </a:rPr>
              <a:t>استنتج </a:t>
            </a:r>
            <a:r>
              <a:rPr lang="ar-DZ" sz="1700" b="1" dirty="0">
                <a:solidFill>
                  <a:schemeClr val="tx1"/>
                </a:solidFill>
                <a:cs typeface="Arabic Transparent" pitchFamily="2" charset="-78"/>
              </a:rPr>
              <a:t>استطاعة هذا المحرك وفقا لوثيقة الصانع التالية.</a:t>
            </a:r>
            <a:endParaRPr lang="ar-DZ" sz="1700" b="1" dirty="0">
              <a:solidFill>
                <a:schemeClr val="tx1"/>
              </a:solidFill>
            </a:endParaRPr>
          </a:p>
        </p:txBody>
      </p:sp>
      <p:sp>
        <p:nvSpPr>
          <p:cNvPr id="74805" name="Text Box 253"/>
          <p:cNvSpPr txBox="1">
            <a:spLocks noChangeArrowheads="1"/>
          </p:cNvSpPr>
          <p:nvPr/>
        </p:nvSpPr>
        <p:spPr bwMode="auto">
          <a:xfrm>
            <a:off x="7858125" y="107950"/>
            <a:ext cx="1081088" cy="4572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DZ" sz="2400" b="1" u="sng" dirty="0">
                <a:solidFill>
                  <a:srgbClr val="FF0000"/>
                </a:solidFill>
                <a:cs typeface="Arabic Transparent" pitchFamily="2" charset="-78"/>
              </a:rPr>
              <a:t>تمارين:</a:t>
            </a:r>
            <a:endParaRPr lang="fr-FR" sz="2400" b="1" u="sng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7403" y="2214554"/>
            <a:ext cx="4140877" cy="3693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 eaLnBrk="0" hangingPunct="0"/>
            <a:r>
              <a:rPr lang="en-US" b="1" dirty="0" smtClean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2ـ </a:t>
            </a:r>
            <a:r>
              <a:rPr lang="ar-DZ" b="1" dirty="0" err="1" smtClean="0">
                <a:solidFill>
                  <a:schemeClr val="tx1"/>
                </a:solidFill>
                <a:cs typeface="Arabic Transparent" pitchFamily="2" charset="-78"/>
              </a:rPr>
              <a:t>ألاجهزة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 الكهربائية: لديك وثيقة الصانع التالية .</a:t>
            </a:r>
            <a:endParaRPr lang="en-US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84171" y="2702745"/>
            <a:ext cx="8940735" cy="1954607"/>
            <a:chOff x="60421" y="3209973"/>
            <a:chExt cx="8940735" cy="1954607"/>
          </a:xfrm>
        </p:grpSpPr>
        <p:grpSp>
          <p:nvGrpSpPr>
            <p:cNvPr id="8" name="Groupe 24"/>
            <p:cNvGrpSpPr/>
            <p:nvPr/>
          </p:nvGrpSpPr>
          <p:grpSpPr>
            <a:xfrm>
              <a:off x="60421" y="3209973"/>
              <a:ext cx="8940735" cy="1954607"/>
              <a:chOff x="-11017" y="3209973"/>
              <a:chExt cx="8940735" cy="1954607"/>
            </a:xfrm>
          </p:grpSpPr>
          <p:sp>
            <p:nvSpPr>
              <p:cNvPr id="42" name="Rectangle 41"/>
              <p:cNvSpPr/>
              <p:nvPr/>
            </p:nvSpPr>
            <p:spPr bwMode="auto">
              <a:xfrm>
                <a:off x="0" y="3214686"/>
                <a:ext cx="8928000" cy="1944000"/>
              </a:xfrm>
              <a:prstGeom prst="rect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60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43" name="Connecteur droit 42"/>
              <p:cNvCxnSpPr/>
              <p:nvPr/>
            </p:nvCxnSpPr>
            <p:spPr bwMode="auto">
              <a:xfrm>
                <a:off x="0" y="4170676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 bwMode="auto">
              <a:xfrm>
                <a:off x="0" y="4503768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 bwMode="auto">
              <a:xfrm>
                <a:off x="0" y="4813618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/>
              <p:cNvCxnSpPr/>
              <p:nvPr/>
            </p:nvCxnSpPr>
            <p:spPr bwMode="auto">
              <a:xfrm>
                <a:off x="0" y="5157160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 bwMode="auto">
              <a:xfrm>
                <a:off x="2063226" y="3530932"/>
                <a:ext cx="1980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/>
              <p:cNvCxnSpPr/>
              <p:nvPr/>
            </p:nvCxnSpPr>
            <p:spPr bwMode="auto">
              <a:xfrm>
                <a:off x="-11017" y="3857628"/>
                <a:ext cx="4068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/>
              <p:cNvCxnSpPr/>
              <p:nvPr/>
            </p:nvCxnSpPr>
            <p:spPr bwMode="auto">
              <a:xfrm rot="5400000">
                <a:off x="1086022" y="4186686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/>
              <p:cNvCxnSpPr/>
              <p:nvPr/>
            </p:nvCxnSpPr>
            <p:spPr bwMode="auto">
              <a:xfrm rot="5400000">
                <a:off x="3073432" y="4181179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 bwMode="auto">
              <a:xfrm rot="5400000">
                <a:off x="4672364" y="4181179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/>
              <p:cNvCxnSpPr/>
              <p:nvPr/>
            </p:nvCxnSpPr>
            <p:spPr bwMode="auto">
              <a:xfrm rot="5400000">
                <a:off x="6329086" y="4181712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/>
              <p:cNvCxnSpPr/>
              <p:nvPr/>
            </p:nvCxnSpPr>
            <p:spPr bwMode="auto">
              <a:xfrm rot="5400000">
                <a:off x="1891758" y="4340671"/>
                <a:ext cx="1620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/>
              <p:cNvCxnSpPr/>
              <p:nvPr/>
            </p:nvCxnSpPr>
            <p:spPr bwMode="auto">
              <a:xfrm rot="5400000">
                <a:off x="2606138" y="4353786"/>
                <a:ext cx="1620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Rectangle 8"/>
            <p:cNvSpPr/>
            <p:nvPr/>
          </p:nvSpPr>
          <p:spPr>
            <a:xfrm>
              <a:off x="82423" y="3247737"/>
              <a:ext cx="1784463" cy="523220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Zone de réglage du </a:t>
              </a:r>
            </a:p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relais thermique</a:t>
              </a:r>
              <a:endParaRPr lang="fr-FR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14546" y="3214686"/>
              <a:ext cx="1478289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Fusible </a:t>
              </a:r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associer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011513" y="3375068"/>
              <a:ext cx="1785950" cy="523220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CONTACTEUR</a:t>
              </a:r>
              <a:endPara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LC1          LP1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610519" y="3308158"/>
              <a:ext cx="1785934" cy="523220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Référence</a:t>
              </a:r>
              <a:endPara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Relais thermique</a:t>
              </a:r>
              <a:endParaRPr lang="fr-FR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858148" y="3500438"/>
              <a:ext cx="73129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Masse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57224" y="3864283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75710" y="4199323"/>
              <a:ext cx="73129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1 – 1.6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92314" y="4512445"/>
              <a:ext cx="73129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2.5 – 4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3816" y="4819373"/>
              <a:ext cx="69121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5.5 - 6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92512" y="3534347"/>
              <a:ext cx="43313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aM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68505" y="3528666"/>
              <a:ext cx="433131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gG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11447" y="3550700"/>
              <a:ext cx="4443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AD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252933" y="3865025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917909" y="3870361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588221" y="3870361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274967" y="4176431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911593" y="4187448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4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581905" y="4176431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279484" y="4500570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890539" y="4511587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10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560851" y="4500570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chemeClr val="tx1"/>
                  </a:solidFill>
                  <a:latin typeface="Arial" charset="0"/>
                  <a:cs typeface="Times New Roman" pitchFamily="18" charset="0"/>
                </a:rPr>
                <a:t>15</a:t>
              </a:r>
              <a:endPara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256730" y="4816556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12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901556" y="4831673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20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71868" y="4828856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20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214810" y="4187448"/>
              <a:ext cx="128913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D09   –    D32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214810" y="4500570"/>
              <a:ext cx="128913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D09   –    D32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214810" y="4835726"/>
              <a:ext cx="128913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D09   –    D32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920871" y="4200181"/>
              <a:ext cx="114967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LR2 D13 06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918305" y="4512445"/>
              <a:ext cx="114967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LR2 D13 08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921122" y="4832106"/>
              <a:ext cx="1140056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LR2 D13 12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880182" y="4189164"/>
              <a:ext cx="63190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0.165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878648" y="4512445"/>
              <a:ext cx="63190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0.165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880386" y="4834868"/>
              <a:ext cx="63190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0.165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4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4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  <p:bldP spid="74804" grpId="0"/>
      <p:bldP spid="74805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roupe 383"/>
          <p:cNvGrpSpPr/>
          <p:nvPr/>
        </p:nvGrpSpPr>
        <p:grpSpPr>
          <a:xfrm>
            <a:off x="130969" y="427625"/>
            <a:ext cx="8914329" cy="6146348"/>
            <a:chOff x="130969" y="427625"/>
            <a:chExt cx="8914329" cy="6146348"/>
          </a:xfrm>
        </p:grpSpPr>
        <p:sp>
          <p:nvSpPr>
            <p:cNvPr id="184" name="ZoneTexte 183"/>
            <p:cNvSpPr txBox="1"/>
            <p:nvPr/>
          </p:nvSpPr>
          <p:spPr>
            <a:xfrm>
              <a:off x="714348" y="500042"/>
              <a:ext cx="107157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Moteur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5" name="ZoneTexte 184"/>
            <p:cNvSpPr txBox="1"/>
            <p:nvPr/>
          </p:nvSpPr>
          <p:spPr>
            <a:xfrm>
              <a:off x="2738362" y="441904"/>
              <a:ext cx="1428760" cy="553998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Contacteur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tripolaire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6" name="ZoneTexte 185"/>
            <p:cNvSpPr txBox="1"/>
            <p:nvPr/>
          </p:nvSpPr>
          <p:spPr>
            <a:xfrm>
              <a:off x="4000496" y="428604"/>
              <a:ext cx="1214446" cy="553998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Relais thermique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7" name="ZoneTexte 186"/>
            <p:cNvSpPr txBox="1"/>
            <p:nvPr/>
          </p:nvSpPr>
          <p:spPr>
            <a:xfrm>
              <a:off x="5143504" y="428604"/>
              <a:ext cx="1000132" cy="784830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Zone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de réglage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8" name="ZoneTexte 187"/>
            <p:cNvSpPr txBox="1"/>
            <p:nvPr/>
          </p:nvSpPr>
          <p:spPr>
            <a:xfrm>
              <a:off x="6143636" y="446110"/>
              <a:ext cx="1285884" cy="553998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 Fusible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Classe aM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9" name="ZoneTexte 188"/>
            <p:cNvSpPr txBox="1"/>
            <p:nvPr/>
          </p:nvSpPr>
          <p:spPr>
            <a:xfrm>
              <a:off x="7688008" y="527338"/>
              <a:ext cx="135729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Sectionneur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0" name="ZoneTexte 189"/>
            <p:cNvSpPr txBox="1"/>
            <p:nvPr/>
          </p:nvSpPr>
          <p:spPr>
            <a:xfrm>
              <a:off x="214282" y="1013756"/>
              <a:ext cx="1285884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220/230V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1" name="ZoneTexte 190"/>
            <p:cNvSpPr txBox="1"/>
            <p:nvPr/>
          </p:nvSpPr>
          <p:spPr>
            <a:xfrm>
              <a:off x="1503364" y="1013756"/>
              <a:ext cx="1285884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380/400V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2" name="ZoneTexte 191"/>
            <p:cNvSpPr txBox="1"/>
            <p:nvPr/>
          </p:nvSpPr>
          <p:spPr>
            <a:xfrm>
              <a:off x="2714612" y="1129336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Référence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3" name="ZoneTexte 192"/>
            <p:cNvSpPr txBox="1"/>
            <p:nvPr/>
          </p:nvSpPr>
          <p:spPr>
            <a:xfrm>
              <a:off x="3956354" y="1139786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Référence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" name="ZoneTexte 193"/>
            <p:cNvSpPr txBox="1"/>
            <p:nvPr/>
          </p:nvSpPr>
          <p:spPr>
            <a:xfrm>
              <a:off x="5351610" y="1314581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A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5" name="ZoneTexte 194"/>
            <p:cNvSpPr txBox="1"/>
            <p:nvPr/>
          </p:nvSpPr>
          <p:spPr>
            <a:xfrm>
              <a:off x="6072198" y="1027404"/>
              <a:ext cx="928694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Calibre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" name="ZoneTexte 195"/>
            <p:cNvSpPr txBox="1"/>
            <p:nvPr/>
          </p:nvSpPr>
          <p:spPr>
            <a:xfrm>
              <a:off x="7000892" y="1214422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Taille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7" name="ZoneTexte 196"/>
            <p:cNvSpPr txBox="1"/>
            <p:nvPr/>
          </p:nvSpPr>
          <p:spPr>
            <a:xfrm>
              <a:off x="7742568" y="1170280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Référence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8" name="ZoneTexte 197"/>
            <p:cNvSpPr txBox="1"/>
            <p:nvPr/>
          </p:nvSpPr>
          <p:spPr>
            <a:xfrm>
              <a:off x="6267893" y="1336906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A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9" name="ZoneTexte 198"/>
            <p:cNvSpPr txBox="1"/>
            <p:nvPr/>
          </p:nvSpPr>
          <p:spPr>
            <a:xfrm>
              <a:off x="214282" y="1321485"/>
              <a:ext cx="571504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KW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0" name="ZoneTexte 199"/>
            <p:cNvSpPr txBox="1"/>
            <p:nvPr/>
          </p:nvSpPr>
          <p:spPr>
            <a:xfrm>
              <a:off x="931860" y="1321485"/>
              <a:ext cx="571504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I(A)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1" name="ZoneTexte 200"/>
            <p:cNvSpPr txBox="1"/>
            <p:nvPr/>
          </p:nvSpPr>
          <p:spPr>
            <a:xfrm>
              <a:off x="1483320" y="1309610"/>
              <a:ext cx="571504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KW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2" name="ZoneTexte 201"/>
            <p:cNvSpPr txBox="1"/>
            <p:nvPr/>
          </p:nvSpPr>
          <p:spPr>
            <a:xfrm>
              <a:off x="2173602" y="1309610"/>
              <a:ext cx="571504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I(A)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" name="ZoneTexte 202"/>
            <p:cNvSpPr txBox="1"/>
            <p:nvPr/>
          </p:nvSpPr>
          <p:spPr>
            <a:xfrm>
              <a:off x="241578" y="1595362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4" name="ZoneTexte 203"/>
            <p:cNvSpPr txBox="1"/>
            <p:nvPr/>
          </p:nvSpPr>
          <p:spPr>
            <a:xfrm>
              <a:off x="1000100" y="1607237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" name="ZoneTexte 204"/>
            <p:cNvSpPr txBox="1"/>
            <p:nvPr/>
          </p:nvSpPr>
          <p:spPr>
            <a:xfrm>
              <a:off x="241578" y="1909835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" name="ZoneTexte 205"/>
            <p:cNvSpPr txBox="1"/>
            <p:nvPr/>
          </p:nvSpPr>
          <p:spPr>
            <a:xfrm>
              <a:off x="999912" y="1908062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" name="ZoneTexte 206"/>
            <p:cNvSpPr txBox="1"/>
            <p:nvPr/>
          </p:nvSpPr>
          <p:spPr>
            <a:xfrm>
              <a:off x="1500166" y="1630987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0.37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8" name="ZoneTexte 207"/>
            <p:cNvSpPr txBox="1"/>
            <p:nvPr/>
          </p:nvSpPr>
          <p:spPr>
            <a:xfrm>
              <a:off x="2107295" y="1619112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1.03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9" name="ZoneTexte 208"/>
            <p:cNvSpPr txBox="1"/>
            <p:nvPr/>
          </p:nvSpPr>
          <p:spPr>
            <a:xfrm>
              <a:off x="1498393" y="1930560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0.55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0" name="ZoneTexte 209"/>
            <p:cNvSpPr txBox="1"/>
            <p:nvPr/>
          </p:nvSpPr>
          <p:spPr>
            <a:xfrm>
              <a:off x="2117397" y="1930560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1.6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1" name="ZoneTexte 210"/>
            <p:cNvSpPr txBox="1"/>
            <p:nvPr/>
          </p:nvSpPr>
          <p:spPr>
            <a:xfrm>
              <a:off x="142844" y="2240432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0.37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2" name="ZoneTexte 211"/>
            <p:cNvSpPr txBox="1"/>
            <p:nvPr/>
          </p:nvSpPr>
          <p:spPr>
            <a:xfrm>
              <a:off x="809536" y="2231385"/>
              <a:ext cx="64159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3" name="ZoneTexte 212"/>
            <p:cNvSpPr txBox="1"/>
            <p:nvPr/>
          </p:nvSpPr>
          <p:spPr>
            <a:xfrm>
              <a:off x="1495010" y="2245619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0.75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4" name="ZoneTexte 213"/>
            <p:cNvSpPr txBox="1"/>
            <p:nvPr/>
          </p:nvSpPr>
          <p:spPr>
            <a:xfrm>
              <a:off x="2125889" y="2238304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5" name="ZoneTexte 214"/>
            <p:cNvSpPr txBox="1"/>
            <p:nvPr/>
          </p:nvSpPr>
          <p:spPr>
            <a:xfrm>
              <a:off x="1500166" y="2533447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1.1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6" name="ZoneTexte 215"/>
            <p:cNvSpPr txBox="1"/>
            <p:nvPr/>
          </p:nvSpPr>
          <p:spPr>
            <a:xfrm>
              <a:off x="2131045" y="2533447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2.6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7" name="ZoneTexte 216"/>
            <p:cNvSpPr txBox="1"/>
            <p:nvPr/>
          </p:nvSpPr>
          <p:spPr>
            <a:xfrm>
              <a:off x="144274" y="2532205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0.55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8" name="ZoneTexte 217"/>
            <p:cNvSpPr txBox="1"/>
            <p:nvPr/>
          </p:nvSpPr>
          <p:spPr>
            <a:xfrm>
              <a:off x="822652" y="2532205"/>
              <a:ext cx="71530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2.75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9" name="ZoneTexte 218"/>
            <p:cNvSpPr txBox="1"/>
            <p:nvPr/>
          </p:nvSpPr>
          <p:spPr>
            <a:xfrm>
              <a:off x="1488291" y="2826243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1.5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2131045" y="2830803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3. 5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1" name="ZoneTexte 220"/>
            <p:cNvSpPr txBox="1"/>
            <p:nvPr/>
          </p:nvSpPr>
          <p:spPr>
            <a:xfrm>
              <a:off x="144274" y="2835019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0.75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2" name="ZoneTexte 221"/>
            <p:cNvSpPr txBox="1"/>
            <p:nvPr/>
          </p:nvSpPr>
          <p:spPr>
            <a:xfrm>
              <a:off x="815013" y="2826839"/>
              <a:ext cx="71530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3.5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3" name="ZoneTexte 222"/>
            <p:cNvSpPr txBox="1"/>
            <p:nvPr/>
          </p:nvSpPr>
          <p:spPr>
            <a:xfrm>
              <a:off x="1500166" y="3133857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4" name="ZoneTexte 223"/>
            <p:cNvSpPr txBox="1"/>
            <p:nvPr/>
          </p:nvSpPr>
          <p:spPr>
            <a:xfrm>
              <a:off x="2119170" y="3136612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5" name="ZoneTexte 224"/>
            <p:cNvSpPr txBox="1"/>
            <p:nvPr/>
          </p:nvSpPr>
          <p:spPr>
            <a:xfrm>
              <a:off x="144274" y="3131373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6" name="ZoneTexte 225"/>
            <p:cNvSpPr txBox="1"/>
            <p:nvPr/>
          </p:nvSpPr>
          <p:spPr>
            <a:xfrm>
              <a:off x="815013" y="3139013"/>
              <a:ext cx="71530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4.4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7" name="ZoneTexte 226"/>
            <p:cNvSpPr txBox="1"/>
            <p:nvPr/>
          </p:nvSpPr>
          <p:spPr>
            <a:xfrm>
              <a:off x="1508127" y="3445994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8" name="ZoneTexte 227"/>
            <p:cNvSpPr txBox="1"/>
            <p:nvPr/>
          </p:nvSpPr>
          <p:spPr>
            <a:xfrm>
              <a:off x="2115256" y="3445994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6.6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9" name="ZoneTexte 228"/>
            <p:cNvSpPr txBox="1"/>
            <p:nvPr/>
          </p:nvSpPr>
          <p:spPr>
            <a:xfrm>
              <a:off x="140360" y="3444752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0" name="ZoneTexte 229"/>
            <p:cNvSpPr txBox="1"/>
            <p:nvPr/>
          </p:nvSpPr>
          <p:spPr>
            <a:xfrm>
              <a:off x="811099" y="3451150"/>
              <a:ext cx="71530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6.1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1" name="ZoneTexte 230"/>
            <p:cNvSpPr txBox="1"/>
            <p:nvPr/>
          </p:nvSpPr>
          <p:spPr>
            <a:xfrm>
              <a:off x="1511853" y="3731746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2" name="ZoneTexte 231"/>
            <p:cNvSpPr txBox="1"/>
            <p:nvPr/>
          </p:nvSpPr>
          <p:spPr>
            <a:xfrm>
              <a:off x="2112772" y="3731746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8. 5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3" name="ZoneTexte 232"/>
            <p:cNvSpPr txBox="1"/>
            <p:nvPr/>
          </p:nvSpPr>
          <p:spPr>
            <a:xfrm>
              <a:off x="161626" y="3730504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2. 2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4" name="ZoneTexte 233"/>
            <p:cNvSpPr txBox="1"/>
            <p:nvPr/>
          </p:nvSpPr>
          <p:spPr>
            <a:xfrm>
              <a:off x="808615" y="3725027"/>
              <a:ext cx="71530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8.7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5" name="ZoneTexte 234"/>
            <p:cNvSpPr txBox="1"/>
            <p:nvPr/>
          </p:nvSpPr>
          <p:spPr>
            <a:xfrm>
              <a:off x="1499978" y="4339283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7. 5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6" name="ZoneTexte 235"/>
            <p:cNvSpPr txBox="1"/>
            <p:nvPr/>
          </p:nvSpPr>
          <p:spPr>
            <a:xfrm>
              <a:off x="2107107" y="4331968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15. 5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7" name="ZoneTexte 236"/>
            <p:cNvSpPr txBox="1"/>
            <p:nvPr/>
          </p:nvSpPr>
          <p:spPr>
            <a:xfrm>
              <a:off x="155961" y="4330914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8" name="ZoneTexte 237"/>
            <p:cNvSpPr txBox="1"/>
            <p:nvPr/>
          </p:nvSpPr>
          <p:spPr>
            <a:xfrm>
              <a:off x="791075" y="4336070"/>
              <a:ext cx="71530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14. 5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9" name="ZoneTexte 238"/>
            <p:cNvSpPr txBox="1"/>
            <p:nvPr/>
          </p:nvSpPr>
          <p:spPr>
            <a:xfrm>
              <a:off x="190532" y="4617034"/>
              <a:ext cx="64159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0" name="ZoneTexte 239"/>
            <p:cNvSpPr txBox="1"/>
            <p:nvPr/>
          </p:nvSpPr>
          <p:spPr>
            <a:xfrm>
              <a:off x="932897" y="4628909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1" name="ZoneTexte 240"/>
            <p:cNvSpPr txBox="1"/>
            <p:nvPr/>
          </p:nvSpPr>
          <p:spPr>
            <a:xfrm>
              <a:off x="1496440" y="4649807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9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2" name="ZoneTexte 241"/>
            <p:cNvSpPr txBox="1"/>
            <p:nvPr/>
          </p:nvSpPr>
          <p:spPr>
            <a:xfrm>
              <a:off x="2107804" y="4644330"/>
              <a:ext cx="79645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18. 5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3" name="ZoneTexte 242"/>
            <p:cNvSpPr txBox="1"/>
            <p:nvPr/>
          </p:nvSpPr>
          <p:spPr>
            <a:xfrm>
              <a:off x="1488103" y="4934913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4" name="ZoneTexte 243"/>
            <p:cNvSpPr txBox="1"/>
            <p:nvPr/>
          </p:nvSpPr>
          <p:spPr>
            <a:xfrm>
              <a:off x="2120412" y="4934913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5" name="ZoneTexte 244"/>
            <p:cNvSpPr txBox="1"/>
            <p:nvPr/>
          </p:nvSpPr>
          <p:spPr>
            <a:xfrm>
              <a:off x="144086" y="4934307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6" name="ZoneTexte 245"/>
            <p:cNvSpPr txBox="1"/>
            <p:nvPr/>
          </p:nvSpPr>
          <p:spPr>
            <a:xfrm>
              <a:off x="814825" y="4932754"/>
              <a:ext cx="71530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7" name="ZoneTexte 246"/>
            <p:cNvSpPr txBox="1"/>
            <p:nvPr/>
          </p:nvSpPr>
          <p:spPr>
            <a:xfrm>
              <a:off x="1498736" y="5233662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8" name="ZoneTexte 247"/>
            <p:cNvSpPr txBox="1"/>
            <p:nvPr/>
          </p:nvSpPr>
          <p:spPr>
            <a:xfrm>
              <a:off x="2119170" y="5233662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30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9" name="ZoneTexte 248"/>
            <p:cNvSpPr txBox="1"/>
            <p:nvPr/>
          </p:nvSpPr>
          <p:spPr>
            <a:xfrm>
              <a:off x="154719" y="5240874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7. 5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0" name="ZoneTexte 249"/>
            <p:cNvSpPr txBox="1"/>
            <p:nvPr/>
          </p:nvSpPr>
          <p:spPr>
            <a:xfrm>
              <a:off x="813583" y="5223522"/>
              <a:ext cx="71530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27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1" name="ZoneTexte 250"/>
            <p:cNvSpPr txBox="1"/>
            <p:nvPr/>
          </p:nvSpPr>
          <p:spPr>
            <a:xfrm>
              <a:off x="226157" y="5534727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" name="ZoneTexte 251"/>
            <p:cNvSpPr txBox="1"/>
            <p:nvPr/>
          </p:nvSpPr>
          <p:spPr>
            <a:xfrm>
              <a:off x="904536" y="5534727"/>
              <a:ext cx="64159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3" name="ZoneTexte 252"/>
            <p:cNvSpPr txBox="1"/>
            <p:nvPr/>
          </p:nvSpPr>
          <p:spPr>
            <a:xfrm>
              <a:off x="1488103" y="5534727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4" name="ZoneTexte 253"/>
            <p:cNvSpPr txBox="1"/>
            <p:nvPr/>
          </p:nvSpPr>
          <p:spPr>
            <a:xfrm>
              <a:off x="2120412" y="5530167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30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5" name="ZoneTexte 254"/>
            <p:cNvSpPr txBox="1"/>
            <p:nvPr/>
          </p:nvSpPr>
          <p:spPr>
            <a:xfrm>
              <a:off x="1474986" y="5846901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18. 5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6" name="ZoneTexte 255"/>
            <p:cNvSpPr txBox="1"/>
            <p:nvPr/>
          </p:nvSpPr>
          <p:spPr>
            <a:xfrm>
              <a:off x="2119170" y="5858776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37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7" name="ZoneTexte 256"/>
            <p:cNvSpPr txBox="1"/>
            <p:nvPr/>
          </p:nvSpPr>
          <p:spPr>
            <a:xfrm>
              <a:off x="130969" y="5842165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8" name="ZoneTexte 257"/>
            <p:cNvSpPr txBox="1"/>
            <p:nvPr/>
          </p:nvSpPr>
          <p:spPr>
            <a:xfrm>
              <a:off x="813583" y="5840182"/>
              <a:ext cx="71530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9" name="ZoneTexte 258"/>
            <p:cNvSpPr txBox="1"/>
            <p:nvPr/>
          </p:nvSpPr>
          <p:spPr>
            <a:xfrm>
              <a:off x="138609" y="6144766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0" name="ZoneTexte 259"/>
            <p:cNvSpPr txBox="1"/>
            <p:nvPr/>
          </p:nvSpPr>
          <p:spPr>
            <a:xfrm>
              <a:off x="809348" y="6142044"/>
              <a:ext cx="71530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39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1" name="ZoneTexte 260"/>
            <p:cNvSpPr txBox="1"/>
            <p:nvPr/>
          </p:nvSpPr>
          <p:spPr>
            <a:xfrm>
              <a:off x="1547478" y="6118294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2" name="ZoneTexte 261"/>
            <p:cNvSpPr txBox="1"/>
            <p:nvPr/>
          </p:nvSpPr>
          <p:spPr>
            <a:xfrm>
              <a:off x="2166482" y="6130169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3" name="ZoneTexte 262"/>
            <p:cNvSpPr txBox="1"/>
            <p:nvPr/>
          </p:nvSpPr>
          <p:spPr>
            <a:xfrm>
              <a:off x="1499978" y="4019694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4" name="ZoneTexte 263"/>
            <p:cNvSpPr txBox="1"/>
            <p:nvPr/>
          </p:nvSpPr>
          <p:spPr>
            <a:xfrm>
              <a:off x="2107107" y="4019694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11. 5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5" name="ZoneTexte 264"/>
            <p:cNvSpPr txBox="1"/>
            <p:nvPr/>
          </p:nvSpPr>
          <p:spPr>
            <a:xfrm>
              <a:off x="155961" y="4030327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6" name="ZoneTexte 265"/>
            <p:cNvSpPr txBox="1"/>
            <p:nvPr/>
          </p:nvSpPr>
          <p:spPr>
            <a:xfrm>
              <a:off x="802950" y="4029410"/>
              <a:ext cx="71530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11. 5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7" name="ZoneTexte 266"/>
            <p:cNvSpPr txBox="1"/>
            <p:nvPr/>
          </p:nvSpPr>
          <p:spPr>
            <a:xfrm>
              <a:off x="2714612" y="1626427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LR2-D1306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8" name="ZoneTexte 267"/>
            <p:cNvSpPr txBox="1"/>
            <p:nvPr/>
          </p:nvSpPr>
          <p:spPr>
            <a:xfrm>
              <a:off x="2714612" y="1936117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LR2-D1306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9" name="ZoneTexte 268"/>
            <p:cNvSpPr txBox="1"/>
            <p:nvPr/>
          </p:nvSpPr>
          <p:spPr>
            <a:xfrm>
              <a:off x="2714612" y="2250179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LR2-D1307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0" name="ZoneTexte 269"/>
            <p:cNvSpPr txBox="1"/>
            <p:nvPr/>
          </p:nvSpPr>
          <p:spPr>
            <a:xfrm>
              <a:off x="2714612" y="2536119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LR2-D1308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1" name="ZoneTexte 270"/>
            <p:cNvSpPr txBox="1"/>
            <p:nvPr/>
          </p:nvSpPr>
          <p:spPr>
            <a:xfrm>
              <a:off x="2714612" y="2833558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LR2-D1308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2" name="ZoneTexte 271"/>
            <p:cNvSpPr txBox="1"/>
            <p:nvPr/>
          </p:nvSpPr>
          <p:spPr>
            <a:xfrm>
              <a:off x="2714612" y="3131373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LR2-D1310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3" name="ZoneTexte 272"/>
            <p:cNvSpPr txBox="1"/>
            <p:nvPr/>
          </p:nvSpPr>
          <p:spPr>
            <a:xfrm>
              <a:off x="2714424" y="3429000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LR2-D1312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4" name="ZoneTexte 273"/>
            <p:cNvSpPr txBox="1"/>
            <p:nvPr/>
          </p:nvSpPr>
          <p:spPr>
            <a:xfrm>
              <a:off x="2714612" y="3726815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LR2-D1314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5" name="ZoneTexte 274"/>
            <p:cNvSpPr txBox="1"/>
            <p:nvPr/>
          </p:nvSpPr>
          <p:spPr>
            <a:xfrm>
              <a:off x="2714612" y="4031569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LC-D12          LR2-D1316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6" name="ZoneTexte 275"/>
            <p:cNvSpPr txBox="1"/>
            <p:nvPr/>
          </p:nvSpPr>
          <p:spPr>
            <a:xfrm>
              <a:off x="2714612" y="4344577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LC-D18          LR2-D1321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7" name="ZoneTexte 276"/>
            <p:cNvSpPr txBox="1"/>
            <p:nvPr/>
          </p:nvSpPr>
          <p:spPr>
            <a:xfrm>
              <a:off x="2714612" y="4643446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LC-D25          LR2-D1322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8" name="ZoneTexte 277"/>
            <p:cNvSpPr txBox="1"/>
            <p:nvPr/>
          </p:nvSpPr>
          <p:spPr>
            <a:xfrm>
              <a:off x="2714612" y="4941261"/>
              <a:ext cx="264320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LC-D25          LR2-D1322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9" name="ZoneTexte 278"/>
            <p:cNvSpPr txBox="1"/>
            <p:nvPr/>
          </p:nvSpPr>
          <p:spPr>
            <a:xfrm>
              <a:off x="2714612" y="5237458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LC-D32          LR2-D2353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0" name="ZoneTexte 279"/>
            <p:cNvSpPr txBox="1"/>
            <p:nvPr/>
          </p:nvSpPr>
          <p:spPr>
            <a:xfrm>
              <a:off x="2714612" y="5536515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LC-D32          LR2-D2355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1" name="ZoneTexte 280"/>
            <p:cNvSpPr txBox="1"/>
            <p:nvPr/>
          </p:nvSpPr>
          <p:spPr>
            <a:xfrm>
              <a:off x="2714612" y="5834142"/>
              <a:ext cx="257176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LC-D40          LR2-D3355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2" name="ZoneTexte 281"/>
            <p:cNvSpPr txBox="1"/>
            <p:nvPr/>
          </p:nvSpPr>
          <p:spPr>
            <a:xfrm>
              <a:off x="2714612" y="6131957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LC-D40          LR2-D3357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3" name="ZoneTexte 282"/>
            <p:cNvSpPr txBox="1"/>
            <p:nvPr/>
          </p:nvSpPr>
          <p:spPr>
            <a:xfrm>
              <a:off x="5131629" y="1619112"/>
              <a:ext cx="857256" cy="553998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1 - 1.6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4" name="ZoneTexte 283"/>
            <p:cNvSpPr txBox="1"/>
            <p:nvPr/>
          </p:nvSpPr>
          <p:spPr>
            <a:xfrm>
              <a:off x="5131629" y="1928802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1.25 - 2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5" name="ZoneTexte 284"/>
            <p:cNvSpPr txBox="1"/>
            <p:nvPr/>
          </p:nvSpPr>
          <p:spPr>
            <a:xfrm>
              <a:off x="5119754" y="2250179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1.6 - 2.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" name="ZoneTexte 285"/>
            <p:cNvSpPr txBox="1"/>
            <p:nvPr/>
          </p:nvSpPr>
          <p:spPr>
            <a:xfrm>
              <a:off x="5143504" y="2535931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 5 - 4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7" name="ZoneTexte 286"/>
            <p:cNvSpPr txBox="1"/>
            <p:nvPr/>
          </p:nvSpPr>
          <p:spPr>
            <a:xfrm>
              <a:off x="5143504" y="2833746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 5 - 4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8" name="ZoneTexte 287"/>
            <p:cNvSpPr txBox="1"/>
            <p:nvPr/>
          </p:nvSpPr>
          <p:spPr>
            <a:xfrm>
              <a:off x="5143504" y="3143248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4 - 6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9" name="ZoneTexte 288"/>
            <p:cNvSpPr txBox="1"/>
            <p:nvPr/>
          </p:nvSpPr>
          <p:spPr>
            <a:xfrm>
              <a:off x="5143504" y="3429000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5. 5 - 8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0" name="ZoneTexte 289"/>
            <p:cNvSpPr txBox="1"/>
            <p:nvPr/>
          </p:nvSpPr>
          <p:spPr>
            <a:xfrm>
              <a:off x="5143504" y="3714752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7 - 10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1" name="ZoneTexte 290"/>
            <p:cNvSpPr txBox="1"/>
            <p:nvPr/>
          </p:nvSpPr>
          <p:spPr>
            <a:xfrm>
              <a:off x="5143504" y="4024442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9 - 13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2" name="ZoneTexte 291"/>
            <p:cNvSpPr txBox="1"/>
            <p:nvPr/>
          </p:nvSpPr>
          <p:spPr>
            <a:xfrm>
              <a:off x="5119754" y="4345819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12 - 18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3" name="ZoneTexte 292"/>
            <p:cNvSpPr txBox="1"/>
            <p:nvPr/>
          </p:nvSpPr>
          <p:spPr>
            <a:xfrm>
              <a:off x="5131629" y="4643446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17 - 25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4" name="ZoneTexte 293"/>
            <p:cNvSpPr txBox="1"/>
            <p:nvPr/>
          </p:nvSpPr>
          <p:spPr>
            <a:xfrm>
              <a:off x="5131629" y="4939831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17 - 25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5" name="ZoneTexte 294"/>
            <p:cNvSpPr txBox="1"/>
            <p:nvPr/>
          </p:nvSpPr>
          <p:spPr>
            <a:xfrm>
              <a:off x="5131629" y="5227013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23 - 32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6" name="ZoneTexte 295"/>
            <p:cNvSpPr txBox="1"/>
            <p:nvPr/>
          </p:nvSpPr>
          <p:spPr>
            <a:xfrm>
              <a:off x="5143504" y="5536515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28 - 36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7" name="ZoneTexte 296"/>
            <p:cNvSpPr txBox="1"/>
            <p:nvPr/>
          </p:nvSpPr>
          <p:spPr>
            <a:xfrm>
              <a:off x="5143504" y="5834142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30 - 40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8" name="ZoneTexte 297"/>
            <p:cNvSpPr txBox="1"/>
            <p:nvPr/>
          </p:nvSpPr>
          <p:spPr>
            <a:xfrm>
              <a:off x="5143504" y="6143644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37 - 50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9" name="ZoneTexte 298"/>
            <p:cNvSpPr txBox="1"/>
            <p:nvPr/>
          </p:nvSpPr>
          <p:spPr>
            <a:xfrm>
              <a:off x="6298387" y="1557215"/>
              <a:ext cx="428628" cy="5016758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8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12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12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16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20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25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25</a:t>
              </a:r>
            </a:p>
            <a:p>
              <a:pPr marL="0" marR="0" lvl="0" indent="0" defTabSz="914400" eaLnBrk="1" fontAlgn="auto" latinLnBrk="0" hangingPunct="1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40</a:t>
              </a:r>
            </a:p>
            <a:p>
              <a:pPr marL="0" marR="0" lvl="0" indent="0" defTabSz="914400" eaLnBrk="1" fontAlgn="auto" latinLnBrk="0" hangingPunct="1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40</a:t>
              </a:r>
            </a:p>
            <a:p>
              <a:pPr marL="0" marR="0" lvl="0" indent="0" defTabSz="914400" eaLnBrk="1" fontAlgn="auto" latinLnBrk="0" hangingPunct="1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40</a:t>
              </a:r>
            </a:p>
            <a:p>
              <a:pPr marL="0" marR="0" lvl="0" indent="0" defTabSz="914400" eaLnBrk="1" fontAlgn="auto" latinLnBrk="0" hangingPunct="1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63</a:t>
              </a:r>
            </a:p>
          </p:txBody>
        </p:sp>
        <p:sp>
          <p:nvSpPr>
            <p:cNvPr id="300" name="ZoneTexte 299"/>
            <p:cNvSpPr txBox="1"/>
            <p:nvPr/>
          </p:nvSpPr>
          <p:spPr>
            <a:xfrm>
              <a:off x="6953204" y="1619112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1" name="ZoneTexte 300"/>
            <p:cNvSpPr txBox="1"/>
            <p:nvPr/>
          </p:nvSpPr>
          <p:spPr>
            <a:xfrm>
              <a:off x="6953204" y="1939435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2" name="ZoneTexte 301"/>
            <p:cNvSpPr txBox="1"/>
            <p:nvPr/>
          </p:nvSpPr>
          <p:spPr>
            <a:xfrm>
              <a:off x="6953204" y="2224999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3" name="ZoneTexte 302"/>
            <p:cNvSpPr txBox="1"/>
            <p:nvPr/>
          </p:nvSpPr>
          <p:spPr>
            <a:xfrm>
              <a:off x="6953204" y="2534689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4" name="ZoneTexte 303"/>
            <p:cNvSpPr txBox="1"/>
            <p:nvPr/>
          </p:nvSpPr>
          <p:spPr>
            <a:xfrm>
              <a:off x="6953204" y="3129943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5" name="ZoneTexte 304"/>
            <p:cNvSpPr txBox="1"/>
            <p:nvPr/>
          </p:nvSpPr>
          <p:spPr>
            <a:xfrm>
              <a:off x="6953204" y="3450266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6" name="ZoneTexte 305"/>
            <p:cNvSpPr txBox="1"/>
            <p:nvPr/>
          </p:nvSpPr>
          <p:spPr>
            <a:xfrm>
              <a:off x="6953204" y="2820629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" name="ZoneTexte 306"/>
            <p:cNvSpPr txBox="1"/>
            <p:nvPr/>
          </p:nvSpPr>
          <p:spPr>
            <a:xfrm>
              <a:off x="6953392" y="3746651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" name="ZoneTexte 307"/>
            <p:cNvSpPr txBox="1"/>
            <p:nvPr/>
          </p:nvSpPr>
          <p:spPr>
            <a:xfrm>
              <a:off x="6953392" y="4032215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" name="ZoneTexte 308"/>
            <p:cNvSpPr txBox="1"/>
            <p:nvPr/>
          </p:nvSpPr>
          <p:spPr>
            <a:xfrm>
              <a:off x="6953392" y="4341905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" name="ZoneTexte 309"/>
            <p:cNvSpPr txBox="1"/>
            <p:nvPr/>
          </p:nvSpPr>
          <p:spPr>
            <a:xfrm>
              <a:off x="6953392" y="4947792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" name="ZoneTexte 310"/>
            <p:cNvSpPr txBox="1"/>
            <p:nvPr/>
          </p:nvSpPr>
          <p:spPr>
            <a:xfrm>
              <a:off x="6953392" y="4638478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2" name="ZoneTexte 311"/>
            <p:cNvSpPr txBox="1"/>
            <p:nvPr/>
          </p:nvSpPr>
          <p:spPr>
            <a:xfrm>
              <a:off x="6953204" y="5236216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14X51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3" name="ZoneTexte 312"/>
            <p:cNvSpPr txBox="1"/>
            <p:nvPr/>
          </p:nvSpPr>
          <p:spPr>
            <a:xfrm>
              <a:off x="6941329" y="5524452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14X51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4" name="ZoneTexte 313"/>
            <p:cNvSpPr txBox="1"/>
            <p:nvPr/>
          </p:nvSpPr>
          <p:spPr>
            <a:xfrm>
              <a:off x="6965267" y="5833954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28X58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5" name="ZoneTexte 314"/>
            <p:cNvSpPr txBox="1"/>
            <p:nvPr/>
          </p:nvSpPr>
          <p:spPr>
            <a:xfrm>
              <a:off x="6965079" y="6119894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28X58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6" name="ZoneTexte 315"/>
            <p:cNvSpPr txBox="1"/>
            <p:nvPr/>
          </p:nvSpPr>
          <p:spPr>
            <a:xfrm>
              <a:off x="7715272" y="1619300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" name="ZoneTexte 316"/>
            <p:cNvSpPr txBox="1"/>
            <p:nvPr/>
          </p:nvSpPr>
          <p:spPr>
            <a:xfrm>
              <a:off x="7715272" y="1952740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" name="ZoneTexte 317"/>
            <p:cNvSpPr txBox="1"/>
            <p:nvPr/>
          </p:nvSpPr>
          <p:spPr>
            <a:xfrm>
              <a:off x="7715272" y="2264047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9" name="ZoneTexte 318"/>
            <p:cNvSpPr txBox="1"/>
            <p:nvPr/>
          </p:nvSpPr>
          <p:spPr>
            <a:xfrm>
              <a:off x="7715272" y="2538112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0" name="ZoneTexte 319"/>
            <p:cNvSpPr txBox="1"/>
            <p:nvPr/>
          </p:nvSpPr>
          <p:spPr>
            <a:xfrm>
              <a:off x="7715272" y="2833746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1" name="ZoneTexte 320"/>
            <p:cNvSpPr txBox="1"/>
            <p:nvPr/>
          </p:nvSpPr>
          <p:spPr>
            <a:xfrm>
              <a:off x="7715272" y="3127001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2" name="ZoneTexte 321"/>
            <p:cNvSpPr txBox="1"/>
            <p:nvPr/>
          </p:nvSpPr>
          <p:spPr>
            <a:xfrm>
              <a:off x="7715272" y="3436315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3" name="ZoneTexte 322"/>
            <p:cNvSpPr txBox="1"/>
            <p:nvPr/>
          </p:nvSpPr>
          <p:spPr>
            <a:xfrm>
              <a:off x="7715272" y="3729382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4" name="ZoneTexte 323"/>
            <p:cNvSpPr txBox="1"/>
            <p:nvPr/>
          </p:nvSpPr>
          <p:spPr>
            <a:xfrm>
              <a:off x="7715272" y="4027009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5" name="ZoneTexte 324"/>
            <p:cNvSpPr txBox="1"/>
            <p:nvPr/>
          </p:nvSpPr>
          <p:spPr>
            <a:xfrm>
              <a:off x="7715272" y="4334215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6" name="ZoneTexte 325"/>
            <p:cNvSpPr txBox="1"/>
            <p:nvPr/>
          </p:nvSpPr>
          <p:spPr>
            <a:xfrm>
              <a:off x="7715272" y="4642204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" name="ZoneTexte 326"/>
            <p:cNvSpPr txBox="1"/>
            <p:nvPr/>
          </p:nvSpPr>
          <p:spPr>
            <a:xfrm>
              <a:off x="7715272" y="4943066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" name="ZoneTexte 327"/>
            <p:cNvSpPr txBox="1"/>
            <p:nvPr/>
          </p:nvSpPr>
          <p:spPr>
            <a:xfrm>
              <a:off x="7715272" y="5233223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GK1-EK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9" name="ZoneTexte 328"/>
            <p:cNvSpPr txBox="1"/>
            <p:nvPr/>
          </p:nvSpPr>
          <p:spPr>
            <a:xfrm>
              <a:off x="7715272" y="5550874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GK1-EK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0" name="ZoneTexte 329"/>
            <p:cNvSpPr txBox="1"/>
            <p:nvPr/>
          </p:nvSpPr>
          <p:spPr>
            <a:xfrm>
              <a:off x="7715272" y="5847259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GK1-EK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1" name="ZoneTexte 330"/>
            <p:cNvSpPr txBox="1"/>
            <p:nvPr/>
          </p:nvSpPr>
          <p:spPr>
            <a:xfrm>
              <a:off x="7718027" y="6129996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DK1-FB23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79" name="Groupe 40"/>
            <p:cNvGrpSpPr/>
            <p:nvPr/>
          </p:nvGrpSpPr>
          <p:grpSpPr>
            <a:xfrm>
              <a:off x="132070" y="427625"/>
              <a:ext cx="8805548" cy="6002565"/>
              <a:chOff x="132070" y="427625"/>
              <a:chExt cx="8805548" cy="6002565"/>
            </a:xfrm>
          </p:grpSpPr>
          <p:sp>
            <p:nvSpPr>
              <p:cNvPr id="180" name="Rectangle 2"/>
              <p:cNvSpPr/>
              <p:nvPr/>
            </p:nvSpPr>
            <p:spPr>
              <a:xfrm>
                <a:off x="142844" y="428604"/>
                <a:ext cx="8786874" cy="6000792"/>
              </a:xfrm>
              <a:prstGeom prst="rect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81" name="Connecteur droit 180"/>
              <p:cNvCxnSpPr/>
              <p:nvPr/>
            </p:nvCxnSpPr>
            <p:spPr>
              <a:xfrm rot="16200000" flipH="1">
                <a:off x="-285785" y="3429000"/>
                <a:ext cx="6000792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2" name="Connecteur droit 181"/>
              <p:cNvCxnSpPr/>
              <p:nvPr/>
            </p:nvCxnSpPr>
            <p:spPr>
              <a:xfrm rot="16200000" flipH="1">
                <a:off x="2128666" y="3429000"/>
                <a:ext cx="6000792" cy="1588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3" name="Connecteur droit 182"/>
              <p:cNvCxnSpPr/>
              <p:nvPr/>
            </p:nvCxnSpPr>
            <p:spPr>
              <a:xfrm rot="16200000" flipH="1">
                <a:off x="3028455" y="3428206"/>
                <a:ext cx="6000792" cy="1588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0" name="Connecteur droit 359"/>
              <p:cNvCxnSpPr/>
              <p:nvPr/>
            </p:nvCxnSpPr>
            <p:spPr>
              <a:xfrm rot="16200000" flipH="1">
                <a:off x="4715670" y="3428206"/>
                <a:ext cx="6000792" cy="1588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1" name="Connecteur droit 360"/>
              <p:cNvCxnSpPr/>
              <p:nvPr/>
            </p:nvCxnSpPr>
            <p:spPr>
              <a:xfrm rot="16200000" flipH="1">
                <a:off x="-1199834" y="3729396"/>
                <a:ext cx="5400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2" name="Connecteur droit 361"/>
              <p:cNvCxnSpPr/>
              <p:nvPr/>
            </p:nvCxnSpPr>
            <p:spPr>
              <a:xfrm rot="16200000" flipH="1">
                <a:off x="4230248" y="3728602"/>
                <a:ext cx="5400000" cy="1588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3" name="Connecteur droit 362"/>
              <p:cNvCxnSpPr/>
              <p:nvPr/>
            </p:nvCxnSpPr>
            <p:spPr>
              <a:xfrm rot="5400000">
                <a:off x="3609410" y="732831"/>
                <a:ext cx="612000" cy="1588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4" name="Connecteur droit 363"/>
              <p:cNvCxnSpPr/>
              <p:nvPr/>
            </p:nvCxnSpPr>
            <p:spPr>
              <a:xfrm>
                <a:off x="139504" y="1027404"/>
                <a:ext cx="49896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5" name="Connecteur droit 364"/>
              <p:cNvCxnSpPr/>
              <p:nvPr/>
            </p:nvCxnSpPr>
            <p:spPr>
              <a:xfrm>
                <a:off x="6031254" y="1030602"/>
                <a:ext cx="28944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6" name="Connecteur droit 365"/>
              <p:cNvCxnSpPr/>
              <p:nvPr/>
            </p:nvCxnSpPr>
            <p:spPr>
              <a:xfrm>
                <a:off x="5129856" y="1326804"/>
                <a:ext cx="1800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7" name="Connecteur droit 366"/>
              <p:cNvCxnSpPr/>
              <p:nvPr/>
            </p:nvCxnSpPr>
            <p:spPr>
              <a:xfrm>
                <a:off x="150128" y="1313156"/>
                <a:ext cx="2556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8" name="Connecteur droit 367"/>
              <p:cNvCxnSpPr/>
              <p:nvPr/>
            </p:nvCxnSpPr>
            <p:spPr>
              <a:xfrm>
                <a:off x="139646" y="1629402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9" name="Connecteur droit 368"/>
              <p:cNvCxnSpPr/>
              <p:nvPr/>
            </p:nvCxnSpPr>
            <p:spPr>
              <a:xfrm>
                <a:off x="142520" y="1928802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0" name="Connecteur droit 369"/>
              <p:cNvCxnSpPr/>
              <p:nvPr/>
            </p:nvCxnSpPr>
            <p:spPr>
              <a:xfrm>
                <a:off x="140696" y="2245048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1" name="Connecteur droit 370"/>
              <p:cNvCxnSpPr/>
              <p:nvPr/>
            </p:nvCxnSpPr>
            <p:spPr>
              <a:xfrm>
                <a:off x="134944" y="2544448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2" name="Connecteur droit 371"/>
              <p:cNvCxnSpPr/>
              <p:nvPr/>
            </p:nvCxnSpPr>
            <p:spPr>
              <a:xfrm>
                <a:off x="147546" y="2830200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3" name="Connecteur droit 372"/>
              <p:cNvCxnSpPr/>
              <p:nvPr/>
            </p:nvCxnSpPr>
            <p:spPr>
              <a:xfrm>
                <a:off x="146874" y="3129600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4" name="Connecteur droit 373"/>
              <p:cNvCxnSpPr/>
              <p:nvPr/>
            </p:nvCxnSpPr>
            <p:spPr>
              <a:xfrm>
                <a:off x="153618" y="3445846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5" name="Connecteur droit 374"/>
              <p:cNvCxnSpPr/>
              <p:nvPr/>
            </p:nvCxnSpPr>
            <p:spPr>
              <a:xfrm>
                <a:off x="142844" y="3745246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6" name="Connecteur droit 375"/>
              <p:cNvCxnSpPr/>
              <p:nvPr/>
            </p:nvCxnSpPr>
            <p:spPr>
              <a:xfrm>
                <a:off x="153294" y="4027800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7" name="Connecteur droit 376"/>
              <p:cNvCxnSpPr/>
              <p:nvPr/>
            </p:nvCxnSpPr>
            <p:spPr>
              <a:xfrm>
                <a:off x="142520" y="4327200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8" name="Connecteur droit 377"/>
              <p:cNvCxnSpPr/>
              <p:nvPr/>
            </p:nvCxnSpPr>
            <p:spPr>
              <a:xfrm>
                <a:off x="132070" y="4643446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9" name="Connecteur droit 378"/>
              <p:cNvCxnSpPr/>
              <p:nvPr/>
            </p:nvCxnSpPr>
            <p:spPr>
              <a:xfrm>
                <a:off x="148592" y="4942846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0" name="Connecteur droit 379"/>
              <p:cNvCxnSpPr/>
              <p:nvPr/>
            </p:nvCxnSpPr>
            <p:spPr>
              <a:xfrm>
                <a:off x="147546" y="5228598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1" name="Connecteur droit 380"/>
              <p:cNvCxnSpPr/>
              <p:nvPr/>
            </p:nvCxnSpPr>
            <p:spPr>
              <a:xfrm>
                <a:off x="136772" y="5527998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2" name="Connecteur droit 381"/>
              <p:cNvCxnSpPr/>
              <p:nvPr/>
            </p:nvCxnSpPr>
            <p:spPr>
              <a:xfrm>
                <a:off x="153618" y="5844244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3" name="Connecteur droit 382"/>
              <p:cNvCxnSpPr/>
              <p:nvPr/>
            </p:nvCxnSpPr>
            <p:spPr>
              <a:xfrm>
                <a:off x="142844" y="6143644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198422" y="11851"/>
            <a:ext cx="825946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fr-FR" b="1">
                <a:solidFill>
                  <a:srgbClr val="FF3300"/>
                </a:solidFill>
              </a:rPr>
              <a:t> =3A</a:t>
            </a:r>
            <a:endParaRPr lang="en-US" b="1">
              <a:solidFill>
                <a:srgbClr val="FF3300"/>
              </a:solidFill>
            </a:endParaRPr>
          </a:p>
        </p:txBody>
      </p:sp>
      <p:sp>
        <p:nvSpPr>
          <p:cNvPr id="59" name="AutoShape 3"/>
          <p:cNvSpPr>
            <a:spLocks noChangeArrowheads="1"/>
          </p:cNvSpPr>
          <p:nvPr/>
        </p:nvSpPr>
        <p:spPr bwMode="auto">
          <a:xfrm rot="-5400000">
            <a:off x="1151718" y="-32704"/>
            <a:ext cx="228584" cy="531820"/>
          </a:xfrm>
          <a:prstGeom prst="downArrow">
            <a:avLst>
              <a:gd name="adj1" fmla="val 50000"/>
              <a:gd name="adj2" fmla="val 56044"/>
            </a:avLst>
          </a:prstGeom>
          <a:noFill/>
          <a:ln>
            <a:solidFill>
              <a:srgbClr val="C0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60" name="Text Box 4"/>
          <p:cNvSpPr txBox="1">
            <a:spLocks noChangeArrowheads="1"/>
          </p:cNvSpPr>
          <p:nvPr/>
        </p:nvSpPr>
        <p:spPr bwMode="auto">
          <a:xfrm>
            <a:off x="1571604" y="11851"/>
            <a:ext cx="1928826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b="1" dirty="0">
                <a:solidFill>
                  <a:schemeClr val="tx1"/>
                </a:solidFill>
              </a:rPr>
              <a:t>2.5A </a:t>
            </a:r>
            <a:r>
              <a:rPr lang="en-US" b="1" dirty="0">
                <a:solidFill>
                  <a:schemeClr val="tx1"/>
                </a:solidFill>
              </a:rPr>
              <a:t>&lt;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>
                <a:solidFill>
                  <a:srgbClr val="FF3300"/>
                </a:solidFill>
              </a:rPr>
              <a:t>3A</a:t>
            </a:r>
            <a:r>
              <a:rPr lang="fr-FR" b="1" dirty="0"/>
              <a:t> </a:t>
            </a:r>
            <a:r>
              <a:rPr lang="en-US" b="1" dirty="0">
                <a:solidFill>
                  <a:schemeClr val="tx1"/>
                </a:solidFill>
              </a:rPr>
              <a:t>&lt; </a:t>
            </a:r>
            <a:r>
              <a:rPr lang="fr-FR" b="1" dirty="0">
                <a:solidFill>
                  <a:schemeClr val="tx1"/>
                </a:solidFill>
              </a:rPr>
              <a:t>4A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6383136" y="-24"/>
            <a:ext cx="2618024" cy="35394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 eaLnBrk="0" hangingPunct="0"/>
            <a:r>
              <a:rPr lang="ar-DZ" sz="1700" b="1" u="sng" dirty="0" smtClean="0">
                <a:solidFill>
                  <a:srgbClr val="0000FF"/>
                </a:solidFill>
                <a:cs typeface="Arabic Transparent" pitchFamily="2" charset="-78"/>
              </a:rPr>
              <a:t>1– مجال </a:t>
            </a:r>
            <a:r>
              <a:rPr lang="ar-DZ" sz="1700" b="1" u="sng" dirty="0">
                <a:solidFill>
                  <a:srgbClr val="0000FF"/>
                </a:solidFill>
                <a:cs typeface="Arabic Transparent" pitchFamily="2" charset="-78"/>
              </a:rPr>
              <a:t>ضبط المرحل الحراري .</a:t>
            </a:r>
            <a:endParaRPr lang="en-US" sz="1700" b="1" u="sng" dirty="0">
              <a:solidFill>
                <a:srgbClr val="0000FF"/>
              </a:solidFill>
              <a:cs typeface="Arabic Transparent" pitchFamily="2" charset="-78"/>
            </a:endParaRPr>
          </a:p>
        </p:txBody>
      </p:sp>
      <p:grpSp>
        <p:nvGrpSpPr>
          <p:cNvPr id="117" name="Groupe 116"/>
          <p:cNvGrpSpPr/>
          <p:nvPr/>
        </p:nvGrpSpPr>
        <p:grpSpPr>
          <a:xfrm>
            <a:off x="60421" y="476559"/>
            <a:ext cx="8940735" cy="1954607"/>
            <a:chOff x="60421" y="3209973"/>
            <a:chExt cx="8940735" cy="1954607"/>
          </a:xfrm>
        </p:grpSpPr>
        <p:grpSp>
          <p:nvGrpSpPr>
            <p:cNvPr id="119" name="Groupe 24"/>
            <p:cNvGrpSpPr/>
            <p:nvPr/>
          </p:nvGrpSpPr>
          <p:grpSpPr>
            <a:xfrm>
              <a:off x="60421" y="3209973"/>
              <a:ext cx="8940735" cy="1954607"/>
              <a:chOff x="-11017" y="3209973"/>
              <a:chExt cx="8940735" cy="1954607"/>
            </a:xfrm>
          </p:grpSpPr>
          <p:sp>
            <p:nvSpPr>
              <p:cNvPr id="153" name="Rectangle 152"/>
              <p:cNvSpPr/>
              <p:nvPr/>
            </p:nvSpPr>
            <p:spPr bwMode="auto">
              <a:xfrm>
                <a:off x="0" y="3214686"/>
                <a:ext cx="8928000" cy="1944000"/>
              </a:xfrm>
              <a:prstGeom prst="rect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60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154" name="Connecteur droit 153"/>
              <p:cNvCxnSpPr/>
              <p:nvPr/>
            </p:nvCxnSpPr>
            <p:spPr bwMode="auto">
              <a:xfrm>
                <a:off x="0" y="4170676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154"/>
              <p:cNvCxnSpPr/>
              <p:nvPr/>
            </p:nvCxnSpPr>
            <p:spPr bwMode="auto">
              <a:xfrm>
                <a:off x="0" y="4503768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55"/>
              <p:cNvCxnSpPr/>
              <p:nvPr/>
            </p:nvCxnSpPr>
            <p:spPr bwMode="auto">
              <a:xfrm>
                <a:off x="0" y="4813618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156"/>
              <p:cNvCxnSpPr/>
              <p:nvPr/>
            </p:nvCxnSpPr>
            <p:spPr bwMode="auto">
              <a:xfrm>
                <a:off x="0" y="5157160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157"/>
              <p:cNvCxnSpPr/>
              <p:nvPr/>
            </p:nvCxnSpPr>
            <p:spPr bwMode="auto">
              <a:xfrm>
                <a:off x="2063226" y="3530932"/>
                <a:ext cx="1980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158"/>
              <p:cNvCxnSpPr/>
              <p:nvPr/>
            </p:nvCxnSpPr>
            <p:spPr bwMode="auto">
              <a:xfrm>
                <a:off x="-11017" y="3857628"/>
                <a:ext cx="4068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159"/>
              <p:cNvCxnSpPr/>
              <p:nvPr/>
            </p:nvCxnSpPr>
            <p:spPr bwMode="auto">
              <a:xfrm rot="5400000">
                <a:off x="1086022" y="4186686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160"/>
              <p:cNvCxnSpPr/>
              <p:nvPr/>
            </p:nvCxnSpPr>
            <p:spPr bwMode="auto">
              <a:xfrm rot="5400000">
                <a:off x="3073432" y="4181179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161"/>
              <p:cNvCxnSpPr/>
              <p:nvPr/>
            </p:nvCxnSpPr>
            <p:spPr bwMode="auto">
              <a:xfrm rot="5400000">
                <a:off x="4672364" y="4181179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162"/>
              <p:cNvCxnSpPr/>
              <p:nvPr/>
            </p:nvCxnSpPr>
            <p:spPr bwMode="auto">
              <a:xfrm rot="5400000">
                <a:off x="6329086" y="4181712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163"/>
              <p:cNvCxnSpPr/>
              <p:nvPr/>
            </p:nvCxnSpPr>
            <p:spPr bwMode="auto">
              <a:xfrm rot="5400000">
                <a:off x="1891758" y="4340671"/>
                <a:ext cx="1620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5" name="Connecteur droit 164"/>
              <p:cNvCxnSpPr/>
              <p:nvPr/>
            </p:nvCxnSpPr>
            <p:spPr bwMode="auto">
              <a:xfrm rot="5400000">
                <a:off x="2606138" y="4353786"/>
                <a:ext cx="1620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0" name="Rectangle 119"/>
            <p:cNvSpPr/>
            <p:nvPr/>
          </p:nvSpPr>
          <p:spPr>
            <a:xfrm>
              <a:off x="82423" y="3247737"/>
              <a:ext cx="1784463" cy="523220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Zone de réglage du </a:t>
              </a:r>
            </a:p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relais thermique</a:t>
              </a:r>
              <a:endParaRPr lang="fr-FR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2214546" y="3214686"/>
              <a:ext cx="1478289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Fusible </a:t>
              </a:r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associer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4011513" y="3375068"/>
              <a:ext cx="1785950" cy="523220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CONTACTEUR</a:t>
              </a:r>
              <a:endPara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LC1          LP1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610519" y="3308158"/>
              <a:ext cx="1785934" cy="523220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Référence</a:t>
              </a:r>
              <a:endPara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Relais thermique</a:t>
              </a:r>
              <a:endParaRPr lang="fr-FR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7858148" y="3500438"/>
              <a:ext cx="73129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Masse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857224" y="3864283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75710" y="4199323"/>
              <a:ext cx="73129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1 – 1.6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92314" y="4512445"/>
              <a:ext cx="73129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2.5 – 4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683816" y="4819373"/>
              <a:ext cx="69121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5.5 - 6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2192512" y="3534347"/>
              <a:ext cx="43313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aM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868505" y="3528666"/>
              <a:ext cx="433131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gG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3511447" y="3550700"/>
              <a:ext cx="4443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AD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2252933" y="3865025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2917909" y="3870361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3588221" y="3870361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2274967" y="4176431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2911593" y="4187448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4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3581905" y="4176431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2279484" y="4500570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2890539" y="4511587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10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3560851" y="4500570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chemeClr val="tx1"/>
                  </a:solidFill>
                  <a:latin typeface="Arial" charset="0"/>
                  <a:cs typeface="Times New Roman" pitchFamily="18" charset="0"/>
                </a:rPr>
                <a:t>15</a:t>
              </a:r>
              <a:endPara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256730" y="4816556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12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2901556" y="4831673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20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3571868" y="4828856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20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4214810" y="4187448"/>
              <a:ext cx="128913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D09   –    D32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4214810" y="4500570"/>
              <a:ext cx="128913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D09   –    D32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4214810" y="4835726"/>
              <a:ext cx="128913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D09   –    D32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5920871" y="4200181"/>
              <a:ext cx="114967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LR2 D13 06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5918305" y="4512445"/>
              <a:ext cx="114967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LR2 D13 08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5921122" y="4832106"/>
              <a:ext cx="1140056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LR2 D13 12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7880182" y="4189164"/>
              <a:ext cx="63190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0.165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7878648" y="4512445"/>
              <a:ext cx="63190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0.165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7880386" y="4834868"/>
              <a:ext cx="63190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0.165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13" name="AutoShape 55"/>
          <p:cNvSpPr>
            <a:spLocks noChangeArrowheads="1"/>
          </p:cNvSpPr>
          <p:nvPr/>
        </p:nvSpPr>
        <p:spPr bwMode="auto">
          <a:xfrm>
            <a:off x="110220" y="1774318"/>
            <a:ext cx="1997075" cy="295275"/>
          </a:xfrm>
          <a:prstGeom prst="roundRect">
            <a:avLst>
              <a:gd name="adj" fmla="val 16667"/>
            </a:avLst>
          </a:prstGeom>
          <a:solidFill>
            <a:srgbClr val="FF3300">
              <a:alpha val="25882"/>
            </a:srgbClr>
          </a:solidFill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20" name="Picture 6" descr="H:\San47s titre.png"/>
          <p:cNvPicPr>
            <a:picLocks noChangeAspect="1" noChangeArrowheads="1"/>
          </p:cNvPicPr>
          <p:nvPr/>
        </p:nvPicPr>
        <p:blipFill>
          <a:blip r:embed="rId2" cstate="print"/>
          <a:srcRect l="66667" t="28333" r="9895" b="10833"/>
          <a:stretch>
            <a:fillRect/>
          </a:stretch>
        </p:blipFill>
        <p:spPr bwMode="auto">
          <a:xfrm>
            <a:off x="3571868" y="2571744"/>
            <a:ext cx="958053" cy="1554174"/>
          </a:xfrm>
          <a:prstGeom prst="rect">
            <a:avLst/>
          </a:prstGeom>
          <a:noFill/>
        </p:spPr>
      </p:pic>
      <p:pic>
        <p:nvPicPr>
          <p:cNvPr id="221" name="Picture 3" descr="H:\61ZndYIWJtL._SL1024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536119"/>
            <a:ext cx="1857388" cy="1857388"/>
          </a:xfrm>
          <a:prstGeom prst="rect">
            <a:avLst/>
          </a:prstGeom>
          <a:noFill/>
        </p:spPr>
      </p:pic>
      <p:sp>
        <p:nvSpPr>
          <p:cNvPr id="222" name="Flèche droite 221"/>
          <p:cNvSpPr/>
          <p:nvPr/>
        </p:nvSpPr>
        <p:spPr bwMode="auto">
          <a:xfrm>
            <a:off x="2571736" y="3214686"/>
            <a:ext cx="642942" cy="142876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3" name="Rectangle 222"/>
          <p:cNvSpPr>
            <a:spLocks noChangeArrowheads="1"/>
          </p:cNvSpPr>
          <p:nvPr/>
        </p:nvSpPr>
        <p:spPr bwMode="auto">
          <a:xfrm>
            <a:off x="4714876" y="3071810"/>
            <a:ext cx="2961767" cy="338554"/>
          </a:xfrm>
          <a:prstGeom prst="rect">
            <a:avLst/>
          </a:prstGeom>
          <a:noFill/>
          <a:ln>
            <a:solidFill>
              <a:srgbClr val="C0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r" rtl="1" eaLnBrk="0" hangingPunct="0"/>
            <a:r>
              <a:rPr lang="ar-DZ" sz="1600" dirty="0" smtClean="0">
                <a:solidFill>
                  <a:schemeClr val="tx1"/>
                </a:solidFill>
                <a:cs typeface="Arabic Transparent" pitchFamily="2" charset="-78"/>
              </a:rPr>
              <a:t>مجال </a:t>
            </a:r>
            <a:r>
              <a:rPr lang="ar-DZ" sz="1600" dirty="0">
                <a:solidFill>
                  <a:schemeClr val="tx1"/>
                </a:solidFill>
                <a:cs typeface="Arabic Transparent" pitchFamily="2" charset="-78"/>
              </a:rPr>
              <a:t>ضبط المرحل </a:t>
            </a:r>
            <a:r>
              <a:rPr lang="ar-DZ" sz="1600" dirty="0" smtClean="0">
                <a:solidFill>
                  <a:schemeClr val="tx1"/>
                </a:solidFill>
                <a:cs typeface="Arabic Transparent" pitchFamily="2" charset="-78"/>
              </a:rPr>
              <a:t>الحراري </a:t>
            </a:r>
            <a:r>
              <a:rPr lang="ar-DZ" sz="16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(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 – 1.6</a:t>
            </a:r>
            <a:r>
              <a:rPr lang="ar-DZ" sz="16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</a:t>
            </a:r>
            <a:endParaRPr lang="en-US" sz="1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24" name="Ellipse 223"/>
          <p:cNvSpPr>
            <a:spLocks noChangeAspect="1"/>
          </p:cNvSpPr>
          <p:nvPr/>
        </p:nvSpPr>
        <p:spPr bwMode="auto">
          <a:xfrm>
            <a:off x="859700" y="3029400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5" name="Text Box 54"/>
          <p:cNvSpPr txBox="1">
            <a:spLocks noChangeArrowheads="1"/>
          </p:cNvSpPr>
          <p:nvPr/>
        </p:nvSpPr>
        <p:spPr bwMode="auto">
          <a:xfrm>
            <a:off x="135028" y="4416990"/>
            <a:ext cx="865186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fr-FR" b="1" dirty="0">
                <a:solidFill>
                  <a:srgbClr val="FF3300"/>
                </a:solidFill>
              </a:rPr>
              <a:t> =3A</a:t>
            </a:r>
            <a:endParaRPr lang="en-US" b="1" dirty="0">
              <a:solidFill>
                <a:srgbClr val="FF3300"/>
              </a:solidFill>
            </a:endParaRPr>
          </a:p>
        </p:txBody>
      </p:sp>
      <p:sp>
        <p:nvSpPr>
          <p:cNvPr id="226" name="AutoShape 58"/>
          <p:cNvSpPr>
            <a:spLocks noChangeArrowheads="1"/>
          </p:cNvSpPr>
          <p:nvPr/>
        </p:nvSpPr>
        <p:spPr bwMode="auto">
          <a:xfrm rot="-5400000">
            <a:off x="1070938" y="4363135"/>
            <a:ext cx="180000" cy="504000"/>
          </a:xfrm>
          <a:prstGeom prst="downArrow">
            <a:avLst>
              <a:gd name="adj1" fmla="val 50000"/>
              <a:gd name="adj2" fmla="val 56044"/>
            </a:avLst>
          </a:prstGeom>
          <a:noFill/>
          <a:ln>
            <a:solidFill>
              <a:srgbClr val="C0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FR">
              <a:solidFill>
                <a:schemeClr val="tx1"/>
              </a:solidFill>
            </a:endParaRPr>
          </a:p>
        </p:txBody>
      </p:sp>
      <p:sp>
        <p:nvSpPr>
          <p:cNvPr id="227" name="Text Box 59"/>
          <p:cNvSpPr txBox="1">
            <a:spLocks noChangeArrowheads="1"/>
          </p:cNvSpPr>
          <p:nvPr/>
        </p:nvSpPr>
        <p:spPr bwMode="auto">
          <a:xfrm>
            <a:off x="1417009" y="4405115"/>
            <a:ext cx="1849458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b="1" dirty="0">
                <a:solidFill>
                  <a:schemeClr val="tx1"/>
                </a:solidFill>
              </a:rPr>
              <a:t>2.5A </a:t>
            </a:r>
            <a:r>
              <a:rPr lang="en-US" b="1" dirty="0">
                <a:solidFill>
                  <a:schemeClr val="tx1"/>
                </a:solidFill>
              </a:rPr>
              <a:t>&lt;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>
                <a:solidFill>
                  <a:srgbClr val="FF3300"/>
                </a:solidFill>
              </a:rPr>
              <a:t>3A</a:t>
            </a:r>
            <a:r>
              <a:rPr lang="fr-FR" b="1" dirty="0"/>
              <a:t> </a:t>
            </a:r>
            <a:r>
              <a:rPr lang="en-US" b="1" dirty="0">
                <a:solidFill>
                  <a:schemeClr val="tx1"/>
                </a:solidFill>
              </a:rPr>
              <a:t>&lt; </a:t>
            </a:r>
            <a:r>
              <a:rPr lang="fr-FR" b="1" dirty="0">
                <a:solidFill>
                  <a:schemeClr val="tx1"/>
                </a:solidFill>
              </a:rPr>
              <a:t>4A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28" name="Rectangle 117"/>
          <p:cNvSpPr>
            <a:spLocks noChangeArrowheads="1"/>
          </p:cNvSpPr>
          <p:nvPr/>
        </p:nvSpPr>
        <p:spPr bwMode="auto">
          <a:xfrm>
            <a:off x="4786314" y="4289503"/>
            <a:ext cx="4331635" cy="35394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sz="1700" b="1" u="sng" dirty="0" smtClean="0">
                <a:solidFill>
                  <a:srgbClr val="0000FF"/>
                </a:solidFill>
                <a:cs typeface="Arabic Transparent" pitchFamily="2" charset="-78"/>
              </a:rPr>
              <a:t>2ـ </a:t>
            </a:r>
            <a:r>
              <a:rPr lang="ar-DZ" sz="1700" b="1" u="sng" dirty="0">
                <a:solidFill>
                  <a:srgbClr val="0000FF"/>
                </a:solidFill>
                <a:cs typeface="Arabic Transparent" pitchFamily="2" charset="-78"/>
              </a:rPr>
              <a:t>نوع المنصهر المستعمل مع هذا المحرك ومعيار تياره.</a:t>
            </a:r>
            <a:endParaRPr lang="fr-FR" sz="1700" b="1" u="sng" dirty="0">
              <a:solidFill>
                <a:srgbClr val="0000FF"/>
              </a:solidFill>
              <a:cs typeface="Arabic Transparent" pitchFamily="2" charset="-78"/>
            </a:endParaRPr>
          </a:p>
        </p:txBody>
      </p:sp>
      <p:grpSp>
        <p:nvGrpSpPr>
          <p:cNvPr id="229" name="Groupe 228"/>
          <p:cNvGrpSpPr/>
          <p:nvPr/>
        </p:nvGrpSpPr>
        <p:grpSpPr>
          <a:xfrm>
            <a:off x="71406" y="4831979"/>
            <a:ext cx="8940735" cy="1954607"/>
            <a:chOff x="60421" y="3209973"/>
            <a:chExt cx="8940735" cy="1954607"/>
          </a:xfrm>
        </p:grpSpPr>
        <p:grpSp>
          <p:nvGrpSpPr>
            <p:cNvPr id="230" name="Groupe 24"/>
            <p:cNvGrpSpPr/>
            <p:nvPr/>
          </p:nvGrpSpPr>
          <p:grpSpPr>
            <a:xfrm>
              <a:off x="60421" y="3209973"/>
              <a:ext cx="8940735" cy="1954607"/>
              <a:chOff x="-11017" y="3209973"/>
              <a:chExt cx="8940735" cy="1954607"/>
            </a:xfrm>
          </p:grpSpPr>
          <p:sp>
            <p:nvSpPr>
              <p:cNvPr id="264" name="Rectangle 263"/>
              <p:cNvSpPr/>
              <p:nvPr/>
            </p:nvSpPr>
            <p:spPr bwMode="auto">
              <a:xfrm>
                <a:off x="0" y="3214686"/>
                <a:ext cx="8928000" cy="1944000"/>
              </a:xfrm>
              <a:prstGeom prst="rect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60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265" name="Connecteur droit 264"/>
              <p:cNvCxnSpPr/>
              <p:nvPr/>
            </p:nvCxnSpPr>
            <p:spPr bwMode="auto">
              <a:xfrm>
                <a:off x="0" y="4170676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6" name="Connecteur droit 265"/>
              <p:cNvCxnSpPr/>
              <p:nvPr/>
            </p:nvCxnSpPr>
            <p:spPr bwMode="auto">
              <a:xfrm>
                <a:off x="0" y="4503768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7" name="Connecteur droit 266"/>
              <p:cNvCxnSpPr/>
              <p:nvPr/>
            </p:nvCxnSpPr>
            <p:spPr bwMode="auto">
              <a:xfrm>
                <a:off x="0" y="4813618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8" name="Connecteur droit 267"/>
              <p:cNvCxnSpPr/>
              <p:nvPr/>
            </p:nvCxnSpPr>
            <p:spPr bwMode="auto">
              <a:xfrm>
                <a:off x="0" y="5157160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9" name="Connecteur droit 268"/>
              <p:cNvCxnSpPr/>
              <p:nvPr/>
            </p:nvCxnSpPr>
            <p:spPr bwMode="auto">
              <a:xfrm>
                <a:off x="2063226" y="3530932"/>
                <a:ext cx="1980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0" name="Connecteur droit 269"/>
              <p:cNvCxnSpPr/>
              <p:nvPr/>
            </p:nvCxnSpPr>
            <p:spPr bwMode="auto">
              <a:xfrm>
                <a:off x="-11017" y="3857628"/>
                <a:ext cx="4068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1" name="Connecteur droit 270"/>
              <p:cNvCxnSpPr/>
              <p:nvPr/>
            </p:nvCxnSpPr>
            <p:spPr bwMode="auto">
              <a:xfrm rot="5400000">
                <a:off x="1086022" y="4186686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2" name="Connecteur droit 271"/>
              <p:cNvCxnSpPr/>
              <p:nvPr/>
            </p:nvCxnSpPr>
            <p:spPr bwMode="auto">
              <a:xfrm rot="5400000">
                <a:off x="3073432" y="4181179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3" name="Connecteur droit 272"/>
              <p:cNvCxnSpPr/>
              <p:nvPr/>
            </p:nvCxnSpPr>
            <p:spPr bwMode="auto">
              <a:xfrm rot="5400000">
                <a:off x="4672364" y="4181179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4" name="Connecteur droit 273"/>
              <p:cNvCxnSpPr/>
              <p:nvPr/>
            </p:nvCxnSpPr>
            <p:spPr bwMode="auto">
              <a:xfrm rot="5400000">
                <a:off x="6329086" y="4181712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5" name="Connecteur droit 274"/>
              <p:cNvCxnSpPr/>
              <p:nvPr/>
            </p:nvCxnSpPr>
            <p:spPr bwMode="auto">
              <a:xfrm rot="5400000">
                <a:off x="1891758" y="4340671"/>
                <a:ext cx="1620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6" name="Connecteur droit 275"/>
              <p:cNvCxnSpPr/>
              <p:nvPr/>
            </p:nvCxnSpPr>
            <p:spPr bwMode="auto">
              <a:xfrm rot="5400000">
                <a:off x="2606138" y="4353786"/>
                <a:ext cx="1620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1" name="Rectangle 230"/>
            <p:cNvSpPr/>
            <p:nvPr/>
          </p:nvSpPr>
          <p:spPr>
            <a:xfrm>
              <a:off x="82423" y="3247737"/>
              <a:ext cx="1784463" cy="523220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Zone de réglage du </a:t>
              </a:r>
            </a:p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relais thermique</a:t>
              </a:r>
              <a:endParaRPr lang="fr-FR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2214546" y="3214686"/>
              <a:ext cx="1478289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Fusible </a:t>
              </a:r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associer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4011513" y="3375068"/>
              <a:ext cx="1785950" cy="523220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CONTACTEUR</a:t>
              </a:r>
              <a:endPara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LC1          LP1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5610519" y="3308158"/>
              <a:ext cx="1785934" cy="523220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Référence</a:t>
              </a:r>
              <a:endPara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Relais thermique</a:t>
              </a:r>
              <a:endParaRPr lang="fr-FR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7858148" y="3500438"/>
              <a:ext cx="73129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Masse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857224" y="3864283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675710" y="4199323"/>
              <a:ext cx="73129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1 – 1.6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692314" y="4512445"/>
              <a:ext cx="73129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2.5 – 4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683816" y="4819373"/>
              <a:ext cx="69121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5.5 - 6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2192512" y="3534347"/>
              <a:ext cx="43313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aM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2868505" y="3528666"/>
              <a:ext cx="433131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gG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3511447" y="3550700"/>
              <a:ext cx="4443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AD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2252933" y="3865025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2917909" y="3870361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3588221" y="3870361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2274967" y="4176431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2911593" y="4187448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4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3581905" y="4176431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2279484" y="4500570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2890539" y="4511587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10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3560851" y="4500570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chemeClr val="tx1"/>
                  </a:solidFill>
                  <a:latin typeface="Arial" charset="0"/>
                  <a:cs typeface="Times New Roman" pitchFamily="18" charset="0"/>
                </a:rPr>
                <a:t>15</a:t>
              </a:r>
              <a:endPara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2256730" y="4816556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12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2901556" y="4831673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20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3571868" y="4828856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20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4214810" y="4187448"/>
              <a:ext cx="128913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D09   –    D32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4214810" y="4500570"/>
              <a:ext cx="128913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D09   –    D32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4214810" y="4835726"/>
              <a:ext cx="128913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D09   –    D32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5920871" y="4200181"/>
              <a:ext cx="114967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LR2 D13 06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5918305" y="4512445"/>
              <a:ext cx="1140056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LR2 D13 08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5921122" y="4832106"/>
              <a:ext cx="1140056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LR2 D13 12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7880182" y="4189164"/>
              <a:ext cx="63190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0.165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7878648" y="4512445"/>
              <a:ext cx="63190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0.165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7880386" y="4834868"/>
              <a:ext cx="63190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0.165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77" name="AutoShape 111"/>
          <p:cNvSpPr>
            <a:spLocks noChangeArrowheads="1"/>
          </p:cNvSpPr>
          <p:nvPr/>
        </p:nvSpPr>
        <p:spPr bwMode="auto">
          <a:xfrm rot="-5400000">
            <a:off x="2321512" y="5045500"/>
            <a:ext cx="276225" cy="563562"/>
          </a:xfrm>
          <a:prstGeom prst="roundRect">
            <a:avLst>
              <a:gd name="adj" fmla="val 16667"/>
            </a:avLst>
          </a:prstGeom>
          <a:solidFill>
            <a:srgbClr val="FF0000">
              <a:alpha val="25882"/>
            </a:srgbClr>
          </a:solidFill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8" name="AutoShape 118"/>
          <p:cNvSpPr>
            <a:spLocks noChangeArrowheads="1"/>
          </p:cNvSpPr>
          <p:nvPr/>
        </p:nvSpPr>
        <p:spPr bwMode="auto">
          <a:xfrm rot="-5400000">
            <a:off x="2324687" y="5996412"/>
            <a:ext cx="276225" cy="563562"/>
          </a:xfrm>
          <a:prstGeom prst="roundRect">
            <a:avLst>
              <a:gd name="adj" fmla="val 16667"/>
            </a:avLst>
          </a:prstGeom>
          <a:solidFill>
            <a:srgbClr val="FF0000">
              <a:alpha val="25882"/>
            </a:srgbClr>
          </a:solidFill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4" name="AutoShape 55"/>
          <p:cNvSpPr>
            <a:spLocks noChangeArrowheads="1"/>
          </p:cNvSpPr>
          <p:nvPr/>
        </p:nvSpPr>
        <p:spPr bwMode="auto">
          <a:xfrm>
            <a:off x="111312" y="6143644"/>
            <a:ext cx="1997075" cy="295275"/>
          </a:xfrm>
          <a:prstGeom prst="roundRect">
            <a:avLst>
              <a:gd name="adj" fmla="val 16667"/>
            </a:avLst>
          </a:prstGeom>
          <a:solidFill>
            <a:srgbClr val="FF3300">
              <a:alpha val="25882"/>
            </a:srgbClr>
          </a:solidFill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  <p:bldP spid="60" grpId="0"/>
      <p:bldP spid="62" grpId="0"/>
      <p:bldP spid="113" grpId="0" animBg="1"/>
      <p:bldP spid="222" grpId="0" animBg="1"/>
      <p:bldP spid="223" grpId="0" animBg="1"/>
      <p:bldP spid="224" grpId="0" animBg="1"/>
      <p:bldP spid="225" grpId="0"/>
      <p:bldP spid="226" grpId="0" animBg="1"/>
      <p:bldP spid="227" grpId="0"/>
      <p:bldP spid="228" grpId="0"/>
      <p:bldP spid="277" grpId="0" animBg="1"/>
      <p:bldP spid="278" grpId="0" animBg="1"/>
      <p:bldP spid="1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198422" y="130710"/>
            <a:ext cx="825946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fr-FR" b="1">
                <a:solidFill>
                  <a:srgbClr val="FF3300"/>
                </a:solidFill>
              </a:rPr>
              <a:t> =3A</a:t>
            </a:r>
            <a:endParaRPr lang="en-US" b="1">
              <a:solidFill>
                <a:srgbClr val="FF3300"/>
              </a:solidFill>
            </a:endParaRPr>
          </a:p>
        </p:txBody>
      </p:sp>
      <p:sp>
        <p:nvSpPr>
          <p:cNvPr id="59" name="AutoShape 3"/>
          <p:cNvSpPr>
            <a:spLocks noChangeArrowheads="1"/>
          </p:cNvSpPr>
          <p:nvPr/>
        </p:nvSpPr>
        <p:spPr bwMode="auto">
          <a:xfrm rot="-5400000">
            <a:off x="1151718" y="86155"/>
            <a:ext cx="228584" cy="531820"/>
          </a:xfrm>
          <a:prstGeom prst="downArrow">
            <a:avLst>
              <a:gd name="adj1" fmla="val 50000"/>
              <a:gd name="adj2" fmla="val 56044"/>
            </a:avLst>
          </a:prstGeom>
          <a:noFill/>
          <a:ln>
            <a:solidFill>
              <a:srgbClr val="C0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60" name="Text Box 4"/>
          <p:cNvSpPr txBox="1">
            <a:spLocks noChangeArrowheads="1"/>
          </p:cNvSpPr>
          <p:nvPr/>
        </p:nvSpPr>
        <p:spPr bwMode="auto">
          <a:xfrm>
            <a:off x="1571604" y="130710"/>
            <a:ext cx="1928826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b="1" dirty="0">
                <a:solidFill>
                  <a:schemeClr val="tx1"/>
                </a:solidFill>
              </a:rPr>
              <a:t>2.5A </a:t>
            </a:r>
            <a:r>
              <a:rPr lang="en-US" b="1" dirty="0">
                <a:solidFill>
                  <a:schemeClr val="tx1"/>
                </a:solidFill>
              </a:rPr>
              <a:t>&lt;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>
                <a:solidFill>
                  <a:srgbClr val="FF3300"/>
                </a:solidFill>
              </a:rPr>
              <a:t>3A</a:t>
            </a:r>
            <a:r>
              <a:rPr lang="fr-FR" b="1" dirty="0"/>
              <a:t> </a:t>
            </a:r>
            <a:r>
              <a:rPr lang="en-US" b="1" dirty="0">
                <a:solidFill>
                  <a:schemeClr val="tx1"/>
                </a:solidFill>
              </a:rPr>
              <a:t>&lt; </a:t>
            </a:r>
            <a:r>
              <a:rPr lang="fr-FR" b="1" dirty="0">
                <a:solidFill>
                  <a:schemeClr val="tx1"/>
                </a:solidFill>
              </a:rPr>
              <a:t>4A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4" name="Groupe 62"/>
          <p:cNvGrpSpPr/>
          <p:nvPr/>
        </p:nvGrpSpPr>
        <p:grpSpPr>
          <a:xfrm>
            <a:off x="60421" y="714356"/>
            <a:ext cx="8940735" cy="1954607"/>
            <a:chOff x="60421" y="3209973"/>
            <a:chExt cx="8940735" cy="1954607"/>
          </a:xfrm>
        </p:grpSpPr>
        <p:grpSp>
          <p:nvGrpSpPr>
            <p:cNvPr id="5" name="Groupe 24"/>
            <p:cNvGrpSpPr/>
            <p:nvPr/>
          </p:nvGrpSpPr>
          <p:grpSpPr>
            <a:xfrm>
              <a:off x="60421" y="3209973"/>
              <a:ext cx="8940735" cy="1954607"/>
              <a:chOff x="-11017" y="3209973"/>
              <a:chExt cx="8940735" cy="1954607"/>
            </a:xfrm>
          </p:grpSpPr>
          <p:sp>
            <p:nvSpPr>
              <p:cNvPr id="98" name="Rectangle 97"/>
              <p:cNvSpPr/>
              <p:nvPr/>
            </p:nvSpPr>
            <p:spPr bwMode="auto">
              <a:xfrm>
                <a:off x="0" y="3214686"/>
                <a:ext cx="8928000" cy="1944000"/>
              </a:xfrm>
              <a:prstGeom prst="rect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60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99" name="Connecteur droit 98"/>
              <p:cNvCxnSpPr/>
              <p:nvPr/>
            </p:nvCxnSpPr>
            <p:spPr bwMode="auto">
              <a:xfrm>
                <a:off x="0" y="4170676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99"/>
              <p:cNvCxnSpPr/>
              <p:nvPr/>
            </p:nvCxnSpPr>
            <p:spPr bwMode="auto">
              <a:xfrm>
                <a:off x="0" y="4503768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100"/>
              <p:cNvCxnSpPr/>
              <p:nvPr/>
            </p:nvCxnSpPr>
            <p:spPr bwMode="auto">
              <a:xfrm>
                <a:off x="0" y="4813618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101"/>
              <p:cNvCxnSpPr/>
              <p:nvPr/>
            </p:nvCxnSpPr>
            <p:spPr bwMode="auto">
              <a:xfrm>
                <a:off x="0" y="5157160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/>
              <p:cNvCxnSpPr/>
              <p:nvPr/>
            </p:nvCxnSpPr>
            <p:spPr bwMode="auto">
              <a:xfrm>
                <a:off x="2063226" y="3530932"/>
                <a:ext cx="1980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103"/>
              <p:cNvCxnSpPr/>
              <p:nvPr/>
            </p:nvCxnSpPr>
            <p:spPr bwMode="auto">
              <a:xfrm>
                <a:off x="-11017" y="3857628"/>
                <a:ext cx="4068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104"/>
              <p:cNvCxnSpPr/>
              <p:nvPr/>
            </p:nvCxnSpPr>
            <p:spPr bwMode="auto">
              <a:xfrm rot="5400000">
                <a:off x="1086022" y="4186686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105"/>
              <p:cNvCxnSpPr/>
              <p:nvPr/>
            </p:nvCxnSpPr>
            <p:spPr bwMode="auto">
              <a:xfrm rot="5400000">
                <a:off x="3073432" y="4181179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106"/>
              <p:cNvCxnSpPr/>
              <p:nvPr/>
            </p:nvCxnSpPr>
            <p:spPr bwMode="auto">
              <a:xfrm rot="5400000">
                <a:off x="4672364" y="4181179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107"/>
              <p:cNvCxnSpPr/>
              <p:nvPr/>
            </p:nvCxnSpPr>
            <p:spPr bwMode="auto">
              <a:xfrm rot="5400000">
                <a:off x="6329086" y="4181712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108"/>
              <p:cNvCxnSpPr/>
              <p:nvPr/>
            </p:nvCxnSpPr>
            <p:spPr bwMode="auto">
              <a:xfrm rot="5400000">
                <a:off x="1891758" y="4340671"/>
                <a:ext cx="1620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109"/>
              <p:cNvCxnSpPr/>
              <p:nvPr/>
            </p:nvCxnSpPr>
            <p:spPr bwMode="auto">
              <a:xfrm rot="5400000">
                <a:off x="2606138" y="4353786"/>
                <a:ext cx="1620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5" name="Rectangle 64"/>
            <p:cNvSpPr/>
            <p:nvPr/>
          </p:nvSpPr>
          <p:spPr>
            <a:xfrm>
              <a:off x="82423" y="3247737"/>
              <a:ext cx="1784463" cy="523220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Zone de réglage du </a:t>
              </a:r>
            </a:p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relais thermique</a:t>
              </a:r>
              <a:endParaRPr lang="fr-FR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214546" y="3214686"/>
              <a:ext cx="1478289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Fusible </a:t>
              </a:r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associer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011513" y="3375068"/>
              <a:ext cx="1785950" cy="523220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CONTACTEUR</a:t>
              </a:r>
              <a:endPara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LC1          LP1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610519" y="3308158"/>
              <a:ext cx="1785934" cy="523220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Référence</a:t>
              </a:r>
              <a:endPara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Relais thermique</a:t>
              </a:r>
              <a:endParaRPr lang="fr-FR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858148" y="3500438"/>
              <a:ext cx="73129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Masse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857224" y="3864283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75710" y="4199323"/>
              <a:ext cx="73129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1 – 1.6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92314" y="4512445"/>
              <a:ext cx="73129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2.5 – 4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83816" y="4819373"/>
              <a:ext cx="69121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5.5 - 6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192512" y="3534347"/>
              <a:ext cx="43313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aM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868505" y="3528666"/>
              <a:ext cx="433131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gG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511447" y="3550700"/>
              <a:ext cx="4443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AD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252933" y="3865025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917909" y="3870361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588221" y="3870361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274967" y="4176431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911593" y="4187448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4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581905" y="4176431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279484" y="4500570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890539" y="4511587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10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560851" y="4500570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chemeClr val="tx1"/>
                  </a:solidFill>
                  <a:latin typeface="Arial" charset="0"/>
                  <a:cs typeface="Times New Roman" pitchFamily="18" charset="0"/>
                </a:rPr>
                <a:t>15</a:t>
              </a:r>
              <a:endPara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2256730" y="4816556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12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901556" y="4831673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20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571868" y="4828856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20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4214810" y="4187448"/>
              <a:ext cx="128913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D09   –    D32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4214810" y="4500570"/>
              <a:ext cx="128913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D09   –    D32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4214810" y="4835726"/>
              <a:ext cx="128913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D09   –    D32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920871" y="4200181"/>
              <a:ext cx="114967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LR2 D13 06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5918305" y="4512445"/>
              <a:ext cx="1140056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LR2 D13 08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921122" y="4832106"/>
              <a:ext cx="1140056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LR2 D13 12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7880182" y="4189164"/>
              <a:ext cx="63190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0.165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7878648" y="4512445"/>
              <a:ext cx="63190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0.165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7880386" y="4834868"/>
              <a:ext cx="63190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0.165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13" name="AutoShape 55"/>
          <p:cNvSpPr>
            <a:spLocks noChangeArrowheads="1"/>
          </p:cNvSpPr>
          <p:nvPr/>
        </p:nvSpPr>
        <p:spPr bwMode="auto">
          <a:xfrm>
            <a:off x="4178998" y="2012115"/>
            <a:ext cx="1500198" cy="295275"/>
          </a:xfrm>
          <a:prstGeom prst="roundRect">
            <a:avLst>
              <a:gd name="adj" fmla="val 16667"/>
            </a:avLst>
          </a:prstGeom>
          <a:solidFill>
            <a:srgbClr val="FF3300">
              <a:alpha val="25882"/>
            </a:srgbClr>
          </a:solidFill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" name="Rectangle 59"/>
          <p:cNvSpPr>
            <a:spLocks noChangeArrowheads="1"/>
          </p:cNvSpPr>
          <p:nvPr/>
        </p:nvSpPr>
        <p:spPr bwMode="auto">
          <a:xfrm>
            <a:off x="7500958" y="35601"/>
            <a:ext cx="1550424" cy="35394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sz="1700" b="1" u="sng" dirty="0" smtClean="0">
                <a:solidFill>
                  <a:srgbClr val="0000FF"/>
                </a:solidFill>
                <a:cs typeface="Arabic Transparent" pitchFamily="2" charset="-78"/>
              </a:rPr>
              <a:t>3– مرجع </a:t>
            </a:r>
            <a:r>
              <a:rPr lang="ar-DZ" sz="1700" b="1" u="sng" dirty="0">
                <a:solidFill>
                  <a:srgbClr val="0000FF"/>
                </a:solidFill>
                <a:cs typeface="Arabic Transparent" pitchFamily="2" charset="-78"/>
              </a:rPr>
              <a:t>الملامس</a:t>
            </a:r>
            <a:endParaRPr lang="fr-FR" sz="1700" b="1" u="sng" dirty="0">
              <a:solidFill>
                <a:srgbClr val="0000FF"/>
              </a:solidFill>
              <a:cs typeface="Arabic Transparent" pitchFamily="2" charset="-78"/>
            </a:endParaRPr>
          </a:p>
        </p:txBody>
      </p:sp>
      <p:sp>
        <p:nvSpPr>
          <p:cNvPr id="112" name="Text Box 60"/>
          <p:cNvSpPr txBox="1">
            <a:spLocks noChangeArrowheads="1"/>
          </p:cNvSpPr>
          <p:nvPr/>
        </p:nvSpPr>
        <p:spPr bwMode="auto">
          <a:xfrm>
            <a:off x="7489855" y="2823330"/>
            <a:ext cx="1439863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مرجع الملامس:</a:t>
            </a:r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14" name="Text Box 61"/>
          <p:cNvSpPr txBox="1">
            <a:spLocks noChangeArrowheads="1"/>
          </p:cNvSpPr>
          <p:nvPr/>
        </p:nvSpPr>
        <p:spPr bwMode="auto">
          <a:xfrm>
            <a:off x="6480193" y="3089430"/>
            <a:ext cx="2103438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r-FR" sz="1600" b="1" dirty="0">
                <a:solidFill>
                  <a:schemeClr val="tx1"/>
                </a:solidFill>
              </a:rPr>
              <a:t>D32</a:t>
            </a:r>
            <a:r>
              <a:rPr lang="ar-DZ" sz="1600" b="1" dirty="0">
                <a:solidFill>
                  <a:schemeClr val="tx1"/>
                </a:solidFill>
              </a:rPr>
              <a:t>ـ </a:t>
            </a:r>
            <a:r>
              <a:rPr lang="fr-FR" sz="1600" b="1" dirty="0">
                <a:solidFill>
                  <a:schemeClr val="tx1"/>
                </a:solidFill>
              </a:rPr>
              <a:t>LC1 D09</a:t>
            </a:r>
          </a:p>
        </p:txBody>
      </p:sp>
      <p:sp>
        <p:nvSpPr>
          <p:cNvPr id="116" name="Rectangle 63"/>
          <p:cNvSpPr>
            <a:spLocks noChangeArrowheads="1"/>
          </p:cNvSpPr>
          <p:nvPr/>
        </p:nvSpPr>
        <p:spPr bwMode="auto">
          <a:xfrm>
            <a:off x="8577281" y="3311105"/>
            <a:ext cx="322524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أو</a:t>
            </a:r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20" name="Text Box 54"/>
          <p:cNvSpPr txBox="1">
            <a:spLocks noChangeArrowheads="1"/>
          </p:cNvSpPr>
          <p:nvPr/>
        </p:nvSpPr>
        <p:spPr bwMode="auto">
          <a:xfrm>
            <a:off x="135028" y="4202676"/>
            <a:ext cx="865186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fr-FR" b="1" dirty="0">
                <a:solidFill>
                  <a:srgbClr val="FF3300"/>
                </a:solidFill>
              </a:rPr>
              <a:t> =3A</a:t>
            </a:r>
            <a:endParaRPr lang="en-US" b="1" dirty="0">
              <a:solidFill>
                <a:srgbClr val="FF3300"/>
              </a:solidFill>
            </a:endParaRPr>
          </a:p>
        </p:txBody>
      </p:sp>
      <p:sp>
        <p:nvSpPr>
          <p:cNvPr id="121" name="AutoShape 58"/>
          <p:cNvSpPr>
            <a:spLocks noChangeArrowheads="1"/>
          </p:cNvSpPr>
          <p:nvPr/>
        </p:nvSpPr>
        <p:spPr bwMode="auto">
          <a:xfrm rot="-5400000">
            <a:off x="1070938" y="4148821"/>
            <a:ext cx="180000" cy="504000"/>
          </a:xfrm>
          <a:prstGeom prst="downArrow">
            <a:avLst>
              <a:gd name="adj1" fmla="val 50000"/>
              <a:gd name="adj2" fmla="val 56044"/>
            </a:avLst>
          </a:prstGeom>
          <a:noFill/>
          <a:ln>
            <a:solidFill>
              <a:srgbClr val="C0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FR">
              <a:solidFill>
                <a:schemeClr val="tx1"/>
              </a:solidFill>
            </a:endParaRPr>
          </a:p>
        </p:txBody>
      </p:sp>
      <p:sp>
        <p:nvSpPr>
          <p:cNvPr id="122" name="Text Box 59"/>
          <p:cNvSpPr txBox="1">
            <a:spLocks noChangeArrowheads="1"/>
          </p:cNvSpPr>
          <p:nvPr/>
        </p:nvSpPr>
        <p:spPr bwMode="auto">
          <a:xfrm>
            <a:off x="1417009" y="4190801"/>
            <a:ext cx="1849458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b="1" dirty="0">
                <a:solidFill>
                  <a:schemeClr val="tx1"/>
                </a:solidFill>
              </a:rPr>
              <a:t>2.5A </a:t>
            </a:r>
            <a:r>
              <a:rPr lang="en-US" b="1" dirty="0">
                <a:solidFill>
                  <a:schemeClr val="tx1"/>
                </a:solidFill>
              </a:rPr>
              <a:t>&lt;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>
                <a:solidFill>
                  <a:srgbClr val="FF3300"/>
                </a:solidFill>
              </a:rPr>
              <a:t>3A</a:t>
            </a:r>
            <a:r>
              <a:rPr lang="fr-FR" b="1" dirty="0"/>
              <a:t> </a:t>
            </a:r>
            <a:r>
              <a:rPr lang="en-US" b="1" dirty="0">
                <a:solidFill>
                  <a:schemeClr val="tx1"/>
                </a:solidFill>
              </a:rPr>
              <a:t>&lt; </a:t>
            </a:r>
            <a:r>
              <a:rPr lang="fr-FR" b="1" dirty="0">
                <a:solidFill>
                  <a:schemeClr val="tx1"/>
                </a:solidFill>
              </a:rPr>
              <a:t>4A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123" name="Groupe 9"/>
          <p:cNvGrpSpPr/>
          <p:nvPr/>
        </p:nvGrpSpPr>
        <p:grpSpPr>
          <a:xfrm>
            <a:off x="71406" y="4774447"/>
            <a:ext cx="8940735" cy="1954607"/>
            <a:chOff x="60421" y="3209973"/>
            <a:chExt cx="8940735" cy="1954607"/>
          </a:xfrm>
        </p:grpSpPr>
        <p:grpSp>
          <p:nvGrpSpPr>
            <p:cNvPr id="124" name="Groupe 24"/>
            <p:cNvGrpSpPr/>
            <p:nvPr/>
          </p:nvGrpSpPr>
          <p:grpSpPr>
            <a:xfrm>
              <a:off x="60421" y="3209973"/>
              <a:ext cx="8940735" cy="1954607"/>
              <a:chOff x="-11017" y="3209973"/>
              <a:chExt cx="8940735" cy="1954607"/>
            </a:xfrm>
          </p:grpSpPr>
          <p:sp>
            <p:nvSpPr>
              <p:cNvPr id="158" name="Rectangle 157"/>
              <p:cNvSpPr/>
              <p:nvPr/>
            </p:nvSpPr>
            <p:spPr bwMode="auto">
              <a:xfrm>
                <a:off x="0" y="3214686"/>
                <a:ext cx="8928000" cy="1944000"/>
              </a:xfrm>
              <a:prstGeom prst="rect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60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159" name="Connecteur droit 158"/>
              <p:cNvCxnSpPr/>
              <p:nvPr/>
            </p:nvCxnSpPr>
            <p:spPr bwMode="auto">
              <a:xfrm>
                <a:off x="0" y="4170676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159"/>
              <p:cNvCxnSpPr/>
              <p:nvPr/>
            </p:nvCxnSpPr>
            <p:spPr bwMode="auto">
              <a:xfrm>
                <a:off x="0" y="4503768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160"/>
              <p:cNvCxnSpPr/>
              <p:nvPr/>
            </p:nvCxnSpPr>
            <p:spPr bwMode="auto">
              <a:xfrm>
                <a:off x="0" y="4813618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161"/>
              <p:cNvCxnSpPr/>
              <p:nvPr/>
            </p:nvCxnSpPr>
            <p:spPr bwMode="auto">
              <a:xfrm>
                <a:off x="0" y="5157160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162"/>
              <p:cNvCxnSpPr/>
              <p:nvPr/>
            </p:nvCxnSpPr>
            <p:spPr bwMode="auto">
              <a:xfrm>
                <a:off x="2063226" y="3530932"/>
                <a:ext cx="1980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163"/>
              <p:cNvCxnSpPr/>
              <p:nvPr/>
            </p:nvCxnSpPr>
            <p:spPr bwMode="auto">
              <a:xfrm>
                <a:off x="-11017" y="3857628"/>
                <a:ext cx="4068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5" name="Connecteur droit 164"/>
              <p:cNvCxnSpPr/>
              <p:nvPr/>
            </p:nvCxnSpPr>
            <p:spPr bwMode="auto">
              <a:xfrm rot="5400000">
                <a:off x="1086022" y="4186686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6" name="Connecteur droit 165"/>
              <p:cNvCxnSpPr/>
              <p:nvPr/>
            </p:nvCxnSpPr>
            <p:spPr bwMode="auto">
              <a:xfrm rot="5400000">
                <a:off x="3073432" y="4181179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7" name="Connecteur droit 166"/>
              <p:cNvCxnSpPr/>
              <p:nvPr/>
            </p:nvCxnSpPr>
            <p:spPr bwMode="auto">
              <a:xfrm rot="5400000">
                <a:off x="4672364" y="4181179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8" name="Connecteur droit 167"/>
              <p:cNvCxnSpPr/>
              <p:nvPr/>
            </p:nvCxnSpPr>
            <p:spPr bwMode="auto">
              <a:xfrm rot="5400000">
                <a:off x="6329086" y="4181712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9" name="Connecteur droit 168"/>
              <p:cNvCxnSpPr/>
              <p:nvPr/>
            </p:nvCxnSpPr>
            <p:spPr bwMode="auto">
              <a:xfrm rot="5400000">
                <a:off x="1891758" y="4340671"/>
                <a:ext cx="1620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0" name="Connecteur droit 169"/>
              <p:cNvCxnSpPr/>
              <p:nvPr/>
            </p:nvCxnSpPr>
            <p:spPr bwMode="auto">
              <a:xfrm rot="5400000">
                <a:off x="2606138" y="4353786"/>
                <a:ext cx="1620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5" name="Rectangle 124"/>
            <p:cNvSpPr/>
            <p:nvPr/>
          </p:nvSpPr>
          <p:spPr>
            <a:xfrm>
              <a:off x="82423" y="3247737"/>
              <a:ext cx="1784463" cy="523220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Zone de réglage du </a:t>
              </a:r>
            </a:p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relais thermique</a:t>
              </a:r>
              <a:endParaRPr lang="fr-FR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2214546" y="3214686"/>
              <a:ext cx="1478289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Fusible </a:t>
              </a:r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associer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4011513" y="3375068"/>
              <a:ext cx="1785950" cy="523220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CONTACTEUR</a:t>
              </a:r>
              <a:endPara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LC1          LP1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5610519" y="3308158"/>
              <a:ext cx="1785934" cy="523220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Référence</a:t>
              </a:r>
              <a:endPara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Relais thermique</a:t>
              </a:r>
              <a:endParaRPr lang="fr-FR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7858148" y="3500438"/>
              <a:ext cx="73129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Masse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857224" y="3864283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675710" y="4199323"/>
              <a:ext cx="73129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1 – 1.6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92314" y="4512445"/>
              <a:ext cx="73129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2.5 – 4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683816" y="4819373"/>
              <a:ext cx="69121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5.5 - 6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2192512" y="3534347"/>
              <a:ext cx="43313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aM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2868505" y="3528666"/>
              <a:ext cx="433131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gG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3511447" y="3550700"/>
              <a:ext cx="4443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AD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2252933" y="3865025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2917909" y="3870361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3588221" y="3870361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2274967" y="4176431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911593" y="4187448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4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3581905" y="4176431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2279484" y="4500570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2890539" y="4511587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10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3560851" y="4500570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chemeClr val="tx1"/>
                  </a:solidFill>
                  <a:latin typeface="Arial" charset="0"/>
                  <a:cs typeface="Times New Roman" pitchFamily="18" charset="0"/>
                </a:rPr>
                <a:t>15</a:t>
              </a:r>
              <a:endPara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2256730" y="4816556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12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2901556" y="4831673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20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3571868" y="4828856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20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214810" y="4187448"/>
              <a:ext cx="128913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D09   –    D32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214810" y="4500570"/>
              <a:ext cx="128913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D09   –    D32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214810" y="4835726"/>
              <a:ext cx="128913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D09   –    D32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5920871" y="4200181"/>
              <a:ext cx="114967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LR2 D13 06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918305" y="4512445"/>
              <a:ext cx="1140056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LR2 D13 08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921122" y="4832106"/>
              <a:ext cx="1140056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LR2 D13 12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7880182" y="4189164"/>
              <a:ext cx="63190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0.165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7878648" y="4512445"/>
              <a:ext cx="63190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0.165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7880386" y="4834868"/>
              <a:ext cx="63190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0.165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71" name="Text Box 62"/>
          <p:cNvSpPr txBox="1">
            <a:spLocks noChangeArrowheads="1"/>
          </p:cNvSpPr>
          <p:nvPr/>
        </p:nvSpPr>
        <p:spPr bwMode="auto">
          <a:xfrm>
            <a:off x="6858016" y="3519074"/>
            <a:ext cx="1784352" cy="33855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r-FR" sz="1600" b="1" dirty="0">
                <a:solidFill>
                  <a:schemeClr val="tx1"/>
                </a:solidFill>
              </a:rPr>
              <a:t>LP1 D09 - D32</a:t>
            </a:r>
          </a:p>
        </p:txBody>
      </p:sp>
      <p:sp>
        <p:nvSpPr>
          <p:cNvPr id="172" name="Rectangle 61"/>
          <p:cNvSpPr>
            <a:spLocks noChangeArrowheads="1"/>
          </p:cNvSpPr>
          <p:nvPr/>
        </p:nvSpPr>
        <p:spPr bwMode="auto">
          <a:xfrm>
            <a:off x="4524312" y="4143380"/>
            <a:ext cx="4520789" cy="35394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sz="1700" b="1" u="sng" dirty="0" smtClean="0">
                <a:solidFill>
                  <a:srgbClr val="0000FF"/>
                </a:solidFill>
                <a:cs typeface="Arabic Transparent" pitchFamily="2" charset="-78"/>
              </a:rPr>
              <a:t>4– مرجع </a:t>
            </a:r>
            <a:r>
              <a:rPr lang="ar-DZ" sz="1700" b="1" u="sng" dirty="0">
                <a:solidFill>
                  <a:srgbClr val="0000FF"/>
                </a:solidFill>
                <a:cs typeface="Arabic Transparent" pitchFamily="2" charset="-78"/>
              </a:rPr>
              <a:t>المرحل الحراري الذي يمكنك استعماله مع محرك .</a:t>
            </a:r>
            <a:endParaRPr lang="fr-FR" sz="1700" b="1" u="sng" dirty="0">
              <a:solidFill>
                <a:srgbClr val="0000FF"/>
              </a:solidFill>
              <a:cs typeface="Arabic Transparent" pitchFamily="2" charset="-78"/>
            </a:endParaRPr>
          </a:p>
        </p:txBody>
      </p:sp>
      <p:sp>
        <p:nvSpPr>
          <p:cNvPr id="173" name="AutoShape 55"/>
          <p:cNvSpPr>
            <a:spLocks noChangeArrowheads="1"/>
          </p:cNvSpPr>
          <p:nvPr/>
        </p:nvSpPr>
        <p:spPr bwMode="auto">
          <a:xfrm>
            <a:off x="127071" y="6083319"/>
            <a:ext cx="1997075" cy="295275"/>
          </a:xfrm>
          <a:prstGeom prst="roundRect">
            <a:avLst>
              <a:gd name="adj" fmla="val 16667"/>
            </a:avLst>
          </a:prstGeom>
          <a:solidFill>
            <a:srgbClr val="FF3300">
              <a:alpha val="25882"/>
            </a:srgbClr>
          </a:solidFill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4" name="AutoShape 62"/>
          <p:cNvSpPr>
            <a:spLocks noChangeArrowheads="1"/>
          </p:cNvSpPr>
          <p:nvPr/>
        </p:nvSpPr>
        <p:spPr bwMode="auto">
          <a:xfrm>
            <a:off x="5762696" y="6080908"/>
            <a:ext cx="1619250" cy="288925"/>
          </a:xfrm>
          <a:prstGeom prst="roundRect">
            <a:avLst>
              <a:gd name="adj" fmla="val 16667"/>
            </a:avLst>
          </a:prstGeom>
          <a:solidFill>
            <a:srgbClr val="FF3300">
              <a:alpha val="25882"/>
            </a:srgbClr>
          </a:solidFill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  <p:bldP spid="60" grpId="0"/>
      <p:bldP spid="113" grpId="0" animBg="1"/>
      <p:bldP spid="111" grpId="0"/>
      <p:bldP spid="112" grpId="0"/>
      <p:bldP spid="114" grpId="0"/>
      <p:bldP spid="116" grpId="0"/>
      <p:bldP spid="120" grpId="0"/>
      <p:bldP spid="121" grpId="0" animBg="1"/>
      <p:bldP spid="122" grpId="0"/>
      <p:bldP spid="171" grpId="0"/>
      <p:bldP spid="172" grpId="0"/>
      <p:bldP spid="173" grpId="0" animBg="1"/>
      <p:bldP spid="17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roupe 179"/>
          <p:cNvGrpSpPr/>
          <p:nvPr/>
        </p:nvGrpSpPr>
        <p:grpSpPr>
          <a:xfrm>
            <a:off x="130969" y="714356"/>
            <a:ext cx="8914329" cy="6146348"/>
            <a:chOff x="130969" y="714356"/>
            <a:chExt cx="8914329" cy="6146348"/>
          </a:xfrm>
        </p:grpSpPr>
        <p:grpSp>
          <p:nvGrpSpPr>
            <p:cNvPr id="2" name="Groupe 40"/>
            <p:cNvGrpSpPr/>
            <p:nvPr/>
          </p:nvGrpSpPr>
          <p:grpSpPr>
            <a:xfrm>
              <a:off x="132070" y="714356"/>
              <a:ext cx="8805548" cy="6002565"/>
              <a:chOff x="132070" y="427625"/>
              <a:chExt cx="8805548" cy="6002565"/>
            </a:xfrm>
          </p:grpSpPr>
          <p:sp>
            <p:nvSpPr>
              <p:cNvPr id="332" name="Rectangle 2"/>
              <p:cNvSpPr/>
              <p:nvPr/>
            </p:nvSpPr>
            <p:spPr>
              <a:xfrm>
                <a:off x="142844" y="428604"/>
                <a:ext cx="8786874" cy="6000792"/>
              </a:xfrm>
              <a:prstGeom prst="rect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33" name="Connecteur droit 332"/>
              <p:cNvCxnSpPr/>
              <p:nvPr/>
            </p:nvCxnSpPr>
            <p:spPr>
              <a:xfrm rot="16200000" flipH="1">
                <a:off x="-285785" y="3429000"/>
                <a:ext cx="6000792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4" name="Connecteur droit 333"/>
              <p:cNvCxnSpPr/>
              <p:nvPr/>
            </p:nvCxnSpPr>
            <p:spPr>
              <a:xfrm rot="16200000" flipH="1">
                <a:off x="2128666" y="3429000"/>
                <a:ext cx="6000792" cy="1588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5" name="Connecteur droit 334"/>
              <p:cNvCxnSpPr/>
              <p:nvPr/>
            </p:nvCxnSpPr>
            <p:spPr>
              <a:xfrm rot="16200000" flipH="1">
                <a:off x="3028455" y="3428206"/>
                <a:ext cx="6000792" cy="1588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6" name="Connecteur droit 335"/>
              <p:cNvCxnSpPr/>
              <p:nvPr/>
            </p:nvCxnSpPr>
            <p:spPr>
              <a:xfrm rot="16200000" flipH="1">
                <a:off x="4715670" y="3428206"/>
                <a:ext cx="6000792" cy="1588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7" name="Connecteur droit 336"/>
              <p:cNvCxnSpPr/>
              <p:nvPr/>
            </p:nvCxnSpPr>
            <p:spPr>
              <a:xfrm rot="16200000" flipH="1">
                <a:off x="-1199834" y="3729396"/>
                <a:ext cx="5400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8" name="Connecteur droit 337"/>
              <p:cNvCxnSpPr/>
              <p:nvPr/>
            </p:nvCxnSpPr>
            <p:spPr>
              <a:xfrm rot="16200000" flipH="1">
                <a:off x="4230248" y="3728602"/>
                <a:ext cx="5400000" cy="1588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9" name="Connecteur droit 338"/>
              <p:cNvCxnSpPr/>
              <p:nvPr/>
            </p:nvCxnSpPr>
            <p:spPr>
              <a:xfrm rot="5400000">
                <a:off x="3609410" y="732831"/>
                <a:ext cx="612000" cy="1588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0" name="Connecteur droit 339"/>
              <p:cNvCxnSpPr/>
              <p:nvPr/>
            </p:nvCxnSpPr>
            <p:spPr>
              <a:xfrm>
                <a:off x="139504" y="1027404"/>
                <a:ext cx="49896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1" name="Connecteur droit 340"/>
              <p:cNvCxnSpPr/>
              <p:nvPr/>
            </p:nvCxnSpPr>
            <p:spPr>
              <a:xfrm>
                <a:off x="6031254" y="1030602"/>
                <a:ext cx="28944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2" name="Connecteur droit 341"/>
              <p:cNvCxnSpPr/>
              <p:nvPr/>
            </p:nvCxnSpPr>
            <p:spPr>
              <a:xfrm>
                <a:off x="5129856" y="1326804"/>
                <a:ext cx="1800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3" name="Connecteur droit 342"/>
              <p:cNvCxnSpPr/>
              <p:nvPr/>
            </p:nvCxnSpPr>
            <p:spPr>
              <a:xfrm>
                <a:off x="150128" y="1313156"/>
                <a:ext cx="2556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4" name="Connecteur droit 343"/>
              <p:cNvCxnSpPr/>
              <p:nvPr/>
            </p:nvCxnSpPr>
            <p:spPr>
              <a:xfrm>
                <a:off x="139646" y="1629402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5" name="Connecteur droit 344"/>
              <p:cNvCxnSpPr/>
              <p:nvPr/>
            </p:nvCxnSpPr>
            <p:spPr>
              <a:xfrm>
                <a:off x="142520" y="1928802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6" name="Connecteur droit 345"/>
              <p:cNvCxnSpPr/>
              <p:nvPr/>
            </p:nvCxnSpPr>
            <p:spPr>
              <a:xfrm>
                <a:off x="140696" y="2245048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7" name="Connecteur droit 346"/>
              <p:cNvCxnSpPr/>
              <p:nvPr/>
            </p:nvCxnSpPr>
            <p:spPr>
              <a:xfrm>
                <a:off x="134944" y="2544448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8" name="Connecteur droit 347"/>
              <p:cNvCxnSpPr/>
              <p:nvPr/>
            </p:nvCxnSpPr>
            <p:spPr>
              <a:xfrm>
                <a:off x="147546" y="2830200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9" name="Connecteur droit 348"/>
              <p:cNvCxnSpPr/>
              <p:nvPr/>
            </p:nvCxnSpPr>
            <p:spPr>
              <a:xfrm>
                <a:off x="146874" y="3129600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0" name="Connecteur droit 349"/>
              <p:cNvCxnSpPr/>
              <p:nvPr/>
            </p:nvCxnSpPr>
            <p:spPr>
              <a:xfrm>
                <a:off x="153618" y="3445846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1" name="Connecteur droit 350"/>
              <p:cNvCxnSpPr/>
              <p:nvPr/>
            </p:nvCxnSpPr>
            <p:spPr>
              <a:xfrm>
                <a:off x="142844" y="3745246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2" name="Connecteur droit 351"/>
              <p:cNvCxnSpPr/>
              <p:nvPr/>
            </p:nvCxnSpPr>
            <p:spPr>
              <a:xfrm>
                <a:off x="153294" y="4027800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3" name="Connecteur droit 352"/>
              <p:cNvCxnSpPr/>
              <p:nvPr/>
            </p:nvCxnSpPr>
            <p:spPr>
              <a:xfrm>
                <a:off x="142520" y="4327200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4" name="Connecteur droit 353"/>
              <p:cNvCxnSpPr/>
              <p:nvPr/>
            </p:nvCxnSpPr>
            <p:spPr>
              <a:xfrm>
                <a:off x="132070" y="4643446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5" name="Connecteur droit 354"/>
              <p:cNvCxnSpPr/>
              <p:nvPr/>
            </p:nvCxnSpPr>
            <p:spPr>
              <a:xfrm>
                <a:off x="148592" y="4942846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6" name="Connecteur droit 355"/>
              <p:cNvCxnSpPr/>
              <p:nvPr/>
            </p:nvCxnSpPr>
            <p:spPr>
              <a:xfrm>
                <a:off x="147546" y="5228598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7" name="Connecteur droit 356"/>
              <p:cNvCxnSpPr/>
              <p:nvPr/>
            </p:nvCxnSpPr>
            <p:spPr>
              <a:xfrm>
                <a:off x="136772" y="5527998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8" name="Connecteur droit 357"/>
              <p:cNvCxnSpPr/>
              <p:nvPr/>
            </p:nvCxnSpPr>
            <p:spPr>
              <a:xfrm>
                <a:off x="153618" y="5844244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9" name="Connecteur droit 358"/>
              <p:cNvCxnSpPr/>
              <p:nvPr/>
            </p:nvCxnSpPr>
            <p:spPr>
              <a:xfrm>
                <a:off x="142844" y="6143644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184" name="ZoneTexte 183"/>
            <p:cNvSpPr txBox="1"/>
            <p:nvPr/>
          </p:nvSpPr>
          <p:spPr>
            <a:xfrm>
              <a:off x="714348" y="786773"/>
              <a:ext cx="107157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Moteur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5" name="ZoneTexte 184"/>
            <p:cNvSpPr txBox="1"/>
            <p:nvPr/>
          </p:nvSpPr>
          <p:spPr>
            <a:xfrm>
              <a:off x="2738362" y="728635"/>
              <a:ext cx="1428760" cy="553998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Contacteur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tripolaire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6" name="ZoneTexte 185"/>
            <p:cNvSpPr txBox="1"/>
            <p:nvPr/>
          </p:nvSpPr>
          <p:spPr>
            <a:xfrm>
              <a:off x="4000496" y="715335"/>
              <a:ext cx="1214446" cy="553998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Relais thermique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7" name="ZoneTexte 186"/>
            <p:cNvSpPr txBox="1"/>
            <p:nvPr/>
          </p:nvSpPr>
          <p:spPr>
            <a:xfrm>
              <a:off x="5143504" y="715335"/>
              <a:ext cx="1000132" cy="784830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Zone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de réglage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8" name="ZoneTexte 187"/>
            <p:cNvSpPr txBox="1"/>
            <p:nvPr/>
          </p:nvSpPr>
          <p:spPr>
            <a:xfrm>
              <a:off x="6143636" y="732841"/>
              <a:ext cx="1285884" cy="553998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 Fusible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Classe aM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9" name="ZoneTexte 188"/>
            <p:cNvSpPr txBox="1"/>
            <p:nvPr/>
          </p:nvSpPr>
          <p:spPr>
            <a:xfrm>
              <a:off x="7688008" y="814069"/>
              <a:ext cx="135729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Sectionneur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0" name="ZoneTexte 189"/>
            <p:cNvSpPr txBox="1"/>
            <p:nvPr/>
          </p:nvSpPr>
          <p:spPr>
            <a:xfrm>
              <a:off x="214282" y="1300487"/>
              <a:ext cx="1285884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220/230V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1" name="ZoneTexte 190"/>
            <p:cNvSpPr txBox="1"/>
            <p:nvPr/>
          </p:nvSpPr>
          <p:spPr>
            <a:xfrm>
              <a:off x="1503364" y="1300487"/>
              <a:ext cx="1285884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380/400V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2" name="ZoneTexte 191"/>
            <p:cNvSpPr txBox="1"/>
            <p:nvPr/>
          </p:nvSpPr>
          <p:spPr>
            <a:xfrm>
              <a:off x="2714612" y="1416067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Référence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3" name="ZoneTexte 192"/>
            <p:cNvSpPr txBox="1"/>
            <p:nvPr/>
          </p:nvSpPr>
          <p:spPr>
            <a:xfrm>
              <a:off x="3956354" y="1426517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Référence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" name="ZoneTexte 193"/>
            <p:cNvSpPr txBox="1"/>
            <p:nvPr/>
          </p:nvSpPr>
          <p:spPr>
            <a:xfrm>
              <a:off x="5351610" y="1601312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A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5" name="ZoneTexte 194"/>
            <p:cNvSpPr txBox="1"/>
            <p:nvPr/>
          </p:nvSpPr>
          <p:spPr>
            <a:xfrm>
              <a:off x="6072198" y="1314135"/>
              <a:ext cx="928694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Calibre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" name="ZoneTexte 195"/>
            <p:cNvSpPr txBox="1"/>
            <p:nvPr/>
          </p:nvSpPr>
          <p:spPr>
            <a:xfrm>
              <a:off x="7000892" y="1501153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Taille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7" name="ZoneTexte 196"/>
            <p:cNvSpPr txBox="1"/>
            <p:nvPr/>
          </p:nvSpPr>
          <p:spPr>
            <a:xfrm>
              <a:off x="7742568" y="1457011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Référence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8" name="ZoneTexte 197"/>
            <p:cNvSpPr txBox="1"/>
            <p:nvPr/>
          </p:nvSpPr>
          <p:spPr>
            <a:xfrm>
              <a:off x="6267893" y="1623637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A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9" name="ZoneTexte 198"/>
            <p:cNvSpPr txBox="1"/>
            <p:nvPr/>
          </p:nvSpPr>
          <p:spPr>
            <a:xfrm>
              <a:off x="214282" y="1608216"/>
              <a:ext cx="571504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KW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0" name="ZoneTexte 199"/>
            <p:cNvSpPr txBox="1"/>
            <p:nvPr/>
          </p:nvSpPr>
          <p:spPr>
            <a:xfrm>
              <a:off x="931860" y="1608216"/>
              <a:ext cx="571504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I(A)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1" name="ZoneTexte 200"/>
            <p:cNvSpPr txBox="1"/>
            <p:nvPr/>
          </p:nvSpPr>
          <p:spPr>
            <a:xfrm>
              <a:off x="1483320" y="1596341"/>
              <a:ext cx="571504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KW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2" name="ZoneTexte 201"/>
            <p:cNvSpPr txBox="1"/>
            <p:nvPr/>
          </p:nvSpPr>
          <p:spPr>
            <a:xfrm>
              <a:off x="2173602" y="1596341"/>
              <a:ext cx="571504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I(A)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" name="ZoneTexte 202"/>
            <p:cNvSpPr txBox="1"/>
            <p:nvPr/>
          </p:nvSpPr>
          <p:spPr>
            <a:xfrm>
              <a:off x="241578" y="1882093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4" name="ZoneTexte 203"/>
            <p:cNvSpPr txBox="1"/>
            <p:nvPr/>
          </p:nvSpPr>
          <p:spPr>
            <a:xfrm>
              <a:off x="1000100" y="1893968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" name="ZoneTexte 204"/>
            <p:cNvSpPr txBox="1"/>
            <p:nvPr/>
          </p:nvSpPr>
          <p:spPr>
            <a:xfrm>
              <a:off x="241578" y="2196566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" name="ZoneTexte 205"/>
            <p:cNvSpPr txBox="1"/>
            <p:nvPr/>
          </p:nvSpPr>
          <p:spPr>
            <a:xfrm>
              <a:off x="999912" y="2194793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" name="ZoneTexte 206"/>
            <p:cNvSpPr txBox="1"/>
            <p:nvPr/>
          </p:nvSpPr>
          <p:spPr>
            <a:xfrm>
              <a:off x="1500166" y="1917718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0.37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8" name="ZoneTexte 207"/>
            <p:cNvSpPr txBox="1"/>
            <p:nvPr/>
          </p:nvSpPr>
          <p:spPr>
            <a:xfrm>
              <a:off x="2107295" y="1905843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1.03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9" name="ZoneTexte 208"/>
            <p:cNvSpPr txBox="1"/>
            <p:nvPr/>
          </p:nvSpPr>
          <p:spPr>
            <a:xfrm>
              <a:off x="1498393" y="2217291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0.55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0" name="ZoneTexte 209"/>
            <p:cNvSpPr txBox="1"/>
            <p:nvPr/>
          </p:nvSpPr>
          <p:spPr>
            <a:xfrm>
              <a:off x="2117397" y="2217291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1.6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1" name="ZoneTexte 210"/>
            <p:cNvSpPr txBox="1"/>
            <p:nvPr/>
          </p:nvSpPr>
          <p:spPr>
            <a:xfrm>
              <a:off x="142844" y="2527163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0.37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2" name="ZoneTexte 211"/>
            <p:cNvSpPr txBox="1"/>
            <p:nvPr/>
          </p:nvSpPr>
          <p:spPr>
            <a:xfrm>
              <a:off x="809536" y="2518116"/>
              <a:ext cx="64159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3" name="ZoneTexte 212"/>
            <p:cNvSpPr txBox="1"/>
            <p:nvPr/>
          </p:nvSpPr>
          <p:spPr>
            <a:xfrm>
              <a:off x="1495010" y="2532350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0.75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4" name="ZoneTexte 213"/>
            <p:cNvSpPr txBox="1"/>
            <p:nvPr/>
          </p:nvSpPr>
          <p:spPr>
            <a:xfrm>
              <a:off x="2125889" y="2525035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5" name="ZoneTexte 214"/>
            <p:cNvSpPr txBox="1"/>
            <p:nvPr/>
          </p:nvSpPr>
          <p:spPr>
            <a:xfrm>
              <a:off x="1500166" y="2820178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1.1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6" name="ZoneTexte 215"/>
            <p:cNvSpPr txBox="1"/>
            <p:nvPr/>
          </p:nvSpPr>
          <p:spPr>
            <a:xfrm>
              <a:off x="2131045" y="2820178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2.6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7" name="ZoneTexte 216"/>
            <p:cNvSpPr txBox="1"/>
            <p:nvPr/>
          </p:nvSpPr>
          <p:spPr>
            <a:xfrm>
              <a:off x="144274" y="2818936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0.55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8" name="ZoneTexte 217"/>
            <p:cNvSpPr txBox="1"/>
            <p:nvPr/>
          </p:nvSpPr>
          <p:spPr>
            <a:xfrm>
              <a:off x="822652" y="2818936"/>
              <a:ext cx="71530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2.75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9" name="ZoneTexte 218"/>
            <p:cNvSpPr txBox="1"/>
            <p:nvPr/>
          </p:nvSpPr>
          <p:spPr>
            <a:xfrm>
              <a:off x="1488291" y="3112974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1.5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2131045" y="3117534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3. 5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1" name="ZoneTexte 220"/>
            <p:cNvSpPr txBox="1"/>
            <p:nvPr/>
          </p:nvSpPr>
          <p:spPr>
            <a:xfrm>
              <a:off x="144274" y="3121750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0.75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2" name="ZoneTexte 221"/>
            <p:cNvSpPr txBox="1"/>
            <p:nvPr/>
          </p:nvSpPr>
          <p:spPr>
            <a:xfrm>
              <a:off x="815013" y="3113570"/>
              <a:ext cx="71530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3.5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3" name="ZoneTexte 222"/>
            <p:cNvSpPr txBox="1"/>
            <p:nvPr/>
          </p:nvSpPr>
          <p:spPr>
            <a:xfrm>
              <a:off x="1500166" y="3420588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4" name="ZoneTexte 223"/>
            <p:cNvSpPr txBox="1"/>
            <p:nvPr/>
          </p:nvSpPr>
          <p:spPr>
            <a:xfrm>
              <a:off x="2119170" y="3423343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5" name="ZoneTexte 224"/>
            <p:cNvSpPr txBox="1"/>
            <p:nvPr/>
          </p:nvSpPr>
          <p:spPr>
            <a:xfrm>
              <a:off x="144274" y="3418104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6" name="ZoneTexte 225"/>
            <p:cNvSpPr txBox="1"/>
            <p:nvPr/>
          </p:nvSpPr>
          <p:spPr>
            <a:xfrm>
              <a:off x="815013" y="3437619"/>
              <a:ext cx="71530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4.4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7" name="ZoneTexte 226"/>
            <p:cNvSpPr txBox="1"/>
            <p:nvPr/>
          </p:nvSpPr>
          <p:spPr>
            <a:xfrm>
              <a:off x="1508127" y="3732725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8" name="ZoneTexte 227"/>
            <p:cNvSpPr txBox="1"/>
            <p:nvPr/>
          </p:nvSpPr>
          <p:spPr>
            <a:xfrm>
              <a:off x="2115256" y="3732725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6.6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9" name="ZoneTexte 228"/>
            <p:cNvSpPr txBox="1"/>
            <p:nvPr/>
          </p:nvSpPr>
          <p:spPr>
            <a:xfrm>
              <a:off x="140360" y="3731483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0" name="ZoneTexte 229"/>
            <p:cNvSpPr txBox="1"/>
            <p:nvPr/>
          </p:nvSpPr>
          <p:spPr>
            <a:xfrm>
              <a:off x="811099" y="3737881"/>
              <a:ext cx="71530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6.1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1" name="ZoneTexte 230"/>
            <p:cNvSpPr txBox="1"/>
            <p:nvPr/>
          </p:nvSpPr>
          <p:spPr>
            <a:xfrm>
              <a:off x="1511853" y="4018477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2" name="ZoneTexte 231"/>
            <p:cNvSpPr txBox="1"/>
            <p:nvPr/>
          </p:nvSpPr>
          <p:spPr>
            <a:xfrm>
              <a:off x="2112772" y="4018477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8. 5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3" name="ZoneTexte 232"/>
            <p:cNvSpPr txBox="1"/>
            <p:nvPr/>
          </p:nvSpPr>
          <p:spPr>
            <a:xfrm>
              <a:off x="161626" y="4017235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2. 2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4" name="ZoneTexte 233"/>
            <p:cNvSpPr txBox="1"/>
            <p:nvPr/>
          </p:nvSpPr>
          <p:spPr>
            <a:xfrm>
              <a:off x="808615" y="4011758"/>
              <a:ext cx="71530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8.7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5" name="ZoneTexte 234"/>
            <p:cNvSpPr txBox="1"/>
            <p:nvPr/>
          </p:nvSpPr>
          <p:spPr>
            <a:xfrm>
              <a:off x="1499978" y="4626014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7. 5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6" name="ZoneTexte 235"/>
            <p:cNvSpPr txBox="1"/>
            <p:nvPr/>
          </p:nvSpPr>
          <p:spPr>
            <a:xfrm>
              <a:off x="2107107" y="4618699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15. 5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7" name="ZoneTexte 236"/>
            <p:cNvSpPr txBox="1"/>
            <p:nvPr/>
          </p:nvSpPr>
          <p:spPr>
            <a:xfrm>
              <a:off x="155961" y="4617645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8" name="ZoneTexte 237"/>
            <p:cNvSpPr txBox="1"/>
            <p:nvPr/>
          </p:nvSpPr>
          <p:spPr>
            <a:xfrm>
              <a:off x="791075" y="4622801"/>
              <a:ext cx="71530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14. 5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9" name="ZoneTexte 238"/>
            <p:cNvSpPr txBox="1"/>
            <p:nvPr/>
          </p:nvSpPr>
          <p:spPr>
            <a:xfrm>
              <a:off x="190532" y="4903765"/>
              <a:ext cx="64159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0" name="ZoneTexte 239"/>
            <p:cNvSpPr txBox="1"/>
            <p:nvPr/>
          </p:nvSpPr>
          <p:spPr>
            <a:xfrm>
              <a:off x="932897" y="4915640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1" name="ZoneTexte 240"/>
            <p:cNvSpPr txBox="1"/>
            <p:nvPr/>
          </p:nvSpPr>
          <p:spPr>
            <a:xfrm>
              <a:off x="1496440" y="4936538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9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2" name="ZoneTexte 241"/>
            <p:cNvSpPr txBox="1"/>
            <p:nvPr/>
          </p:nvSpPr>
          <p:spPr>
            <a:xfrm>
              <a:off x="2107804" y="4931061"/>
              <a:ext cx="79645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18. 5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3" name="ZoneTexte 242"/>
            <p:cNvSpPr txBox="1"/>
            <p:nvPr/>
          </p:nvSpPr>
          <p:spPr>
            <a:xfrm>
              <a:off x="1488103" y="5221644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4" name="ZoneTexte 243"/>
            <p:cNvSpPr txBox="1"/>
            <p:nvPr/>
          </p:nvSpPr>
          <p:spPr>
            <a:xfrm>
              <a:off x="2120412" y="5221644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5" name="ZoneTexte 244"/>
            <p:cNvSpPr txBox="1"/>
            <p:nvPr/>
          </p:nvSpPr>
          <p:spPr>
            <a:xfrm>
              <a:off x="144086" y="5221038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6" name="ZoneTexte 245"/>
            <p:cNvSpPr txBox="1"/>
            <p:nvPr/>
          </p:nvSpPr>
          <p:spPr>
            <a:xfrm>
              <a:off x="814825" y="5219485"/>
              <a:ext cx="71530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7" name="ZoneTexte 246"/>
            <p:cNvSpPr txBox="1"/>
            <p:nvPr/>
          </p:nvSpPr>
          <p:spPr>
            <a:xfrm>
              <a:off x="1498736" y="5520393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8" name="ZoneTexte 247"/>
            <p:cNvSpPr txBox="1"/>
            <p:nvPr/>
          </p:nvSpPr>
          <p:spPr>
            <a:xfrm>
              <a:off x="2119170" y="5520393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30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9" name="ZoneTexte 248"/>
            <p:cNvSpPr txBox="1"/>
            <p:nvPr/>
          </p:nvSpPr>
          <p:spPr>
            <a:xfrm>
              <a:off x="154719" y="5527605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7. 5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0" name="ZoneTexte 249"/>
            <p:cNvSpPr txBox="1"/>
            <p:nvPr/>
          </p:nvSpPr>
          <p:spPr>
            <a:xfrm>
              <a:off x="813583" y="5510253"/>
              <a:ext cx="71530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27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1" name="ZoneTexte 250"/>
            <p:cNvSpPr txBox="1"/>
            <p:nvPr/>
          </p:nvSpPr>
          <p:spPr>
            <a:xfrm>
              <a:off x="226157" y="5821458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" name="ZoneTexte 251"/>
            <p:cNvSpPr txBox="1"/>
            <p:nvPr/>
          </p:nvSpPr>
          <p:spPr>
            <a:xfrm>
              <a:off x="904536" y="5821458"/>
              <a:ext cx="64159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3" name="ZoneTexte 252"/>
            <p:cNvSpPr txBox="1"/>
            <p:nvPr/>
          </p:nvSpPr>
          <p:spPr>
            <a:xfrm>
              <a:off x="1488103" y="5821458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4" name="ZoneTexte 253"/>
            <p:cNvSpPr txBox="1"/>
            <p:nvPr/>
          </p:nvSpPr>
          <p:spPr>
            <a:xfrm>
              <a:off x="2120412" y="5816898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30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5" name="ZoneTexte 254"/>
            <p:cNvSpPr txBox="1"/>
            <p:nvPr/>
          </p:nvSpPr>
          <p:spPr>
            <a:xfrm>
              <a:off x="1474986" y="6133632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18. 5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6" name="ZoneTexte 255"/>
            <p:cNvSpPr txBox="1"/>
            <p:nvPr/>
          </p:nvSpPr>
          <p:spPr>
            <a:xfrm>
              <a:off x="2119170" y="6145507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37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7" name="ZoneTexte 256"/>
            <p:cNvSpPr txBox="1"/>
            <p:nvPr/>
          </p:nvSpPr>
          <p:spPr>
            <a:xfrm>
              <a:off x="130969" y="6128896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8" name="ZoneTexte 257"/>
            <p:cNvSpPr txBox="1"/>
            <p:nvPr/>
          </p:nvSpPr>
          <p:spPr>
            <a:xfrm>
              <a:off x="813583" y="6126913"/>
              <a:ext cx="71530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9" name="ZoneTexte 258"/>
            <p:cNvSpPr txBox="1"/>
            <p:nvPr/>
          </p:nvSpPr>
          <p:spPr>
            <a:xfrm>
              <a:off x="138609" y="6431497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0" name="ZoneTexte 259"/>
            <p:cNvSpPr txBox="1"/>
            <p:nvPr/>
          </p:nvSpPr>
          <p:spPr>
            <a:xfrm>
              <a:off x="809348" y="6428775"/>
              <a:ext cx="71530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39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1" name="ZoneTexte 260"/>
            <p:cNvSpPr txBox="1"/>
            <p:nvPr/>
          </p:nvSpPr>
          <p:spPr>
            <a:xfrm>
              <a:off x="1547478" y="6405025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2" name="ZoneTexte 261"/>
            <p:cNvSpPr txBox="1"/>
            <p:nvPr/>
          </p:nvSpPr>
          <p:spPr>
            <a:xfrm>
              <a:off x="2166482" y="6416900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3" name="ZoneTexte 262"/>
            <p:cNvSpPr txBox="1"/>
            <p:nvPr/>
          </p:nvSpPr>
          <p:spPr>
            <a:xfrm>
              <a:off x="1499978" y="4306425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4" name="ZoneTexte 263"/>
            <p:cNvSpPr txBox="1"/>
            <p:nvPr/>
          </p:nvSpPr>
          <p:spPr>
            <a:xfrm>
              <a:off x="2107107" y="4306425"/>
              <a:ext cx="71438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11. 5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5" name="ZoneTexte 264"/>
            <p:cNvSpPr txBox="1"/>
            <p:nvPr/>
          </p:nvSpPr>
          <p:spPr>
            <a:xfrm>
              <a:off x="155961" y="4317058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6" name="ZoneTexte 265"/>
            <p:cNvSpPr txBox="1"/>
            <p:nvPr/>
          </p:nvSpPr>
          <p:spPr>
            <a:xfrm>
              <a:off x="802950" y="4316141"/>
              <a:ext cx="715301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11. 5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7" name="ZoneTexte 266"/>
            <p:cNvSpPr txBox="1"/>
            <p:nvPr/>
          </p:nvSpPr>
          <p:spPr>
            <a:xfrm>
              <a:off x="2714612" y="1913158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LR2-D1306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8" name="ZoneTexte 267"/>
            <p:cNvSpPr txBox="1"/>
            <p:nvPr/>
          </p:nvSpPr>
          <p:spPr>
            <a:xfrm>
              <a:off x="2714612" y="2222848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LR2-D1306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9" name="ZoneTexte 268"/>
            <p:cNvSpPr txBox="1"/>
            <p:nvPr/>
          </p:nvSpPr>
          <p:spPr>
            <a:xfrm>
              <a:off x="2714612" y="2536910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LR2-D1307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0" name="ZoneTexte 269"/>
            <p:cNvSpPr txBox="1"/>
            <p:nvPr/>
          </p:nvSpPr>
          <p:spPr>
            <a:xfrm>
              <a:off x="2714612" y="2822850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LR2-D1308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1" name="ZoneTexte 270"/>
            <p:cNvSpPr txBox="1"/>
            <p:nvPr/>
          </p:nvSpPr>
          <p:spPr>
            <a:xfrm>
              <a:off x="2714612" y="3120289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LR2-D1308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2" name="ZoneTexte 271"/>
            <p:cNvSpPr txBox="1"/>
            <p:nvPr/>
          </p:nvSpPr>
          <p:spPr>
            <a:xfrm>
              <a:off x="2714612" y="3418104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LR2-D1310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3" name="ZoneTexte 272"/>
            <p:cNvSpPr txBox="1"/>
            <p:nvPr/>
          </p:nvSpPr>
          <p:spPr>
            <a:xfrm>
              <a:off x="2714424" y="3715731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LR2-D1312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4" name="ZoneTexte 273"/>
            <p:cNvSpPr txBox="1"/>
            <p:nvPr/>
          </p:nvSpPr>
          <p:spPr>
            <a:xfrm>
              <a:off x="2714612" y="4013546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LR2-D1314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5" name="ZoneTexte 274"/>
            <p:cNvSpPr txBox="1"/>
            <p:nvPr/>
          </p:nvSpPr>
          <p:spPr>
            <a:xfrm>
              <a:off x="2714612" y="4318300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LC-D12          LR2-D1316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6" name="ZoneTexte 275"/>
            <p:cNvSpPr txBox="1"/>
            <p:nvPr/>
          </p:nvSpPr>
          <p:spPr>
            <a:xfrm>
              <a:off x="2714612" y="4631308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LC-D18          LR2-D1321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7" name="ZoneTexte 276"/>
            <p:cNvSpPr txBox="1"/>
            <p:nvPr/>
          </p:nvSpPr>
          <p:spPr>
            <a:xfrm>
              <a:off x="2714612" y="4930177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LC-D25          LR2-D1322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8" name="ZoneTexte 277"/>
            <p:cNvSpPr txBox="1"/>
            <p:nvPr/>
          </p:nvSpPr>
          <p:spPr>
            <a:xfrm>
              <a:off x="2714612" y="5227992"/>
              <a:ext cx="264320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LC-D25          LR2-D1322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9" name="ZoneTexte 278"/>
            <p:cNvSpPr txBox="1"/>
            <p:nvPr/>
          </p:nvSpPr>
          <p:spPr>
            <a:xfrm>
              <a:off x="2714612" y="5524189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LC-D32          LR2-D2353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0" name="ZoneTexte 279"/>
            <p:cNvSpPr txBox="1"/>
            <p:nvPr/>
          </p:nvSpPr>
          <p:spPr>
            <a:xfrm>
              <a:off x="2714612" y="5823246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LC-D32          LR2-D2355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1" name="ZoneTexte 280"/>
            <p:cNvSpPr txBox="1"/>
            <p:nvPr/>
          </p:nvSpPr>
          <p:spPr>
            <a:xfrm>
              <a:off x="2714612" y="6120873"/>
              <a:ext cx="257176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LC-D40          LR2-D3355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2" name="ZoneTexte 281"/>
            <p:cNvSpPr txBox="1"/>
            <p:nvPr/>
          </p:nvSpPr>
          <p:spPr>
            <a:xfrm>
              <a:off x="2714612" y="6418688"/>
              <a:ext cx="2500330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LC-D40          LR2-D3357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3" name="ZoneTexte 282"/>
            <p:cNvSpPr txBox="1"/>
            <p:nvPr/>
          </p:nvSpPr>
          <p:spPr>
            <a:xfrm>
              <a:off x="5131629" y="1905843"/>
              <a:ext cx="857256" cy="553998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1 - 1.6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4" name="ZoneTexte 283"/>
            <p:cNvSpPr txBox="1"/>
            <p:nvPr/>
          </p:nvSpPr>
          <p:spPr>
            <a:xfrm>
              <a:off x="5131629" y="2215533"/>
              <a:ext cx="85725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1.25 - 2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5" name="ZoneTexte 284"/>
            <p:cNvSpPr txBox="1"/>
            <p:nvPr/>
          </p:nvSpPr>
          <p:spPr>
            <a:xfrm>
              <a:off x="5119754" y="2536910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1.6 - 2.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" name="ZoneTexte 285"/>
            <p:cNvSpPr txBox="1"/>
            <p:nvPr/>
          </p:nvSpPr>
          <p:spPr>
            <a:xfrm>
              <a:off x="5143504" y="2822662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 5 - 4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7" name="ZoneTexte 286"/>
            <p:cNvSpPr txBox="1"/>
            <p:nvPr/>
          </p:nvSpPr>
          <p:spPr>
            <a:xfrm>
              <a:off x="5143504" y="3120477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 5 - 4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8" name="ZoneTexte 287"/>
            <p:cNvSpPr txBox="1"/>
            <p:nvPr/>
          </p:nvSpPr>
          <p:spPr>
            <a:xfrm>
              <a:off x="5143504" y="3429979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4 - 6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9" name="ZoneTexte 288"/>
            <p:cNvSpPr txBox="1"/>
            <p:nvPr/>
          </p:nvSpPr>
          <p:spPr>
            <a:xfrm>
              <a:off x="5143504" y="3715731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5. 5 - 8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0" name="ZoneTexte 289"/>
            <p:cNvSpPr txBox="1"/>
            <p:nvPr/>
          </p:nvSpPr>
          <p:spPr>
            <a:xfrm>
              <a:off x="5143504" y="4001483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7 - 10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1" name="ZoneTexte 290"/>
            <p:cNvSpPr txBox="1"/>
            <p:nvPr/>
          </p:nvSpPr>
          <p:spPr>
            <a:xfrm>
              <a:off x="5143504" y="4311173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9 - 13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2" name="ZoneTexte 291"/>
            <p:cNvSpPr txBox="1"/>
            <p:nvPr/>
          </p:nvSpPr>
          <p:spPr>
            <a:xfrm>
              <a:off x="5119754" y="4632550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12 - 18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3" name="ZoneTexte 292"/>
            <p:cNvSpPr txBox="1"/>
            <p:nvPr/>
          </p:nvSpPr>
          <p:spPr>
            <a:xfrm>
              <a:off x="5131629" y="4930177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17 - 25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4" name="ZoneTexte 293"/>
            <p:cNvSpPr txBox="1"/>
            <p:nvPr/>
          </p:nvSpPr>
          <p:spPr>
            <a:xfrm>
              <a:off x="5131629" y="5226562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17 - 25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5" name="ZoneTexte 294"/>
            <p:cNvSpPr txBox="1"/>
            <p:nvPr/>
          </p:nvSpPr>
          <p:spPr>
            <a:xfrm>
              <a:off x="5131629" y="5513744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23 - 32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6" name="ZoneTexte 295"/>
            <p:cNvSpPr txBox="1"/>
            <p:nvPr/>
          </p:nvSpPr>
          <p:spPr>
            <a:xfrm>
              <a:off x="5143504" y="5823246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28 - 36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7" name="ZoneTexte 296"/>
            <p:cNvSpPr txBox="1"/>
            <p:nvPr/>
          </p:nvSpPr>
          <p:spPr>
            <a:xfrm>
              <a:off x="5143504" y="6120873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30 - 40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8" name="ZoneTexte 297"/>
            <p:cNvSpPr txBox="1"/>
            <p:nvPr/>
          </p:nvSpPr>
          <p:spPr>
            <a:xfrm>
              <a:off x="5143504" y="6430375"/>
              <a:ext cx="1000132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37 - 50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9" name="ZoneTexte 298"/>
            <p:cNvSpPr txBox="1"/>
            <p:nvPr/>
          </p:nvSpPr>
          <p:spPr>
            <a:xfrm>
              <a:off x="6298387" y="1843946"/>
              <a:ext cx="428628" cy="5016758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8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12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12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16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20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25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25</a:t>
              </a:r>
            </a:p>
            <a:p>
              <a:pPr marL="0" marR="0" lvl="0" indent="0" defTabSz="914400" eaLnBrk="1" fontAlgn="auto" latinLnBrk="0" hangingPunct="1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40</a:t>
              </a:r>
            </a:p>
            <a:p>
              <a:pPr marL="0" marR="0" lvl="0" indent="0" defTabSz="914400" eaLnBrk="1" fontAlgn="auto" latinLnBrk="0" hangingPunct="1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40</a:t>
              </a:r>
            </a:p>
            <a:p>
              <a:pPr marL="0" marR="0" lvl="0" indent="0" defTabSz="914400" eaLnBrk="1" fontAlgn="auto" latinLnBrk="0" hangingPunct="1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40</a:t>
              </a:r>
            </a:p>
            <a:p>
              <a:pPr marL="0" marR="0" lvl="0" indent="0" defTabSz="914400" eaLnBrk="1" fontAlgn="auto" latinLnBrk="0" hangingPunct="1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63</a:t>
              </a:r>
            </a:p>
          </p:txBody>
        </p:sp>
        <p:sp>
          <p:nvSpPr>
            <p:cNvPr id="300" name="ZoneTexte 299"/>
            <p:cNvSpPr txBox="1"/>
            <p:nvPr/>
          </p:nvSpPr>
          <p:spPr>
            <a:xfrm>
              <a:off x="6953204" y="1905843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1" name="ZoneTexte 300"/>
            <p:cNvSpPr txBox="1"/>
            <p:nvPr/>
          </p:nvSpPr>
          <p:spPr>
            <a:xfrm>
              <a:off x="6953204" y="2226166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2" name="ZoneTexte 301"/>
            <p:cNvSpPr txBox="1"/>
            <p:nvPr/>
          </p:nvSpPr>
          <p:spPr>
            <a:xfrm>
              <a:off x="6953204" y="2511730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3" name="ZoneTexte 302"/>
            <p:cNvSpPr txBox="1"/>
            <p:nvPr/>
          </p:nvSpPr>
          <p:spPr>
            <a:xfrm>
              <a:off x="6953204" y="2821420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4" name="ZoneTexte 303"/>
            <p:cNvSpPr txBox="1"/>
            <p:nvPr/>
          </p:nvSpPr>
          <p:spPr>
            <a:xfrm>
              <a:off x="6953204" y="3416674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5" name="ZoneTexte 304"/>
            <p:cNvSpPr txBox="1"/>
            <p:nvPr/>
          </p:nvSpPr>
          <p:spPr>
            <a:xfrm>
              <a:off x="6953204" y="3736997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6" name="ZoneTexte 305"/>
            <p:cNvSpPr txBox="1"/>
            <p:nvPr/>
          </p:nvSpPr>
          <p:spPr>
            <a:xfrm>
              <a:off x="6953204" y="3107360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" name="ZoneTexte 306"/>
            <p:cNvSpPr txBox="1"/>
            <p:nvPr/>
          </p:nvSpPr>
          <p:spPr>
            <a:xfrm>
              <a:off x="6953392" y="4033382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" name="ZoneTexte 307"/>
            <p:cNvSpPr txBox="1"/>
            <p:nvPr/>
          </p:nvSpPr>
          <p:spPr>
            <a:xfrm>
              <a:off x="6953392" y="4318946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" name="ZoneTexte 308"/>
            <p:cNvSpPr txBox="1"/>
            <p:nvPr/>
          </p:nvSpPr>
          <p:spPr>
            <a:xfrm>
              <a:off x="6953392" y="4628636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" name="ZoneTexte 309"/>
            <p:cNvSpPr txBox="1"/>
            <p:nvPr/>
          </p:nvSpPr>
          <p:spPr>
            <a:xfrm>
              <a:off x="6953392" y="5234523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" name="ZoneTexte 310"/>
            <p:cNvSpPr txBox="1"/>
            <p:nvPr/>
          </p:nvSpPr>
          <p:spPr>
            <a:xfrm>
              <a:off x="6953392" y="4925209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2" name="ZoneTexte 311"/>
            <p:cNvSpPr txBox="1"/>
            <p:nvPr/>
          </p:nvSpPr>
          <p:spPr>
            <a:xfrm>
              <a:off x="6953204" y="5522947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14X51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3" name="ZoneTexte 312"/>
            <p:cNvSpPr txBox="1"/>
            <p:nvPr/>
          </p:nvSpPr>
          <p:spPr>
            <a:xfrm>
              <a:off x="6941329" y="5811183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14X51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4" name="ZoneTexte 313"/>
            <p:cNvSpPr txBox="1"/>
            <p:nvPr/>
          </p:nvSpPr>
          <p:spPr>
            <a:xfrm>
              <a:off x="6965267" y="6120685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28X58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5" name="ZoneTexte 314"/>
            <p:cNvSpPr txBox="1"/>
            <p:nvPr/>
          </p:nvSpPr>
          <p:spPr>
            <a:xfrm>
              <a:off x="6965079" y="6406625"/>
              <a:ext cx="785818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28X58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6" name="ZoneTexte 315"/>
            <p:cNvSpPr txBox="1"/>
            <p:nvPr/>
          </p:nvSpPr>
          <p:spPr>
            <a:xfrm>
              <a:off x="7715272" y="1906031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" name="ZoneTexte 316"/>
            <p:cNvSpPr txBox="1"/>
            <p:nvPr/>
          </p:nvSpPr>
          <p:spPr>
            <a:xfrm>
              <a:off x="7715272" y="2239471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" name="ZoneTexte 317"/>
            <p:cNvSpPr txBox="1"/>
            <p:nvPr/>
          </p:nvSpPr>
          <p:spPr>
            <a:xfrm>
              <a:off x="7715272" y="2550778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9" name="ZoneTexte 318"/>
            <p:cNvSpPr txBox="1"/>
            <p:nvPr/>
          </p:nvSpPr>
          <p:spPr>
            <a:xfrm>
              <a:off x="7715272" y="2824843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0" name="ZoneTexte 319"/>
            <p:cNvSpPr txBox="1"/>
            <p:nvPr/>
          </p:nvSpPr>
          <p:spPr>
            <a:xfrm>
              <a:off x="7715272" y="3120477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1" name="ZoneTexte 320"/>
            <p:cNvSpPr txBox="1"/>
            <p:nvPr/>
          </p:nvSpPr>
          <p:spPr>
            <a:xfrm>
              <a:off x="7715272" y="3413732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2" name="ZoneTexte 321"/>
            <p:cNvSpPr txBox="1"/>
            <p:nvPr/>
          </p:nvSpPr>
          <p:spPr>
            <a:xfrm>
              <a:off x="7715272" y="3723046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3" name="ZoneTexte 322"/>
            <p:cNvSpPr txBox="1"/>
            <p:nvPr/>
          </p:nvSpPr>
          <p:spPr>
            <a:xfrm>
              <a:off x="7715272" y="4016113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4" name="ZoneTexte 323"/>
            <p:cNvSpPr txBox="1"/>
            <p:nvPr/>
          </p:nvSpPr>
          <p:spPr>
            <a:xfrm>
              <a:off x="7715272" y="4313740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5" name="ZoneTexte 324"/>
            <p:cNvSpPr txBox="1"/>
            <p:nvPr/>
          </p:nvSpPr>
          <p:spPr>
            <a:xfrm>
              <a:off x="7715272" y="4620946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6" name="ZoneTexte 325"/>
            <p:cNvSpPr txBox="1"/>
            <p:nvPr/>
          </p:nvSpPr>
          <p:spPr>
            <a:xfrm>
              <a:off x="7715272" y="4928935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" name="ZoneTexte 326"/>
            <p:cNvSpPr txBox="1"/>
            <p:nvPr/>
          </p:nvSpPr>
          <p:spPr>
            <a:xfrm>
              <a:off x="7715272" y="5229797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" name="ZoneTexte 327"/>
            <p:cNvSpPr txBox="1"/>
            <p:nvPr/>
          </p:nvSpPr>
          <p:spPr>
            <a:xfrm>
              <a:off x="7715272" y="5519954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GK1-EK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9" name="ZoneTexte 328"/>
            <p:cNvSpPr txBox="1"/>
            <p:nvPr/>
          </p:nvSpPr>
          <p:spPr>
            <a:xfrm>
              <a:off x="7715272" y="5837605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GK1-EK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0" name="ZoneTexte 329"/>
            <p:cNvSpPr txBox="1"/>
            <p:nvPr/>
          </p:nvSpPr>
          <p:spPr>
            <a:xfrm>
              <a:off x="7715272" y="6133990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GK1-EK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1" name="ZoneTexte 330"/>
            <p:cNvSpPr txBox="1"/>
            <p:nvPr/>
          </p:nvSpPr>
          <p:spPr>
            <a:xfrm>
              <a:off x="7718027" y="6416727"/>
              <a:ext cx="1214446" cy="32316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DK1-FB23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9" name="Rectangle 178"/>
          <p:cNvSpPr/>
          <p:nvPr/>
        </p:nvSpPr>
        <p:spPr>
          <a:xfrm>
            <a:off x="4572000" y="161488"/>
            <a:ext cx="4429124" cy="338554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sz="1600" b="1" u="sng" dirty="0" smtClean="0">
                <a:solidFill>
                  <a:srgbClr val="0000FF"/>
                </a:solidFill>
                <a:cs typeface="Arabic Transparent" pitchFamily="2" charset="-78"/>
              </a:rPr>
              <a:t> 5ـ استنتج استطاعة هذا المحرك وفقا لوثيقة الصانع التالية.</a:t>
            </a:r>
            <a:endParaRPr lang="fr-FR" sz="1600" u="sng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6"/>
          <p:cNvGrpSpPr/>
          <p:nvPr/>
        </p:nvGrpSpPr>
        <p:grpSpPr>
          <a:xfrm>
            <a:off x="59375" y="71414"/>
            <a:ext cx="8940735" cy="1954607"/>
            <a:chOff x="60421" y="3209973"/>
            <a:chExt cx="8940735" cy="1954607"/>
          </a:xfrm>
        </p:grpSpPr>
        <p:grpSp>
          <p:nvGrpSpPr>
            <p:cNvPr id="3" name="Groupe 24"/>
            <p:cNvGrpSpPr/>
            <p:nvPr/>
          </p:nvGrpSpPr>
          <p:grpSpPr>
            <a:xfrm>
              <a:off x="60421" y="3209973"/>
              <a:ext cx="8940735" cy="1954607"/>
              <a:chOff x="-11017" y="3209973"/>
              <a:chExt cx="8940735" cy="1954607"/>
            </a:xfrm>
          </p:grpSpPr>
          <p:sp>
            <p:nvSpPr>
              <p:cNvPr id="42" name="Rectangle 41"/>
              <p:cNvSpPr/>
              <p:nvPr/>
            </p:nvSpPr>
            <p:spPr bwMode="auto">
              <a:xfrm>
                <a:off x="0" y="3214686"/>
                <a:ext cx="8928000" cy="1944000"/>
              </a:xfrm>
              <a:prstGeom prst="rect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60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43" name="Connecteur droit 42"/>
              <p:cNvCxnSpPr/>
              <p:nvPr/>
            </p:nvCxnSpPr>
            <p:spPr bwMode="auto">
              <a:xfrm>
                <a:off x="0" y="4170676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 bwMode="auto">
              <a:xfrm>
                <a:off x="0" y="4503768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 bwMode="auto">
              <a:xfrm>
                <a:off x="0" y="4813618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/>
              <p:cNvCxnSpPr/>
              <p:nvPr/>
            </p:nvCxnSpPr>
            <p:spPr bwMode="auto">
              <a:xfrm>
                <a:off x="0" y="5157160"/>
                <a:ext cx="8929718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 bwMode="auto">
              <a:xfrm>
                <a:off x="2063226" y="3530932"/>
                <a:ext cx="1980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/>
              <p:cNvCxnSpPr/>
              <p:nvPr/>
            </p:nvCxnSpPr>
            <p:spPr bwMode="auto">
              <a:xfrm>
                <a:off x="-11017" y="3857628"/>
                <a:ext cx="4068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/>
              <p:cNvCxnSpPr/>
              <p:nvPr/>
            </p:nvCxnSpPr>
            <p:spPr bwMode="auto">
              <a:xfrm rot="5400000">
                <a:off x="1086022" y="4186686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/>
              <p:cNvCxnSpPr/>
              <p:nvPr/>
            </p:nvCxnSpPr>
            <p:spPr bwMode="auto">
              <a:xfrm rot="5400000">
                <a:off x="3073432" y="4181179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 bwMode="auto">
              <a:xfrm rot="5400000">
                <a:off x="4672364" y="4181179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/>
              <p:cNvCxnSpPr/>
              <p:nvPr/>
            </p:nvCxnSpPr>
            <p:spPr bwMode="auto">
              <a:xfrm rot="5400000">
                <a:off x="6329086" y="4181712"/>
                <a:ext cx="194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/>
              <p:cNvCxnSpPr/>
              <p:nvPr/>
            </p:nvCxnSpPr>
            <p:spPr bwMode="auto">
              <a:xfrm rot="5400000">
                <a:off x="1891758" y="4340671"/>
                <a:ext cx="1620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/>
              <p:cNvCxnSpPr/>
              <p:nvPr/>
            </p:nvCxnSpPr>
            <p:spPr bwMode="auto">
              <a:xfrm rot="5400000">
                <a:off x="2606138" y="4353786"/>
                <a:ext cx="1620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Rectangle 8"/>
            <p:cNvSpPr/>
            <p:nvPr/>
          </p:nvSpPr>
          <p:spPr>
            <a:xfrm>
              <a:off x="82423" y="3247737"/>
              <a:ext cx="1784463" cy="523220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Zone de réglage du </a:t>
              </a:r>
            </a:p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relais thermique</a:t>
              </a:r>
              <a:endParaRPr lang="fr-FR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14546" y="3214686"/>
              <a:ext cx="1478289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Fusible </a:t>
              </a:r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associer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011513" y="3375068"/>
              <a:ext cx="1785950" cy="523220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CONTACTEUR</a:t>
              </a:r>
              <a:endPara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LC1          LP1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610519" y="3308158"/>
              <a:ext cx="1785934" cy="523220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Référence</a:t>
              </a:r>
              <a:endPara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Relais thermique</a:t>
              </a:r>
              <a:endParaRPr lang="fr-FR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858148" y="3500438"/>
              <a:ext cx="73129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Masse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57224" y="3864283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75710" y="4199323"/>
              <a:ext cx="73129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1 – 1.6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92314" y="4512445"/>
              <a:ext cx="73129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2.5 – 4</a:t>
              </a:r>
              <a:endPara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3816" y="4819373"/>
              <a:ext cx="69121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5.5 - 6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92512" y="3534347"/>
              <a:ext cx="43313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err="1" smtClean="0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aM</a:t>
              </a:r>
              <a:endPara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68505" y="3528666"/>
              <a:ext cx="433131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gG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11447" y="3550700"/>
              <a:ext cx="4443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AD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252933" y="3865025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917909" y="3870361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588221" y="3870361"/>
              <a:ext cx="314510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A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274967" y="4176431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911593" y="4187448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4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581905" y="4176431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279484" y="4500570"/>
              <a:ext cx="284052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6</a:t>
              </a:r>
              <a:endPara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890539" y="4511587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10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560851" y="4500570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chemeClr val="tx1"/>
                  </a:solidFill>
                  <a:latin typeface="Arial" charset="0"/>
                  <a:cs typeface="Times New Roman" pitchFamily="18" charset="0"/>
                </a:rPr>
                <a:t>15</a:t>
              </a:r>
              <a:endParaRPr lang="en-US" sz="1400" dirty="0" smtClean="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256730" y="4816556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12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901556" y="4831673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20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71868" y="4828856"/>
              <a:ext cx="383438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20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214810" y="4187448"/>
              <a:ext cx="128913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D09   –    D32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214810" y="4500570"/>
              <a:ext cx="128913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D09   –    D32</a:t>
              </a:r>
              <a:endPara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214810" y="4835726"/>
              <a:ext cx="1289135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D09   –    D32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920871" y="4200181"/>
              <a:ext cx="114967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LR2 D13 06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918305" y="4512445"/>
              <a:ext cx="114967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LR2 D13 08</a:t>
              </a:r>
              <a:endPara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921122" y="4832106"/>
              <a:ext cx="1140056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LR2 D13 12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880182" y="4189164"/>
              <a:ext cx="63190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0.165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878648" y="4512445"/>
              <a:ext cx="63190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0.165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880386" y="4834868"/>
              <a:ext cx="63190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0.165</a:t>
              </a:r>
              <a:endPara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56" name="Picture 3" descr="H:\Sans tit77re.png"/>
          <p:cNvPicPr>
            <a:picLocks noChangeAspect="1" noChangeArrowheads="1"/>
          </p:cNvPicPr>
          <p:nvPr/>
        </p:nvPicPr>
        <p:blipFill>
          <a:blip r:embed="rId2"/>
          <a:srcRect l="19791" t="25833" r="53071" b="23333"/>
          <a:stretch>
            <a:fillRect/>
          </a:stretch>
        </p:blipFill>
        <p:spPr bwMode="auto">
          <a:xfrm>
            <a:off x="214282" y="4594975"/>
            <a:ext cx="1872000" cy="2191611"/>
          </a:xfrm>
          <a:prstGeom prst="rect">
            <a:avLst/>
          </a:prstGeom>
          <a:noFill/>
        </p:spPr>
      </p:pic>
      <p:pic>
        <p:nvPicPr>
          <p:cNvPr id="84994" name="Picture 2" descr="H:\61E1BU3Hj4L._AC_SL1100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9934" y="2217899"/>
            <a:ext cx="1692000" cy="2211233"/>
          </a:xfrm>
          <a:prstGeom prst="rect">
            <a:avLst/>
          </a:prstGeom>
          <a:noFill/>
        </p:spPr>
      </p:pic>
      <p:pic>
        <p:nvPicPr>
          <p:cNvPr id="84996" name="Picture 4" descr="H:\moteur-electrique-triphase-11kw-1500trmin-80-b3-230400v-cem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22" y="4606662"/>
            <a:ext cx="2160000" cy="2160000"/>
          </a:xfrm>
          <a:prstGeom prst="rect">
            <a:avLst/>
          </a:prstGeom>
          <a:noFill/>
        </p:spPr>
      </p:pic>
      <p:pic>
        <p:nvPicPr>
          <p:cNvPr id="84997" name="Picture 5" descr="H:\OR-LR2D1308-4A-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581232"/>
            <a:ext cx="2032845" cy="2156883"/>
          </a:xfrm>
          <a:prstGeom prst="rect">
            <a:avLst/>
          </a:prstGeom>
          <a:noFill/>
        </p:spPr>
      </p:pic>
      <p:pic>
        <p:nvPicPr>
          <p:cNvPr id="85000" name="Picture 8" descr="H:\s-l1600.jpg"/>
          <p:cNvPicPr>
            <a:picLocks noChangeAspect="1" noChangeArrowheads="1"/>
          </p:cNvPicPr>
          <p:nvPr/>
        </p:nvPicPr>
        <p:blipFill>
          <a:blip r:embed="rId6" cstate="print"/>
          <a:srcRect l="13229" t="17859" r="10041" b="10703"/>
          <a:stretch>
            <a:fillRect/>
          </a:stretch>
        </p:blipFill>
        <p:spPr bwMode="auto">
          <a:xfrm>
            <a:off x="2403372" y="4594975"/>
            <a:ext cx="1740000" cy="2160000"/>
          </a:xfrm>
          <a:prstGeom prst="rect">
            <a:avLst/>
          </a:prstGeom>
          <a:noFill/>
        </p:spPr>
      </p:pic>
      <p:pic>
        <p:nvPicPr>
          <p:cNvPr id="64" name="Picture 5" descr="H:\Relais thermiques bimétalliques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14222" y="2285992"/>
            <a:ext cx="4758372" cy="2088000"/>
          </a:xfrm>
          <a:prstGeom prst="rect">
            <a:avLst/>
          </a:prstGeom>
          <a:noFill/>
        </p:spPr>
      </p:pic>
      <p:sp>
        <p:nvSpPr>
          <p:cNvPr id="57" name="Rectangle à coins arrondis 56"/>
          <p:cNvSpPr/>
          <p:nvPr/>
        </p:nvSpPr>
        <p:spPr bwMode="auto">
          <a:xfrm>
            <a:off x="329262" y="5187054"/>
            <a:ext cx="576000" cy="3240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9" name="Rectangle à coins arrondis 58"/>
          <p:cNvSpPr/>
          <p:nvPr/>
        </p:nvSpPr>
        <p:spPr bwMode="auto">
          <a:xfrm>
            <a:off x="2258088" y="3186790"/>
            <a:ext cx="576000" cy="3240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0" name="Rectangle à coins arrondis 59"/>
          <p:cNvSpPr/>
          <p:nvPr/>
        </p:nvSpPr>
        <p:spPr bwMode="auto">
          <a:xfrm>
            <a:off x="2400964" y="5115616"/>
            <a:ext cx="576000" cy="3240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e 85"/>
          <p:cNvGrpSpPr>
            <a:grpSpLocks noChangeAspect="1"/>
          </p:cNvGrpSpPr>
          <p:nvPr/>
        </p:nvGrpSpPr>
        <p:grpSpPr>
          <a:xfrm>
            <a:off x="-15798" y="66931"/>
            <a:ext cx="2103766" cy="1714081"/>
            <a:chOff x="183080" y="2434462"/>
            <a:chExt cx="2269626" cy="1849217"/>
          </a:xfrm>
        </p:grpSpPr>
        <p:cxnSp>
          <p:nvCxnSpPr>
            <p:cNvPr id="72" name="Connecteur droit 71"/>
            <p:cNvCxnSpPr/>
            <p:nvPr/>
          </p:nvCxnSpPr>
          <p:spPr bwMode="auto">
            <a:xfrm rot="10800000">
              <a:off x="440911" y="3643214"/>
              <a:ext cx="864000" cy="1588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67" name="Groupe 66"/>
            <p:cNvGrpSpPr/>
            <p:nvPr/>
          </p:nvGrpSpPr>
          <p:grpSpPr>
            <a:xfrm>
              <a:off x="1304911" y="3438425"/>
              <a:ext cx="183252" cy="412811"/>
              <a:chOff x="6842494" y="1835174"/>
              <a:chExt cx="183252" cy="412811"/>
            </a:xfrm>
          </p:grpSpPr>
          <p:sp>
            <p:nvSpPr>
              <p:cNvPr id="37299" name="Line 435"/>
              <p:cNvSpPr>
                <a:spLocks noChangeAspect="1" noChangeShapeType="1"/>
              </p:cNvSpPr>
              <p:nvPr/>
            </p:nvSpPr>
            <p:spPr bwMode="auto">
              <a:xfrm>
                <a:off x="6842494" y="1889655"/>
                <a:ext cx="0" cy="296752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37300" name="Line 436"/>
              <p:cNvSpPr>
                <a:spLocks noChangeAspect="1" noChangeShapeType="1"/>
              </p:cNvSpPr>
              <p:nvPr/>
            </p:nvSpPr>
            <p:spPr bwMode="auto">
              <a:xfrm flipV="1">
                <a:off x="6842494" y="1835174"/>
                <a:ext cx="178440" cy="147407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37301" name="Line 437"/>
              <p:cNvSpPr>
                <a:spLocks noChangeAspect="1" noChangeShapeType="1"/>
              </p:cNvSpPr>
              <p:nvPr/>
            </p:nvSpPr>
            <p:spPr bwMode="auto">
              <a:xfrm>
                <a:off x="6847306" y="2098639"/>
                <a:ext cx="178440" cy="149346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37305" name="Line 441"/>
              <p:cNvSpPr>
                <a:spLocks noChangeAspect="1" noChangeShapeType="1"/>
              </p:cNvSpPr>
              <p:nvPr/>
            </p:nvSpPr>
            <p:spPr bwMode="auto">
              <a:xfrm>
                <a:off x="6865666" y="2116114"/>
                <a:ext cx="144000" cy="120522"/>
              </a:xfrm>
              <a:prstGeom prst="line">
                <a:avLst/>
              </a:prstGeom>
              <a:ln w="15875">
                <a:headEnd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7307" name="Rectangle 443"/>
            <p:cNvSpPr>
              <a:spLocks noChangeArrowheads="1"/>
            </p:cNvSpPr>
            <p:nvPr/>
          </p:nvSpPr>
          <p:spPr bwMode="auto">
            <a:xfrm>
              <a:off x="582358" y="3575759"/>
              <a:ext cx="324000" cy="144000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grpSp>
          <p:nvGrpSpPr>
            <p:cNvPr id="3" name="Group 444"/>
            <p:cNvGrpSpPr>
              <a:grpSpLocks noChangeAspect="1"/>
            </p:cNvGrpSpPr>
            <p:nvPr/>
          </p:nvGrpSpPr>
          <p:grpSpPr bwMode="auto">
            <a:xfrm>
              <a:off x="1357290" y="4214818"/>
              <a:ext cx="242484" cy="68861"/>
              <a:chOff x="3239" y="6867"/>
              <a:chExt cx="688" cy="192"/>
            </a:xfrm>
          </p:grpSpPr>
          <p:sp>
            <p:nvSpPr>
              <p:cNvPr id="16468" name="Line 445"/>
              <p:cNvSpPr>
                <a:spLocks noChangeAspect="1" noChangeShapeType="1"/>
              </p:cNvSpPr>
              <p:nvPr/>
            </p:nvSpPr>
            <p:spPr bwMode="auto">
              <a:xfrm>
                <a:off x="3327" y="6867"/>
                <a:ext cx="600" cy="0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469" name="Line 446"/>
              <p:cNvSpPr>
                <a:spLocks noChangeAspect="1" noChangeShapeType="1"/>
              </p:cNvSpPr>
              <p:nvPr/>
            </p:nvSpPr>
            <p:spPr bwMode="auto">
              <a:xfrm flipH="1">
                <a:off x="3794" y="6867"/>
                <a:ext cx="120" cy="180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470" name="Line 447"/>
              <p:cNvSpPr>
                <a:spLocks noChangeAspect="1" noChangeShapeType="1"/>
              </p:cNvSpPr>
              <p:nvPr/>
            </p:nvSpPr>
            <p:spPr bwMode="auto">
              <a:xfrm flipH="1">
                <a:off x="3609" y="6879"/>
                <a:ext cx="120" cy="180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471" name="Line 448"/>
              <p:cNvSpPr>
                <a:spLocks noChangeAspect="1" noChangeShapeType="1"/>
              </p:cNvSpPr>
              <p:nvPr/>
            </p:nvSpPr>
            <p:spPr bwMode="auto">
              <a:xfrm flipH="1">
                <a:off x="3404" y="6873"/>
                <a:ext cx="120" cy="180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472" name="Line 449"/>
              <p:cNvSpPr>
                <a:spLocks noChangeAspect="1" noChangeShapeType="1"/>
              </p:cNvSpPr>
              <p:nvPr/>
            </p:nvSpPr>
            <p:spPr bwMode="auto">
              <a:xfrm flipH="1">
                <a:off x="3239" y="6873"/>
                <a:ext cx="120" cy="180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7315" name="Text Box 451"/>
            <p:cNvSpPr txBox="1">
              <a:spLocks noChangeAspect="1" noChangeArrowheads="1"/>
            </p:cNvSpPr>
            <p:nvPr/>
          </p:nvSpPr>
          <p:spPr bwMode="auto">
            <a:xfrm>
              <a:off x="528839" y="3257706"/>
              <a:ext cx="476389" cy="35300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400" dirty="0">
                  <a:solidFill>
                    <a:schemeClr val="tx1"/>
                  </a:solidFill>
                </a:rPr>
                <a:t>R</a:t>
              </a:r>
              <a:r>
                <a:rPr lang="en-GB" sz="1400" baseline="-25000" dirty="0">
                  <a:solidFill>
                    <a:schemeClr val="tx1"/>
                  </a:solidFill>
                </a:rPr>
                <a:t>B</a:t>
              </a:r>
              <a:endParaRPr lang="fr-FR" sz="2000" dirty="0">
                <a:solidFill>
                  <a:schemeClr val="tx1"/>
                </a:solidFill>
              </a:endParaRPr>
            </a:p>
          </p:txBody>
        </p:sp>
        <p:sp>
          <p:nvSpPr>
            <p:cNvPr id="16467" name="Text Box 459"/>
            <p:cNvSpPr txBox="1">
              <a:spLocks noChangeAspect="1" noChangeArrowheads="1"/>
            </p:cNvSpPr>
            <p:nvPr/>
          </p:nvSpPr>
          <p:spPr bwMode="auto">
            <a:xfrm>
              <a:off x="1876415" y="3643214"/>
              <a:ext cx="576291" cy="35719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dirty="0" smtClean="0">
                  <a:solidFill>
                    <a:schemeClr val="tx1"/>
                  </a:solidFill>
                </a:rPr>
                <a:t>VS1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74" name="Connecteur droit 73"/>
            <p:cNvCxnSpPr/>
            <p:nvPr/>
          </p:nvCxnSpPr>
          <p:spPr bwMode="auto">
            <a:xfrm rot="16200000" flipH="1">
              <a:off x="1143887" y="3101967"/>
              <a:ext cx="684000" cy="0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Rectangle 443"/>
            <p:cNvSpPr>
              <a:spLocks noChangeArrowheads="1"/>
            </p:cNvSpPr>
            <p:nvPr/>
          </p:nvSpPr>
          <p:spPr bwMode="auto">
            <a:xfrm rot="5400000">
              <a:off x="1323388" y="2990259"/>
              <a:ext cx="324000" cy="144000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cxnSp>
          <p:nvCxnSpPr>
            <p:cNvPr id="77" name="Connecteur droit 76"/>
            <p:cNvCxnSpPr/>
            <p:nvPr/>
          </p:nvCxnSpPr>
          <p:spPr bwMode="auto">
            <a:xfrm>
              <a:off x="1396093" y="2758162"/>
              <a:ext cx="180000" cy="1588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 bwMode="auto">
            <a:xfrm rot="16200000" flipH="1">
              <a:off x="1310699" y="4028616"/>
              <a:ext cx="360000" cy="0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necteur droit avec flèche 79"/>
            <p:cNvCxnSpPr/>
            <p:nvPr/>
          </p:nvCxnSpPr>
          <p:spPr bwMode="auto">
            <a:xfrm>
              <a:off x="1485887" y="3357462"/>
              <a:ext cx="504000" cy="1588"/>
            </a:xfrm>
            <a:prstGeom prst="straightConnector1">
              <a:avLst/>
            </a:prstGeom>
            <a:ln w="15875"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ZoneTexte 80"/>
            <p:cNvSpPr txBox="1"/>
            <p:nvPr/>
          </p:nvSpPr>
          <p:spPr>
            <a:xfrm>
              <a:off x="1390637" y="3476525"/>
              <a:ext cx="456904" cy="36524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T1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83" name="Connecteur droit avec flèche 82"/>
            <p:cNvCxnSpPr/>
            <p:nvPr/>
          </p:nvCxnSpPr>
          <p:spPr bwMode="auto">
            <a:xfrm rot="5400000" flipH="1" flipV="1">
              <a:off x="1553857" y="3822896"/>
              <a:ext cx="587966" cy="0"/>
            </a:xfrm>
            <a:prstGeom prst="straightConnector1">
              <a:avLst/>
            </a:prstGeom>
            <a:ln w="15875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ZoneTexte 83"/>
            <p:cNvSpPr txBox="1"/>
            <p:nvPr/>
          </p:nvSpPr>
          <p:spPr>
            <a:xfrm>
              <a:off x="183080" y="3460779"/>
              <a:ext cx="214314" cy="33204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chemeClr val="tx1"/>
                  </a:solidFill>
                </a:rPr>
                <a:t>S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sp>
          <p:nvSpPr>
            <p:cNvPr id="85" name="Text Box 451"/>
            <p:cNvSpPr txBox="1">
              <a:spLocks noChangeAspect="1" noChangeArrowheads="1"/>
            </p:cNvSpPr>
            <p:nvPr/>
          </p:nvSpPr>
          <p:spPr bwMode="auto">
            <a:xfrm>
              <a:off x="1022035" y="2900549"/>
              <a:ext cx="500721" cy="35300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400" dirty="0" smtClean="0">
                  <a:solidFill>
                    <a:schemeClr val="tx1"/>
                  </a:solidFill>
                </a:rPr>
                <a:t>R</a:t>
              </a:r>
              <a:r>
                <a:rPr lang="en-GB" sz="1400" baseline="-25000" dirty="0" smtClean="0">
                  <a:solidFill>
                    <a:schemeClr val="tx1"/>
                  </a:solidFill>
                </a:rPr>
                <a:t>C</a:t>
              </a:r>
              <a:endParaRPr lang="fr-FR" sz="2000" dirty="0">
                <a:solidFill>
                  <a:schemeClr val="tx1"/>
                </a:solidFill>
              </a:endParaRPr>
            </a:p>
          </p:txBody>
        </p:sp>
        <p:sp>
          <p:nvSpPr>
            <p:cNvPr id="37297" name="Text Box 433"/>
            <p:cNvSpPr txBox="1">
              <a:spLocks noChangeAspect="1" noChangeArrowheads="1"/>
            </p:cNvSpPr>
            <p:nvPr/>
          </p:nvSpPr>
          <p:spPr bwMode="auto">
            <a:xfrm>
              <a:off x="1189497" y="2434462"/>
              <a:ext cx="642942" cy="41012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GB" sz="1400" dirty="0" smtClean="0">
                  <a:solidFill>
                    <a:schemeClr val="tx1"/>
                  </a:solidFill>
                </a:rPr>
                <a:t>V</a:t>
              </a:r>
              <a:r>
                <a:rPr lang="en-GB" sz="1400" baseline="-25000" dirty="0" smtClean="0">
                  <a:solidFill>
                    <a:schemeClr val="tx1"/>
                  </a:solidFill>
                </a:rPr>
                <a:t>CC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2" name="Groupe 191"/>
          <p:cNvGrpSpPr>
            <a:grpSpLocks noChangeAspect="1"/>
          </p:cNvGrpSpPr>
          <p:nvPr/>
        </p:nvGrpSpPr>
        <p:grpSpPr>
          <a:xfrm>
            <a:off x="2453476" y="64289"/>
            <a:ext cx="2189962" cy="1702774"/>
            <a:chOff x="2753348" y="2474385"/>
            <a:chExt cx="2390156" cy="1858432"/>
          </a:xfrm>
        </p:grpSpPr>
        <p:cxnSp>
          <p:nvCxnSpPr>
            <p:cNvPr id="114" name="Connecteur droit 113"/>
            <p:cNvCxnSpPr/>
            <p:nvPr/>
          </p:nvCxnSpPr>
          <p:spPr bwMode="auto">
            <a:xfrm rot="10800000">
              <a:off x="3131709" y="3696247"/>
              <a:ext cx="864000" cy="1588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15" name="Groupe 114"/>
            <p:cNvGrpSpPr/>
            <p:nvPr/>
          </p:nvGrpSpPr>
          <p:grpSpPr>
            <a:xfrm>
              <a:off x="3995709" y="3491458"/>
              <a:ext cx="183252" cy="412811"/>
              <a:chOff x="6842494" y="1835174"/>
              <a:chExt cx="183252" cy="412811"/>
            </a:xfrm>
          </p:grpSpPr>
          <p:sp>
            <p:nvSpPr>
              <p:cNvPr id="135" name="Line 435"/>
              <p:cNvSpPr>
                <a:spLocks noChangeAspect="1" noChangeShapeType="1"/>
              </p:cNvSpPr>
              <p:nvPr/>
            </p:nvSpPr>
            <p:spPr bwMode="auto">
              <a:xfrm>
                <a:off x="6842494" y="1889655"/>
                <a:ext cx="0" cy="296752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36" name="Line 436"/>
              <p:cNvSpPr>
                <a:spLocks noChangeAspect="1" noChangeShapeType="1"/>
              </p:cNvSpPr>
              <p:nvPr/>
            </p:nvSpPr>
            <p:spPr bwMode="auto">
              <a:xfrm flipV="1">
                <a:off x="6842494" y="1835174"/>
                <a:ext cx="178440" cy="147407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37" name="Line 437"/>
              <p:cNvSpPr>
                <a:spLocks noChangeAspect="1" noChangeShapeType="1"/>
              </p:cNvSpPr>
              <p:nvPr/>
            </p:nvSpPr>
            <p:spPr bwMode="auto">
              <a:xfrm>
                <a:off x="6847306" y="2098639"/>
                <a:ext cx="178440" cy="149346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38" name="Line 441"/>
              <p:cNvSpPr>
                <a:spLocks noChangeAspect="1" noChangeShapeType="1"/>
              </p:cNvSpPr>
              <p:nvPr/>
            </p:nvSpPr>
            <p:spPr bwMode="auto">
              <a:xfrm>
                <a:off x="6865666" y="2116114"/>
                <a:ext cx="144000" cy="120522"/>
              </a:xfrm>
              <a:prstGeom prst="line">
                <a:avLst/>
              </a:prstGeom>
              <a:ln w="15875">
                <a:headEnd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16" name="Rectangle 443"/>
            <p:cNvSpPr>
              <a:spLocks noChangeArrowheads="1"/>
            </p:cNvSpPr>
            <p:nvPr/>
          </p:nvSpPr>
          <p:spPr bwMode="auto">
            <a:xfrm>
              <a:off x="3286116" y="3628792"/>
              <a:ext cx="324000" cy="144000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18" name="Text Box 451"/>
            <p:cNvSpPr txBox="1">
              <a:spLocks noChangeAspect="1" noChangeArrowheads="1"/>
            </p:cNvSpPr>
            <p:nvPr/>
          </p:nvSpPr>
          <p:spPr bwMode="auto">
            <a:xfrm>
              <a:off x="3204453" y="3293282"/>
              <a:ext cx="542849" cy="353001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400" dirty="0" smtClean="0">
                  <a:solidFill>
                    <a:schemeClr val="tx1"/>
                  </a:solidFill>
                </a:rPr>
                <a:t>R</a:t>
              </a:r>
              <a:r>
                <a:rPr lang="en-GB" sz="1400" baseline="-25000" dirty="0" smtClean="0">
                  <a:solidFill>
                    <a:schemeClr val="tx1"/>
                  </a:solidFill>
                </a:rPr>
                <a:t>B2</a:t>
              </a:r>
              <a:endParaRPr lang="fr-FR" sz="2000" dirty="0">
                <a:solidFill>
                  <a:schemeClr val="tx1"/>
                </a:solidFill>
              </a:endParaRPr>
            </a:p>
          </p:txBody>
        </p:sp>
        <p:sp>
          <p:nvSpPr>
            <p:cNvPr id="119" name="Text Box 459"/>
            <p:cNvSpPr txBox="1">
              <a:spLocks noChangeAspect="1" noChangeArrowheads="1"/>
            </p:cNvSpPr>
            <p:nvPr/>
          </p:nvSpPr>
          <p:spPr bwMode="auto">
            <a:xfrm>
              <a:off x="4567213" y="3696247"/>
              <a:ext cx="576291" cy="35719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dirty="0" smtClean="0">
                  <a:solidFill>
                    <a:schemeClr val="tx1"/>
                  </a:solidFill>
                </a:rPr>
                <a:t>VS2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20" name="Connecteur droit 119"/>
            <p:cNvCxnSpPr/>
            <p:nvPr/>
          </p:nvCxnSpPr>
          <p:spPr bwMode="auto">
            <a:xfrm rot="16200000" flipH="1">
              <a:off x="3834685" y="3155000"/>
              <a:ext cx="684000" cy="0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1" name="Rectangle 443"/>
            <p:cNvSpPr>
              <a:spLocks noChangeArrowheads="1"/>
            </p:cNvSpPr>
            <p:nvPr/>
          </p:nvSpPr>
          <p:spPr bwMode="auto">
            <a:xfrm rot="5400000">
              <a:off x="4014186" y="3043292"/>
              <a:ext cx="324000" cy="144000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cxnSp>
          <p:nvCxnSpPr>
            <p:cNvPr id="122" name="Connecteur droit 121"/>
            <p:cNvCxnSpPr/>
            <p:nvPr/>
          </p:nvCxnSpPr>
          <p:spPr bwMode="auto">
            <a:xfrm>
              <a:off x="4086891" y="2811195"/>
              <a:ext cx="180000" cy="1588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Connecteur droit 122"/>
            <p:cNvCxnSpPr/>
            <p:nvPr/>
          </p:nvCxnSpPr>
          <p:spPr bwMode="auto">
            <a:xfrm rot="16200000" flipH="1">
              <a:off x="4001497" y="4081649"/>
              <a:ext cx="360000" cy="0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Connecteur droit avec flèche 123"/>
            <p:cNvCxnSpPr/>
            <p:nvPr/>
          </p:nvCxnSpPr>
          <p:spPr bwMode="auto">
            <a:xfrm>
              <a:off x="4176685" y="3410495"/>
              <a:ext cx="504000" cy="1588"/>
            </a:xfrm>
            <a:prstGeom prst="straightConnector1">
              <a:avLst/>
            </a:prstGeom>
            <a:ln w="15875"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5" name="ZoneTexte 124"/>
            <p:cNvSpPr txBox="1"/>
            <p:nvPr/>
          </p:nvSpPr>
          <p:spPr>
            <a:xfrm>
              <a:off x="4081437" y="3529558"/>
              <a:ext cx="462229" cy="369503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T2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26" name="Connecteur droit avec flèche 125"/>
            <p:cNvCxnSpPr/>
            <p:nvPr/>
          </p:nvCxnSpPr>
          <p:spPr bwMode="auto">
            <a:xfrm rot="5400000" flipH="1" flipV="1">
              <a:off x="4244655" y="3875929"/>
              <a:ext cx="587966" cy="0"/>
            </a:xfrm>
            <a:prstGeom prst="straightConnector1">
              <a:avLst/>
            </a:prstGeom>
            <a:ln w="15875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7" name="ZoneTexte 126"/>
            <p:cNvSpPr txBox="1"/>
            <p:nvPr/>
          </p:nvSpPr>
          <p:spPr>
            <a:xfrm>
              <a:off x="2753348" y="3523117"/>
              <a:ext cx="466667" cy="33591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chemeClr val="tx1"/>
                  </a:solidFill>
                </a:rPr>
                <a:t>S2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sp>
          <p:nvSpPr>
            <p:cNvPr id="128" name="Text Box 451"/>
            <p:cNvSpPr txBox="1">
              <a:spLocks noChangeAspect="1" noChangeArrowheads="1"/>
            </p:cNvSpPr>
            <p:nvPr/>
          </p:nvSpPr>
          <p:spPr bwMode="auto">
            <a:xfrm>
              <a:off x="3726753" y="2940771"/>
              <a:ext cx="501816" cy="353001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400" dirty="0" smtClean="0">
                  <a:solidFill>
                    <a:schemeClr val="tx1"/>
                  </a:solidFill>
                </a:rPr>
                <a:t>R</a:t>
              </a:r>
              <a:r>
                <a:rPr lang="en-GB" sz="1400" baseline="-25000" dirty="0" smtClean="0">
                  <a:solidFill>
                    <a:schemeClr val="tx1"/>
                  </a:solidFill>
                </a:rPr>
                <a:t>C</a:t>
              </a:r>
              <a:endParaRPr lang="fr-FR" sz="2000" dirty="0">
                <a:solidFill>
                  <a:schemeClr val="tx1"/>
                </a:solidFill>
              </a:endParaRPr>
            </a:p>
          </p:txBody>
        </p:sp>
        <p:sp>
          <p:nvSpPr>
            <p:cNvPr id="129" name="Text Box 433"/>
            <p:cNvSpPr txBox="1">
              <a:spLocks noChangeAspect="1" noChangeArrowheads="1"/>
            </p:cNvSpPr>
            <p:nvPr/>
          </p:nvSpPr>
          <p:spPr bwMode="auto">
            <a:xfrm>
              <a:off x="3892810" y="2474385"/>
              <a:ext cx="642942" cy="41012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GB" sz="1400" dirty="0" smtClean="0">
                  <a:solidFill>
                    <a:schemeClr val="tx1"/>
                  </a:solidFill>
                </a:rPr>
                <a:t>V</a:t>
              </a:r>
              <a:r>
                <a:rPr lang="en-GB" sz="1400" baseline="-25000" dirty="0" smtClean="0">
                  <a:solidFill>
                    <a:schemeClr val="tx1"/>
                  </a:solidFill>
                </a:rPr>
                <a:t>CC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40" name="Connecteur en angle 139"/>
            <p:cNvCxnSpPr/>
            <p:nvPr/>
          </p:nvCxnSpPr>
          <p:spPr bwMode="auto">
            <a:xfrm rot="16200000" flipH="1">
              <a:off x="3142609" y="3094114"/>
              <a:ext cx="571504" cy="648000"/>
            </a:xfrm>
            <a:prstGeom prst="bentConnector3">
              <a:avLst>
                <a:gd name="adj1" fmla="val -1428"/>
              </a:avLst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2" name="Rectangle 443"/>
            <p:cNvSpPr>
              <a:spLocks noChangeArrowheads="1"/>
            </p:cNvSpPr>
            <p:nvPr/>
          </p:nvSpPr>
          <p:spPr bwMode="auto">
            <a:xfrm>
              <a:off x="3279233" y="3054793"/>
              <a:ext cx="324000" cy="144000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43" name="Text Box 451"/>
            <p:cNvSpPr txBox="1">
              <a:spLocks noChangeAspect="1" noChangeArrowheads="1"/>
            </p:cNvSpPr>
            <p:nvPr/>
          </p:nvSpPr>
          <p:spPr bwMode="auto">
            <a:xfrm>
              <a:off x="3223491" y="2706321"/>
              <a:ext cx="563189" cy="353001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400" dirty="0" smtClean="0">
                  <a:solidFill>
                    <a:schemeClr val="tx1"/>
                  </a:solidFill>
                </a:rPr>
                <a:t>R</a:t>
              </a:r>
              <a:r>
                <a:rPr lang="en-GB" sz="1400" baseline="-25000" dirty="0" smtClean="0">
                  <a:solidFill>
                    <a:schemeClr val="tx1"/>
                  </a:solidFill>
                </a:rPr>
                <a:t>B1</a:t>
              </a:r>
              <a:endParaRPr lang="fr-FR" sz="2000" dirty="0">
                <a:solidFill>
                  <a:schemeClr val="tx1"/>
                </a:solidFill>
              </a:endParaRPr>
            </a:p>
          </p:txBody>
        </p:sp>
        <p:sp>
          <p:nvSpPr>
            <p:cNvPr id="144" name="ZoneTexte 143"/>
            <p:cNvSpPr txBox="1"/>
            <p:nvPr/>
          </p:nvSpPr>
          <p:spPr>
            <a:xfrm>
              <a:off x="2760130" y="2978358"/>
              <a:ext cx="467811" cy="33591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chemeClr val="tx1"/>
                  </a:solidFill>
                </a:rPr>
                <a:t>S1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50" name="Groupe 149"/>
            <p:cNvGrpSpPr/>
            <p:nvPr/>
          </p:nvGrpSpPr>
          <p:grpSpPr>
            <a:xfrm>
              <a:off x="4058554" y="4263956"/>
              <a:ext cx="242484" cy="68861"/>
              <a:chOff x="1509690" y="4367218"/>
              <a:chExt cx="242484" cy="68861"/>
            </a:xfrm>
          </p:grpSpPr>
          <p:sp>
            <p:nvSpPr>
              <p:cNvPr id="145" name="Line 446"/>
              <p:cNvSpPr>
                <a:spLocks noChangeAspect="1" noChangeShapeType="1"/>
              </p:cNvSpPr>
              <p:nvPr/>
            </p:nvSpPr>
            <p:spPr bwMode="auto">
              <a:xfrm flipH="1">
                <a:off x="1705298" y="4367218"/>
                <a:ext cx="42294" cy="64557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46" name="Line 447"/>
              <p:cNvSpPr>
                <a:spLocks noChangeAspect="1" noChangeShapeType="1"/>
              </p:cNvSpPr>
              <p:nvPr/>
            </p:nvSpPr>
            <p:spPr bwMode="auto">
              <a:xfrm flipH="1">
                <a:off x="1640096" y="4371522"/>
                <a:ext cx="42294" cy="64557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47" name="Line 448"/>
              <p:cNvSpPr>
                <a:spLocks noChangeAspect="1" noChangeShapeType="1"/>
              </p:cNvSpPr>
              <p:nvPr/>
            </p:nvSpPr>
            <p:spPr bwMode="auto">
              <a:xfrm flipH="1">
                <a:off x="1567844" y="4369370"/>
                <a:ext cx="42294" cy="64557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48" name="Line 449"/>
              <p:cNvSpPr>
                <a:spLocks noChangeAspect="1" noChangeShapeType="1"/>
              </p:cNvSpPr>
              <p:nvPr/>
            </p:nvSpPr>
            <p:spPr bwMode="auto">
              <a:xfrm flipH="1">
                <a:off x="1509690" y="4369370"/>
                <a:ext cx="42294" cy="64557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49" name="Line 445"/>
              <p:cNvSpPr>
                <a:spLocks noChangeAspect="1" noChangeShapeType="1"/>
              </p:cNvSpPr>
              <p:nvPr/>
            </p:nvSpPr>
            <p:spPr bwMode="auto">
              <a:xfrm>
                <a:off x="1540705" y="4367218"/>
                <a:ext cx="211469" cy="0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193" name="Groupe 192"/>
          <p:cNvGrpSpPr>
            <a:grpSpLocks noChangeAspect="1"/>
          </p:cNvGrpSpPr>
          <p:nvPr/>
        </p:nvGrpSpPr>
        <p:grpSpPr>
          <a:xfrm>
            <a:off x="5012692" y="-15336"/>
            <a:ext cx="2131076" cy="2170155"/>
            <a:chOff x="5513848" y="3191641"/>
            <a:chExt cx="2485491" cy="2531072"/>
          </a:xfrm>
        </p:grpSpPr>
        <p:cxnSp>
          <p:nvCxnSpPr>
            <p:cNvPr id="152" name="Connecteur droit 151"/>
            <p:cNvCxnSpPr/>
            <p:nvPr/>
          </p:nvCxnSpPr>
          <p:spPr bwMode="auto">
            <a:xfrm rot="10800000">
              <a:off x="5922578" y="4429132"/>
              <a:ext cx="864000" cy="1588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53" name="Groupe 152"/>
            <p:cNvGrpSpPr/>
            <p:nvPr/>
          </p:nvGrpSpPr>
          <p:grpSpPr>
            <a:xfrm>
              <a:off x="6786578" y="4224343"/>
              <a:ext cx="183252" cy="412811"/>
              <a:chOff x="6842494" y="1835174"/>
              <a:chExt cx="183252" cy="412811"/>
            </a:xfrm>
          </p:grpSpPr>
          <p:sp>
            <p:nvSpPr>
              <p:cNvPr id="154" name="Line 435"/>
              <p:cNvSpPr>
                <a:spLocks noChangeAspect="1" noChangeShapeType="1"/>
              </p:cNvSpPr>
              <p:nvPr/>
            </p:nvSpPr>
            <p:spPr bwMode="auto">
              <a:xfrm>
                <a:off x="6842494" y="1889655"/>
                <a:ext cx="0" cy="296752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55" name="Line 436"/>
              <p:cNvSpPr>
                <a:spLocks noChangeAspect="1" noChangeShapeType="1"/>
              </p:cNvSpPr>
              <p:nvPr/>
            </p:nvSpPr>
            <p:spPr bwMode="auto">
              <a:xfrm flipV="1">
                <a:off x="6842494" y="1835174"/>
                <a:ext cx="178440" cy="147407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56" name="Line 437"/>
              <p:cNvSpPr>
                <a:spLocks noChangeAspect="1" noChangeShapeType="1"/>
              </p:cNvSpPr>
              <p:nvPr/>
            </p:nvSpPr>
            <p:spPr bwMode="auto">
              <a:xfrm>
                <a:off x="6847306" y="2098639"/>
                <a:ext cx="178440" cy="149346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57" name="Line 441"/>
              <p:cNvSpPr>
                <a:spLocks noChangeAspect="1" noChangeShapeType="1"/>
              </p:cNvSpPr>
              <p:nvPr/>
            </p:nvSpPr>
            <p:spPr bwMode="auto">
              <a:xfrm>
                <a:off x="6865666" y="2116114"/>
                <a:ext cx="144000" cy="120522"/>
              </a:xfrm>
              <a:prstGeom prst="line">
                <a:avLst/>
              </a:prstGeom>
              <a:ln w="15875">
                <a:headEnd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58" name="Rectangle 443"/>
            <p:cNvSpPr>
              <a:spLocks noChangeArrowheads="1"/>
            </p:cNvSpPr>
            <p:nvPr/>
          </p:nvSpPr>
          <p:spPr bwMode="auto">
            <a:xfrm>
              <a:off x="6076985" y="4361677"/>
              <a:ext cx="324000" cy="144000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59" name="Text Box 451"/>
            <p:cNvSpPr txBox="1">
              <a:spLocks noChangeAspect="1" noChangeArrowheads="1"/>
            </p:cNvSpPr>
            <p:nvPr/>
          </p:nvSpPr>
          <p:spPr bwMode="auto">
            <a:xfrm>
              <a:off x="5992652" y="4016297"/>
              <a:ext cx="542849" cy="352999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400" dirty="0" smtClean="0">
                  <a:solidFill>
                    <a:schemeClr val="tx1"/>
                  </a:solidFill>
                </a:rPr>
                <a:t>R</a:t>
              </a:r>
              <a:r>
                <a:rPr lang="en-GB" sz="1400" baseline="-25000" dirty="0" smtClean="0">
                  <a:solidFill>
                    <a:schemeClr val="tx1"/>
                  </a:solidFill>
                </a:rPr>
                <a:t>B1</a:t>
              </a:r>
              <a:endParaRPr lang="fr-FR" sz="2000" dirty="0">
                <a:solidFill>
                  <a:schemeClr val="tx1"/>
                </a:solidFill>
              </a:endParaRPr>
            </a:p>
          </p:txBody>
        </p:sp>
        <p:sp>
          <p:nvSpPr>
            <p:cNvPr id="160" name="Text Box 459"/>
            <p:cNvSpPr txBox="1">
              <a:spLocks noChangeAspect="1" noChangeArrowheads="1"/>
            </p:cNvSpPr>
            <p:nvPr/>
          </p:nvSpPr>
          <p:spPr bwMode="auto">
            <a:xfrm>
              <a:off x="7358082" y="4685323"/>
              <a:ext cx="641257" cy="35719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dirty="0" smtClean="0">
                  <a:solidFill>
                    <a:schemeClr val="tx1"/>
                  </a:solidFill>
                </a:rPr>
                <a:t>VS</a:t>
              </a:r>
              <a:r>
                <a:rPr lang="ar-DZ" sz="1400" dirty="0" smtClean="0">
                  <a:solidFill>
                    <a:schemeClr val="tx1"/>
                  </a:solidFill>
                </a:rPr>
                <a:t>3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61" name="Connecteur droit 160"/>
            <p:cNvCxnSpPr/>
            <p:nvPr/>
          </p:nvCxnSpPr>
          <p:spPr bwMode="auto">
            <a:xfrm rot="16200000" flipH="1">
              <a:off x="6625554" y="3887885"/>
              <a:ext cx="684000" cy="0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2" name="Rectangle 443"/>
            <p:cNvSpPr>
              <a:spLocks noChangeArrowheads="1"/>
            </p:cNvSpPr>
            <p:nvPr/>
          </p:nvSpPr>
          <p:spPr bwMode="auto">
            <a:xfrm rot="5400000">
              <a:off x="6805055" y="3776177"/>
              <a:ext cx="324000" cy="144000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cxnSp>
          <p:nvCxnSpPr>
            <p:cNvPr id="163" name="Connecteur droit 162"/>
            <p:cNvCxnSpPr/>
            <p:nvPr/>
          </p:nvCxnSpPr>
          <p:spPr bwMode="auto">
            <a:xfrm>
              <a:off x="6877760" y="3544080"/>
              <a:ext cx="180000" cy="1588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4" name="Connecteur droit 163"/>
            <p:cNvCxnSpPr/>
            <p:nvPr/>
          </p:nvCxnSpPr>
          <p:spPr bwMode="auto">
            <a:xfrm rot="16200000" flipH="1">
              <a:off x="6846366" y="4759173"/>
              <a:ext cx="252000" cy="0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5" name="Connecteur droit avec flèche 164"/>
            <p:cNvCxnSpPr/>
            <p:nvPr/>
          </p:nvCxnSpPr>
          <p:spPr bwMode="auto">
            <a:xfrm>
              <a:off x="6967554" y="4143380"/>
              <a:ext cx="504000" cy="1588"/>
            </a:xfrm>
            <a:prstGeom prst="straightConnector1">
              <a:avLst/>
            </a:prstGeom>
            <a:ln w="15875"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6" name="ZoneTexte 165"/>
            <p:cNvSpPr txBox="1"/>
            <p:nvPr/>
          </p:nvSpPr>
          <p:spPr>
            <a:xfrm>
              <a:off x="6872305" y="4282991"/>
              <a:ext cx="493948" cy="394859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T3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67" name="Connecteur droit avec flèche 166"/>
            <p:cNvCxnSpPr/>
            <p:nvPr/>
          </p:nvCxnSpPr>
          <p:spPr bwMode="auto">
            <a:xfrm rot="5400000" flipH="1" flipV="1">
              <a:off x="6720055" y="4944831"/>
              <a:ext cx="1260000" cy="0"/>
            </a:xfrm>
            <a:prstGeom prst="straightConnector1">
              <a:avLst/>
            </a:prstGeom>
            <a:ln w="15875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8" name="ZoneTexte 167"/>
            <p:cNvSpPr txBox="1"/>
            <p:nvPr/>
          </p:nvSpPr>
          <p:spPr>
            <a:xfrm>
              <a:off x="5513848" y="4256002"/>
              <a:ext cx="749868" cy="358963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chemeClr val="tx1"/>
                  </a:solidFill>
                </a:rPr>
                <a:t>S1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sp>
          <p:nvSpPr>
            <p:cNvPr id="169" name="Text Box 451"/>
            <p:cNvSpPr txBox="1">
              <a:spLocks noChangeAspect="1" noChangeArrowheads="1"/>
            </p:cNvSpPr>
            <p:nvPr/>
          </p:nvSpPr>
          <p:spPr bwMode="auto">
            <a:xfrm>
              <a:off x="6479292" y="3650236"/>
              <a:ext cx="498689" cy="352999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400" dirty="0" smtClean="0">
                  <a:solidFill>
                    <a:schemeClr val="tx1"/>
                  </a:solidFill>
                </a:rPr>
                <a:t>R</a:t>
              </a:r>
              <a:r>
                <a:rPr lang="en-GB" sz="1400" baseline="-25000" dirty="0" smtClean="0">
                  <a:solidFill>
                    <a:schemeClr val="tx1"/>
                  </a:solidFill>
                </a:rPr>
                <a:t>C</a:t>
              </a:r>
              <a:endParaRPr lang="fr-FR" sz="2000" dirty="0">
                <a:solidFill>
                  <a:schemeClr val="tx1"/>
                </a:solidFill>
              </a:endParaRPr>
            </a:p>
          </p:txBody>
        </p:sp>
        <p:sp>
          <p:nvSpPr>
            <p:cNvPr id="170" name="Text Box 433"/>
            <p:cNvSpPr txBox="1">
              <a:spLocks noChangeAspect="1" noChangeArrowheads="1"/>
            </p:cNvSpPr>
            <p:nvPr/>
          </p:nvSpPr>
          <p:spPr bwMode="auto">
            <a:xfrm>
              <a:off x="6668050" y="3191641"/>
              <a:ext cx="642942" cy="41012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GB" sz="1400" dirty="0" smtClean="0">
                  <a:solidFill>
                    <a:schemeClr val="tx1"/>
                  </a:solidFill>
                </a:rPr>
                <a:t>V</a:t>
              </a:r>
              <a:r>
                <a:rPr lang="en-GB" sz="1400" baseline="-25000" dirty="0" smtClean="0">
                  <a:solidFill>
                    <a:schemeClr val="tx1"/>
                  </a:solidFill>
                </a:rPr>
                <a:t>CC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75" name="Groupe 174"/>
            <p:cNvGrpSpPr/>
            <p:nvPr/>
          </p:nvGrpSpPr>
          <p:grpSpPr>
            <a:xfrm>
              <a:off x="6858016" y="5653852"/>
              <a:ext cx="242484" cy="68861"/>
              <a:chOff x="1509690" y="4367218"/>
              <a:chExt cx="242484" cy="68861"/>
            </a:xfrm>
          </p:grpSpPr>
          <p:sp>
            <p:nvSpPr>
              <p:cNvPr id="176" name="Line 446"/>
              <p:cNvSpPr>
                <a:spLocks noChangeAspect="1" noChangeShapeType="1"/>
              </p:cNvSpPr>
              <p:nvPr/>
            </p:nvSpPr>
            <p:spPr bwMode="auto">
              <a:xfrm flipH="1">
                <a:off x="1705298" y="4367218"/>
                <a:ext cx="42294" cy="64557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77" name="Line 447"/>
              <p:cNvSpPr>
                <a:spLocks noChangeAspect="1" noChangeShapeType="1"/>
              </p:cNvSpPr>
              <p:nvPr/>
            </p:nvSpPr>
            <p:spPr bwMode="auto">
              <a:xfrm flipH="1">
                <a:off x="1640096" y="4371522"/>
                <a:ext cx="42294" cy="64557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78" name="Line 448"/>
              <p:cNvSpPr>
                <a:spLocks noChangeAspect="1" noChangeShapeType="1"/>
              </p:cNvSpPr>
              <p:nvPr/>
            </p:nvSpPr>
            <p:spPr bwMode="auto">
              <a:xfrm flipH="1">
                <a:off x="1567844" y="4369370"/>
                <a:ext cx="42294" cy="64557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79" name="Line 449"/>
              <p:cNvSpPr>
                <a:spLocks noChangeAspect="1" noChangeShapeType="1"/>
              </p:cNvSpPr>
              <p:nvPr/>
            </p:nvSpPr>
            <p:spPr bwMode="auto">
              <a:xfrm flipH="1">
                <a:off x="1509690" y="4369370"/>
                <a:ext cx="42294" cy="64557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80" name="Line 445"/>
              <p:cNvSpPr>
                <a:spLocks noChangeAspect="1" noChangeShapeType="1"/>
              </p:cNvSpPr>
              <p:nvPr/>
            </p:nvSpPr>
            <p:spPr bwMode="auto">
              <a:xfrm>
                <a:off x="1540705" y="4367218"/>
                <a:ext cx="211469" cy="0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cxnSp>
          <p:nvCxnSpPr>
            <p:cNvPr id="181" name="Connecteur droit 180"/>
            <p:cNvCxnSpPr/>
            <p:nvPr/>
          </p:nvCxnSpPr>
          <p:spPr bwMode="auto">
            <a:xfrm rot="10800000">
              <a:off x="5932372" y="5089242"/>
              <a:ext cx="864000" cy="1588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82" name="Groupe 181"/>
            <p:cNvGrpSpPr/>
            <p:nvPr/>
          </p:nvGrpSpPr>
          <p:grpSpPr>
            <a:xfrm>
              <a:off x="6796372" y="4884453"/>
              <a:ext cx="183252" cy="412811"/>
              <a:chOff x="6842494" y="1835174"/>
              <a:chExt cx="183252" cy="412811"/>
            </a:xfrm>
          </p:grpSpPr>
          <p:sp>
            <p:nvSpPr>
              <p:cNvPr id="183" name="Line 435"/>
              <p:cNvSpPr>
                <a:spLocks noChangeAspect="1" noChangeShapeType="1"/>
              </p:cNvSpPr>
              <p:nvPr/>
            </p:nvSpPr>
            <p:spPr bwMode="auto">
              <a:xfrm>
                <a:off x="6842494" y="1889655"/>
                <a:ext cx="0" cy="296752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84" name="Line 436"/>
              <p:cNvSpPr>
                <a:spLocks noChangeAspect="1" noChangeShapeType="1"/>
              </p:cNvSpPr>
              <p:nvPr/>
            </p:nvSpPr>
            <p:spPr bwMode="auto">
              <a:xfrm flipV="1">
                <a:off x="6842494" y="1835174"/>
                <a:ext cx="178440" cy="147407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85" name="Line 437"/>
              <p:cNvSpPr>
                <a:spLocks noChangeAspect="1" noChangeShapeType="1"/>
              </p:cNvSpPr>
              <p:nvPr/>
            </p:nvSpPr>
            <p:spPr bwMode="auto">
              <a:xfrm>
                <a:off x="6847306" y="2098639"/>
                <a:ext cx="178440" cy="149346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86" name="Line 441"/>
              <p:cNvSpPr>
                <a:spLocks noChangeAspect="1" noChangeShapeType="1"/>
              </p:cNvSpPr>
              <p:nvPr/>
            </p:nvSpPr>
            <p:spPr bwMode="auto">
              <a:xfrm>
                <a:off x="6865666" y="2116114"/>
                <a:ext cx="144000" cy="120522"/>
              </a:xfrm>
              <a:prstGeom prst="line">
                <a:avLst/>
              </a:prstGeom>
              <a:ln w="15875">
                <a:headEnd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87" name="Rectangle 443"/>
            <p:cNvSpPr>
              <a:spLocks noChangeArrowheads="1"/>
            </p:cNvSpPr>
            <p:nvPr/>
          </p:nvSpPr>
          <p:spPr bwMode="auto">
            <a:xfrm>
              <a:off x="6086779" y="5021787"/>
              <a:ext cx="324000" cy="144000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88" name="Text Box 451"/>
            <p:cNvSpPr txBox="1">
              <a:spLocks noChangeAspect="1" noChangeArrowheads="1"/>
            </p:cNvSpPr>
            <p:nvPr/>
          </p:nvSpPr>
          <p:spPr bwMode="auto">
            <a:xfrm>
              <a:off x="5988598" y="4672575"/>
              <a:ext cx="542849" cy="352999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400" dirty="0" smtClean="0">
                  <a:solidFill>
                    <a:schemeClr val="tx1"/>
                  </a:solidFill>
                </a:rPr>
                <a:t>R</a:t>
              </a:r>
              <a:r>
                <a:rPr lang="en-GB" sz="1400" baseline="-25000" dirty="0" smtClean="0">
                  <a:solidFill>
                    <a:schemeClr val="tx1"/>
                  </a:solidFill>
                </a:rPr>
                <a:t>B2</a:t>
              </a:r>
              <a:endParaRPr lang="fr-FR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189" name="Connecteur droit 188"/>
            <p:cNvCxnSpPr/>
            <p:nvPr/>
          </p:nvCxnSpPr>
          <p:spPr bwMode="auto">
            <a:xfrm rot="16200000" flipH="1">
              <a:off x="6802160" y="5474644"/>
              <a:ext cx="360000" cy="0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0" name="ZoneTexte 189"/>
            <p:cNvSpPr txBox="1"/>
            <p:nvPr/>
          </p:nvSpPr>
          <p:spPr>
            <a:xfrm>
              <a:off x="5523641" y="4916111"/>
              <a:ext cx="656756" cy="358963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chemeClr val="tx1"/>
                  </a:solidFill>
                </a:rPr>
                <a:t>S2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sp>
          <p:nvSpPr>
            <p:cNvPr id="191" name="ZoneTexte 190"/>
            <p:cNvSpPr txBox="1"/>
            <p:nvPr/>
          </p:nvSpPr>
          <p:spPr>
            <a:xfrm>
              <a:off x="6919182" y="4918924"/>
              <a:ext cx="493948" cy="394859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T4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5" name="Groupe 234"/>
          <p:cNvGrpSpPr/>
          <p:nvPr/>
        </p:nvGrpSpPr>
        <p:grpSpPr>
          <a:xfrm>
            <a:off x="217996" y="2866239"/>
            <a:ext cx="7640152" cy="1634331"/>
            <a:chOff x="217996" y="2143116"/>
            <a:chExt cx="7640152" cy="1634331"/>
          </a:xfrm>
        </p:grpSpPr>
        <p:sp>
          <p:nvSpPr>
            <p:cNvPr id="236" name="Rectangle 10"/>
            <p:cNvSpPr>
              <a:spLocks noChangeArrowheads="1"/>
            </p:cNvSpPr>
            <p:nvPr/>
          </p:nvSpPr>
          <p:spPr bwMode="auto">
            <a:xfrm>
              <a:off x="3421904" y="2143116"/>
              <a:ext cx="633172" cy="30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fr-FR" sz="1400"/>
                <a:t>T2</a:t>
              </a:r>
            </a:p>
          </p:txBody>
        </p:sp>
        <p:sp>
          <p:nvSpPr>
            <p:cNvPr id="237" name="Rectangle 15"/>
            <p:cNvSpPr>
              <a:spLocks noChangeArrowheads="1"/>
            </p:cNvSpPr>
            <p:nvPr/>
          </p:nvSpPr>
          <p:spPr bwMode="auto">
            <a:xfrm>
              <a:off x="4055076" y="2143116"/>
              <a:ext cx="634519" cy="30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fr-FR" sz="1400" dirty="0">
                  <a:solidFill>
                    <a:srgbClr val="FF0000"/>
                  </a:solidFill>
                </a:rPr>
                <a:t>VS2</a:t>
              </a:r>
            </a:p>
          </p:txBody>
        </p:sp>
        <p:sp>
          <p:nvSpPr>
            <p:cNvPr id="238" name="Rectangle 20"/>
            <p:cNvSpPr>
              <a:spLocks noChangeArrowheads="1"/>
            </p:cNvSpPr>
            <p:nvPr/>
          </p:nvSpPr>
          <p:spPr bwMode="auto">
            <a:xfrm>
              <a:off x="4689595" y="2143116"/>
              <a:ext cx="633172" cy="30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fr-FR" sz="1400"/>
                <a:t>S1</a:t>
              </a:r>
            </a:p>
          </p:txBody>
        </p:sp>
        <p:sp>
          <p:nvSpPr>
            <p:cNvPr id="239" name="Rectangle 25"/>
            <p:cNvSpPr>
              <a:spLocks noChangeArrowheads="1"/>
            </p:cNvSpPr>
            <p:nvPr/>
          </p:nvSpPr>
          <p:spPr bwMode="auto">
            <a:xfrm>
              <a:off x="5322766" y="2143116"/>
              <a:ext cx="634519" cy="30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fr-FR" sz="1400"/>
                <a:t>S2</a:t>
              </a:r>
            </a:p>
          </p:txBody>
        </p:sp>
        <p:sp>
          <p:nvSpPr>
            <p:cNvPr id="240" name="Rectangle 30"/>
            <p:cNvSpPr>
              <a:spLocks noChangeArrowheads="1"/>
            </p:cNvSpPr>
            <p:nvPr/>
          </p:nvSpPr>
          <p:spPr bwMode="auto">
            <a:xfrm>
              <a:off x="5957285" y="2143116"/>
              <a:ext cx="633172" cy="30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fr-FR" sz="1400"/>
                <a:t>T3</a:t>
              </a:r>
            </a:p>
          </p:txBody>
        </p:sp>
        <p:sp>
          <p:nvSpPr>
            <p:cNvPr id="241" name="Rectangle 35"/>
            <p:cNvSpPr>
              <a:spLocks noChangeArrowheads="1"/>
            </p:cNvSpPr>
            <p:nvPr/>
          </p:nvSpPr>
          <p:spPr bwMode="auto">
            <a:xfrm>
              <a:off x="6590457" y="2143116"/>
              <a:ext cx="634519" cy="30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fr-FR" sz="1400"/>
                <a:t>T4</a:t>
              </a:r>
            </a:p>
          </p:txBody>
        </p:sp>
        <p:sp>
          <p:nvSpPr>
            <p:cNvPr id="242" name="Rectangle 42"/>
            <p:cNvSpPr>
              <a:spLocks noChangeArrowheads="1"/>
            </p:cNvSpPr>
            <p:nvPr/>
          </p:nvSpPr>
          <p:spPr bwMode="auto">
            <a:xfrm>
              <a:off x="1518347" y="3066815"/>
              <a:ext cx="635866" cy="61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endParaRPr lang="fr-FR" sz="1400"/>
            </a:p>
          </p:txBody>
        </p:sp>
        <p:sp>
          <p:nvSpPr>
            <p:cNvPr id="243" name="Rectangle 43"/>
            <p:cNvSpPr>
              <a:spLocks noChangeArrowheads="1"/>
            </p:cNvSpPr>
            <p:nvPr/>
          </p:nvSpPr>
          <p:spPr bwMode="auto">
            <a:xfrm>
              <a:off x="883828" y="3066815"/>
              <a:ext cx="634519" cy="61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endParaRPr lang="fr-FR" sz="1400"/>
            </a:p>
          </p:txBody>
        </p:sp>
        <p:sp>
          <p:nvSpPr>
            <p:cNvPr id="244" name="Rectangle 44"/>
            <p:cNvSpPr>
              <a:spLocks noChangeArrowheads="1"/>
            </p:cNvSpPr>
            <p:nvPr/>
          </p:nvSpPr>
          <p:spPr bwMode="auto">
            <a:xfrm>
              <a:off x="250656" y="3066815"/>
              <a:ext cx="633172" cy="61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endParaRPr lang="fr-FR" sz="1400"/>
            </a:p>
          </p:txBody>
        </p:sp>
        <p:sp>
          <p:nvSpPr>
            <p:cNvPr id="245" name="Rectangle 57"/>
            <p:cNvSpPr>
              <a:spLocks noChangeArrowheads="1"/>
            </p:cNvSpPr>
            <p:nvPr/>
          </p:nvSpPr>
          <p:spPr bwMode="auto">
            <a:xfrm>
              <a:off x="7224976" y="2143116"/>
              <a:ext cx="633172" cy="30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fr-FR" sz="1400" dirty="0" smtClean="0">
                  <a:solidFill>
                    <a:srgbClr val="FF0000"/>
                  </a:solidFill>
                </a:rPr>
                <a:t>VS3</a:t>
              </a:r>
              <a:endParaRPr lang="fr-FR" sz="1400" dirty="0">
                <a:solidFill>
                  <a:srgbClr val="FF0000"/>
                </a:solidFill>
              </a:endParaRPr>
            </a:p>
          </p:txBody>
        </p:sp>
        <p:sp>
          <p:nvSpPr>
            <p:cNvPr id="246" name="Rectangle 58"/>
            <p:cNvSpPr>
              <a:spLocks noChangeArrowheads="1"/>
            </p:cNvSpPr>
            <p:nvPr/>
          </p:nvSpPr>
          <p:spPr bwMode="auto">
            <a:xfrm>
              <a:off x="2787385" y="2143116"/>
              <a:ext cx="634519" cy="30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fr-FR" sz="1400"/>
                <a:t>S2</a:t>
              </a:r>
            </a:p>
          </p:txBody>
        </p:sp>
        <p:sp>
          <p:nvSpPr>
            <p:cNvPr id="247" name="Rectangle 59"/>
            <p:cNvSpPr>
              <a:spLocks noChangeArrowheads="1"/>
            </p:cNvSpPr>
            <p:nvPr/>
          </p:nvSpPr>
          <p:spPr bwMode="auto">
            <a:xfrm>
              <a:off x="2154213" y="2143116"/>
              <a:ext cx="633172" cy="30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fr-FR" sz="1400"/>
                <a:t>S1</a:t>
              </a:r>
            </a:p>
          </p:txBody>
        </p:sp>
        <p:sp>
          <p:nvSpPr>
            <p:cNvPr id="248" name="Rectangle 60"/>
            <p:cNvSpPr>
              <a:spLocks noChangeArrowheads="1"/>
            </p:cNvSpPr>
            <p:nvPr/>
          </p:nvSpPr>
          <p:spPr bwMode="auto">
            <a:xfrm>
              <a:off x="1518347" y="2143116"/>
              <a:ext cx="635866" cy="30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fr-FR" sz="1400" dirty="0">
                  <a:solidFill>
                    <a:srgbClr val="FF0000"/>
                  </a:solidFill>
                </a:rPr>
                <a:t>VS1</a:t>
              </a:r>
            </a:p>
          </p:txBody>
        </p:sp>
        <p:sp>
          <p:nvSpPr>
            <p:cNvPr id="249" name="Rectangle 61"/>
            <p:cNvSpPr>
              <a:spLocks noChangeArrowheads="1"/>
            </p:cNvSpPr>
            <p:nvPr/>
          </p:nvSpPr>
          <p:spPr bwMode="auto">
            <a:xfrm>
              <a:off x="883828" y="2143116"/>
              <a:ext cx="634519" cy="30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fr-FR" sz="1400"/>
                <a:t>T1</a:t>
              </a:r>
            </a:p>
          </p:txBody>
        </p:sp>
        <p:sp>
          <p:nvSpPr>
            <p:cNvPr id="250" name="Rectangle 62"/>
            <p:cNvSpPr>
              <a:spLocks noChangeArrowheads="1"/>
            </p:cNvSpPr>
            <p:nvPr/>
          </p:nvSpPr>
          <p:spPr bwMode="auto">
            <a:xfrm>
              <a:off x="250656" y="2143116"/>
              <a:ext cx="633172" cy="30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fr-FR" sz="1400"/>
                <a:t>S</a:t>
              </a:r>
            </a:p>
          </p:txBody>
        </p:sp>
        <p:sp>
          <p:nvSpPr>
            <p:cNvPr id="251" name="Line 63"/>
            <p:cNvSpPr>
              <a:spLocks noChangeShapeType="1"/>
            </p:cNvSpPr>
            <p:nvPr/>
          </p:nvSpPr>
          <p:spPr bwMode="auto">
            <a:xfrm>
              <a:off x="250656" y="2143116"/>
              <a:ext cx="760749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fr-FR" sz="1400"/>
            </a:p>
          </p:txBody>
        </p:sp>
        <p:sp>
          <p:nvSpPr>
            <p:cNvPr id="252" name="Line 64"/>
            <p:cNvSpPr>
              <a:spLocks noChangeShapeType="1"/>
            </p:cNvSpPr>
            <p:nvPr/>
          </p:nvSpPr>
          <p:spPr bwMode="auto">
            <a:xfrm>
              <a:off x="250656" y="2451016"/>
              <a:ext cx="76074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fr-FR" sz="1400"/>
            </a:p>
          </p:txBody>
        </p:sp>
        <p:sp>
          <p:nvSpPr>
            <p:cNvPr id="253" name="Line 65"/>
            <p:cNvSpPr>
              <a:spLocks noChangeShapeType="1"/>
            </p:cNvSpPr>
            <p:nvPr/>
          </p:nvSpPr>
          <p:spPr bwMode="auto">
            <a:xfrm>
              <a:off x="250656" y="2758916"/>
              <a:ext cx="76074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fr-FR" sz="1400"/>
            </a:p>
          </p:txBody>
        </p:sp>
        <p:sp>
          <p:nvSpPr>
            <p:cNvPr id="254" name="Line 66"/>
            <p:cNvSpPr>
              <a:spLocks noChangeShapeType="1"/>
            </p:cNvSpPr>
            <p:nvPr/>
          </p:nvSpPr>
          <p:spPr bwMode="auto">
            <a:xfrm>
              <a:off x="250656" y="3066815"/>
              <a:ext cx="19035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fr-FR" sz="1400"/>
            </a:p>
          </p:txBody>
        </p:sp>
        <p:sp>
          <p:nvSpPr>
            <p:cNvPr id="255" name="Line 67"/>
            <p:cNvSpPr>
              <a:spLocks noChangeShapeType="1"/>
            </p:cNvSpPr>
            <p:nvPr/>
          </p:nvSpPr>
          <p:spPr bwMode="auto">
            <a:xfrm>
              <a:off x="250656" y="3682615"/>
              <a:ext cx="760749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fr-FR" sz="1400"/>
            </a:p>
          </p:txBody>
        </p:sp>
        <p:sp>
          <p:nvSpPr>
            <p:cNvPr id="256" name="Line 68"/>
            <p:cNvSpPr>
              <a:spLocks noChangeShapeType="1"/>
            </p:cNvSpPr>
            <p:nvPr/>
          </p:nvSpPr>
          <p:spPr bwMode="auto">
            <a:xfrm>
              <a:off x="250656" y="2143116"/>
              <a:ext cx="0" cy="1539499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fr-FR" sz="1400"/>
            </a:p>
          </p:txBody>
        </p:sp>
        <p:sp>
          <p:nvSpPr>
            <p:cNvPr id="257" name="Line 69"/>
            <p:cNvSpPr>
              <a:spLocks noChangeShapeType="1"/>
            </p:cNvSpPr>
            <p:nvPr/>
          </p:nvSpPr>
          <p:spPr bwMode="auto">
            <a:xfrm>
              <a:off x="883828" y="2143116"/>
              <a:ext cx="0" cy="9236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fr-FR" sz="1400"/>
            </a:p>
          </p:txBody>
        </p:sp>
        <p:sp>
          <p:nvSpPr>
            <p:cNvPr id="258" name="Line 70"/>
            <p:cNvSpPr>
              <a:spLocks noChangeShapeType="1"/>
            </p:cNvSpPr>
            <p:nvPr/>
          </p:nvSpPr>
          <p:spPr bwMode="auto">
            <a:xfrm>
              <a:off x="1518347" y="2143116"/>
              <a:ext cx="0" cy="9236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fr-FR" sz="1400"/>
            </a:p>
          </p:txBody>
        </p:sp>
        <p:sp>
          <p:nvSpPr>
            <p:cNvPr id="259" name="Line 71"/>
            <p:cNvSpPr>
              <a:spLocks noChangeShapeType="1"/>
            </p:cNvSpPr>
            <p:nvPr/>
          </p:nvSpPr>
          <p:spPr bwMode="auto">
            <a:xfrm>
              <a:off x="2154213" y="2143116"/>
              <a:ext cx="0" cy="1539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fr-FR" sz="1400"/>
            </a:p>
          </p:txBody>
        </p:sp>
        <p:sp>
          <p:nvSpPr>
            <p:cNvPr id="260" name="Line 72"/>
            <p:cNvSpPr>
              <a:spLocks noChangeShapeType="1"/>
            </p:cNvSpPr>
            <p:nvPr/>
          </p:nvSpPr>
          <p:spPr bwMode="auto">
            <a:xfrm>
              <a:off x="2787385" y="2143116"/>
              <a:ext cx="0" cy="15394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fr-FR" sz="1400"/>
            </a:p>
          </p:txBody>
        </p:sp>
        <p:sp>
          <p:nvSpPr>
            <p:cNvPr id="261" name="Line 73"/>
            <p:cNvSpPr>
              <a:spLocks noChangeShapeType="1"/>
            </p:cNvSpPr>
            <p:nvPr/>
          </p:nvSpPr>
          <p:spPr bwMode="auto">
            <a:xfrm>
              <a:off x="3421904" y="2143116"/>
              <a:ext cx="0" cy="1539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fr-FR" sz="1400"/>
            </a:p>
          </p:txBody>
        </p:sp>
        <p:sp>
          <p:nvSpPr>
            <p:cNvPr id="262" name="Line 74"/>
            <p:cNvSpPr>
              <a:spLocks noChangeShapeType="1"/>
            </p:cNvSpPr>
            <p:nvPr/>
          </p:nvSpPr>
          <p:spPr bwMode="auto">
            <a:xfrm>
              <a:off x="7858148" y="2143116"/>
              <a:ext cx="0" cy="1539499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fr-FR" sz="1400"/>
            </a:p>
          </p:txBody>
        </p:sp>
        <p:sp>
          <p:nvSpPr>
            <p:cNvPr id="263" name="Line 75"/>
            <p:cNvSpPr>
              <a:spLocks noChangeShapeType="1"/>
            </p:cNvSpPr>
            <p:nvPr/>
          </p:nvSpPr>
          <p:spPr bwMode="auto">
            <a:xfrm>
              <a:off x="7224976" y="2143116"/>
              <a:ext cx="0" cy="1539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264" name="Line 76"/>
            <p:cNvSpPr>
              <a:spLocks noChangeShapeType="1"/>
            </p:cNvSpPr>
            <p:nvPr/>
          </p:nvSpPr>
          <p:spPr bwMode="auto">
            <a:xfrm>
              <a:off x="6590457" y="2143116"/>
              <a:ext cx="0" cy="1539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265" name="Line 77"/>
            <p:cNvSpPr>
              <a:spLocks noChangeShapeType="1"/>
            </p:cNvSpPr>
            <p:nvPr/>
          </p:nvSpPr>
          <p:spPr bwMode="auto">
            <a:xfrm>
              <a:off x="5957285" y="2143116"/>
              <a:ext cx="0" cy="1539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266" name="Line 78"/>
            <p:cNvSpPr>
              <a:spLocks noChangeShapeType="1"/>
            </p:cNvSpPr>
            <p:nvPr/>
          </p:nvSpPr>
          <p:spPr bwMode="auto">
            <a:xfrm>
              <a:off x="5322766" y="2143116"/>
              <a:ext cx="0" cy="1539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267" name="Line 79"/>
            <p:cNvSpPr>
              <a:spLocks noChangeShapeType="1"/>
            </p:cNvSpPr>
            <p:nvPr/>
          </p:nvSpPr>
          <p:spPr bwMode="auto">
            <a:xfrm>
              <a:off x="4689595" y="2143116"/>
              <a:ext cx="0" cy="1539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268" name="Line 80"/>
            <p:cNvSpPr>
              <a:spLocks noChangeShapeType="1"/>
            </p:cNvSpPr>
            <p:nvPr/>
          </p:nvSpPr>
          <p:spPr bwMode="auto">
            <a:xfrm>
              <a:off x="4055076" y="2143116"/>
              <a:ext cx="0" cy="1539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269" name="Line 81"/>
            <p:cNvSpPr>
              <a:spLocks noChangeShapeType="1"/>
            </p:cNvSpPr>
            <p:nvPr/>
          </p:nvSpPr>
          <p:spPr bwMode="auto">
            <a:xfrm>
              <a:off x="2154213" y="3374715"/>
              <a:ext cx="570393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fr-FR" sz="1400"/>
            </a:p>
          </p:txBody>
        </p:sp>
        <p:sp>
          <p:nvSpPr>
            <p:cNvPr id="270" name="Line 82"/>
            <p:cNvSpPr>
              <a:spLocks noChangeShapeType="1"/>
            </p:cNvSpPr>
            <p:nvPr/>
          </p:nvSpPr>
          <p:spPr bwMode="auto">
            <a:xfrm>
              <a:off x="1518347" y="3066815"/>
              <a:ext cx="0" cy="615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fr-FR" sz="1400"/>
            </a:p>
          </p:txBody>
        </p:sp>
        <p:sp>
          <p:nvSpPr>
            <p:cNvPr id="271" name="Line 83"/>
            <p:cNvSpPr>
              <a:spLocks noChangeShapeType="1"/>
            </p:cNvSpPr>
            <p:nvPr/>
          </p:nvSpPr>
          <p:spPr bwMode="auto">
            <a:xfrm>
              <a:off x="883828" y="3066815"/>
              <a:ext cx="0" cy="615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fr-FR" sz="1400"/>
            </a:p>
          </p:txBody>
        </p:sp>
        <p:sp>
          <p:nvSpPr>
            <p:cNvPr id="272" name="Line 84"/>
            <p:cNvSpPr>
              <a:spLocks noChangeShapeType="1"/>
            </p:cNvSpPr>
            <p:nvPr/>
          </p:nvSpPr>
          <p:spPr bwMode="auto">
            <a:xfrm>
              <a:off x="2154213" y="3066815"/>
              <a:ext cx="570393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fr-FR" sz="1400"/>
            </a:p>
          </p:txBody>
        </p:sp>
        <p:sp>
          <p:nvSpPr>
            <p:cNvPr id="273" name="Rectangle 85"/>
            <p:cNvSpPr>
              <a:spLocks noChangeArrowheads="1"/>
            </p:cNvSpPr>
            <p:nvPr/>
          </p:nvSpPr>
          <p:spPr bwMode="auto">
            <a:xfrm>
              <a:off x="217996" y="3069054"/>
              <a:ext cx="1925112" cy="7083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sz="1400"/>
            </a:p>
          </p:txBody>
        </p:sp>
      </p:grpSp>
      <p:sp>
        <p:nvSpPr>
          <p:cNvPr id="274" name="Text Box 87"/>
          <p:cNvSpPr txBox="1">
            <a:spLocks noChangeArrowheads="1"/>
          </p:cNvSpPr>
          <p:nvPr/>
        </p:nvSpPr>
        <p:spPr bwMode="auto">
          <a:xfrm>
            <a:off x="5500694" y="2304628"/>
            <a:ext cx="3571868" cy="338554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 err="1">
                <a:solidFill>
                  <a:schemeClr val="tx1"/>
                </a:solidFill>
                <a:cs typeface="Arabic Transparent" pitchFamily="2" charset="-78"/>
              </a:rPr>
              <a:t>مانوع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البوابة التي يمثلها كل شكل من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الأشكال.</a:t>
            </a:r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275" name="Text Box 4"/>
          <p:cNvSpPr txBox="1">
            <a:spLocks noChangeArrowheads="1"/>
          </p:cNvSpPr>
          <p:nvPr/>
        </p:nvSpPr>
        <p:spPr bwMode="auto">
          <a:xfrm>
            <a:off x="7143768" y="27296"/>
            <a:ext cx="2000232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DZ" b="1" u="sng" dirty="0" smtClean="0">
                <a:solidFill>
                  <a:srgbClr val="FF0000"/>
                </a:solidFill>
                <a:cs typeface="Arabic Transparent" pitchFamily="2" charset="-78"/>
              </a:rPr>
              <a:t>أكمل الجداول التالية:</a:t>
            </a:r>
            <a:endParaRPr lang="fr-FR" b="1" u="sng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aphicFrame>
        <p:nvGraphicFramePr>
          <p:cNvPr id="276" name="Group 161"/>
          <p:cNvGraphicFramePr>
            <a:graphicFrameLocks noGrp="1"/>
          </p:cNvGraphicFramePr>
          <p:nvPr/>
        </p:nvGraphicFramePr>
        <p:xfrm>
          <a:off x="5038756" y="5038748"/>
          <a:ext cx="2890830" cy="1676400"/>
        </p:xfrm>
        <a:graphic>
          <a:graphicData uri="http://schemas.openxmlformats.org/drawingml/2006/table">
            <a:tbl>
              <a:tblPr/>
              <a:tblGrid>
                <a:gridCol w="481805"/>
                <a:gridCol w="481805"/>
                <a:gridCol w="481805"/>
                <a:gridCol w="481805"/>
                <a:gridCol w="481805"/>
                <a:gridCol w="481805"/>
              </a:tblGrid>
              <a:tr h="28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VS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98" name="Groupe 197"/>
          <p:cNvGrpSpPr>
            <a:grpSpLocks noChangeAspect="1"/>
          </p:cNvGrpSpPr>
          <p:nvPr/>
        </p:nvGrpSpPr>
        <p:grpSpPr>
          <a:xfrm>
            <a:off x="177740" y="4532623"/>
            <a:ext cx="3679880" cy="2265838"/>
            <a:chOff x="177736" y="3950599"/>
            <a:chExt cx="4356251" cy="2682303"/>
          </a:xfrm>
        </p:grpSpPr>
        <p:grpSp>
          <p:nvGrpSpPr>
            <p:cNvPr id="278" name="Groupe 277"/>
            <p:cNvGrpSpPr/>
            <p:nvPr/>
          </p:nvGrpSpPr>
          <p:grpSpPr>
            <a:xfrm>
              <a:off x="454355" y="4168074"/>
              <a:ext cx="2619260" cy="2464828"/>
              <a:chOff x="5680294" y="3257885"/>
              <a:chExt cx="2619260" cy="2464828"/>
            </a:xfrm>
          </p:grpSpPr>
          <p:cxnSp>
            <p:nvCxnSpPr>
              <p:cNvPr id="279" name="Connecteur droit 278"/>
              <p:cNvCxnSpPr/>
              <p:nvPr/>
            </p:nvCxnSpPr>
            <p:spPr bwMode="auto">
              <a:xfrm rot="10800000">
                <a:off x="5922578" y="4429132"/>
                <a:ext cx="86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80" name="Groupe 279"/>
              <p:cNvGrpSpPr/>
              <p:nvPr/>
            </p:nvGrpSpPr>
            <p:grpSpPr>
              <a:xfrm>
                <a:off x="6786578" y="4224343"/>
                <a:ext cx="183252" cy="412811"/>
                <a:chOff x="6842494" y="1835174"/>
                <a:chExt cx="183252" cy="412811"/>
              </a:xfrm>
            </p:grpSpPr>
            <p:sp>
              <p:nvSpPr>
                <p:cNvPr id="311" name="Line 435"/>
                <p:cNvSpPr>
                  <a:spLocks noChangeAspect="1" noChangeShapeType="1"/>
                </p:cNvSpPr>
                <p:nvPr/>
              </p:nvSpPr>
              <p:spPr bwMode="auto">
                <a:xfrm>
                  <a:off x="6842494" y="1889655"/>
                  <a:ext cx="0" cy="296752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2" name="Line 43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842494" y="1835174"/>
                  <a:ext cx="178440" cy="147407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3" name="Line 437"/>
                <p:cNvSpPr>
                  <a:spLocks noChangeAspect="1" noChangeShapeType="1"/>
                </p:cNvSpPr>
                <p:nvPr/>
              </p:nvSpPr>
              <p:spPr bwMode="auto">
                <a:xfrm>
                  <a:off x="6847306" y="2098639"/>
                  <a:ext cx="178440" cy="149346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4" name="Line 441"/>
                <p:cNvSpPr>
                  <a:spLocks noChangeAspect="1" noChangeShapeType="1"/>
                </p:cNvSpPr>
                <p:nvPr/>
              </p:nvSpPr>
              <p:spPr bwMode="auto">
                <a:xfrm>
                  <a:off x="6865666" y="2116114"/>
                  <a:ext cx="144000" cy="120522"/>
                </a:xfrm>
                <a:prstGeom prst="line">
                  <a:avLst/>
                </a:prstGeom>
                <a:ln w="15875">
                  <a:headEnd/>
                  <a:tailEnd type="triangl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81" name="Rectangle 443"/>
              <p:cNvSpPr>
                <a:spLocks noChangeArrowheads="1"/>
              </p:cNvSpPr>
              <p:nvPr/>
            </p:nvSpPr>
            <p:spPr bwMode="auto">
              <a:xfrm>
                <a:off x="6259229" y="4361677"/>
                <a:ext cx="324000" cy="144000"/>
              </a:xfrm>
              <a:prstGeom prst="rect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282" name="Text Box 451"/>
              <p:cNvSpPr txBox="1">
                <a:spLocks noChangeAspect="1" noChangeArrowheads="1"/>
              </p:cNvSpPr>
              <p:nvPr/>
            </p:nvSpPr>
            <p:spPr bwMode="auto">
              <a:xfrm>
                <a:off x="6199496" y="3997817"/>
                <a:ext cx="713216" cy="353000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l"/>
                <a:r>
                  <a:rPr lang="en-GB" sz="1400" dirty="0" smtClean="0">
                    <a:solidFill>
                      <a:schemeClr val="tx1"/>
                    </a:solidFill>
                  </a:rPr>
                  <a:t>R</a:t>
                </a:r>
                <a:r>
                  <a:rPr lang="en-GB" sz="1400" baseline="-25000" dirty="0" smtClean="0">
                    <a:solidFill>
                      <a:schemeClr val="tx1"/>
                    </a:solidFill>
                  </a:rPr>
                  <a:t>B1</a:t>
                </a:r>
                <a:endParaRPr lang="fr-FR" sz="2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84" name="Connecteur droit 283"/>
              <p:cNvCxnSpPr/>
              <p:nvPr/>
            </p:nvCxnSpPr>
            <p:spPr bwMode="auto">
              <a:xfrm rot="16200000" flipH="1">
                <a:off x="6481554" y="3743885"/>
                <a:ext cx="972000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5" name="Rectangle 443"/>
              <p:cNvSpPr>
                <a:spLocks noChangeArrowheads="1"/>
              </p:cNvSpPr>
              <p:nvPr/>
            </p:nvSpPr>
            <p:spPr bwMode="auto">
              <a:xfrm rot="5400000">
                <a:off x="6794422" y="3466067"/>
                <a:ext cx="324000" cy="144000"/>
              </a:xfrm>
              <a:prstGeom prst="rect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287" name="Connecteur droit 286"/>
              <p:cNvCxnSpPr/>
              <p:nvPr/>
            </p:nvCxnSpPr>
            <p:spPr bwMode="auto">
              <a:xfrm rot="16200000" flipH="1">
                <a:off x="6846366" y="4759173"/>
                <a:ext cx="252000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8" name="Connecteur droit avec flèche 287"/>
              <p:cNvCxnSpPr/>
              <p:nvPr/>
            </p:nvCxnSpPr>
            <p:spPr bwMode="auto">
              <a:xfrm>
                <a:off x="6967554" y="4143380"/>
                <a:ext cx="1332000" cy="1588"/>
              </a:xfrm>
              <a:prstGeom prst="straightConnector1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9" name="ZoneTexte 288"/>
              <p:cNvSpPr txBox="1"/>
              <p:nvPr/>
            </p:nvSpPr>
            <p:spPr>
              <a:xfrm>
                <a:off x="6872304" y="4282991"/>
                <a:ext cx="501357" cy="400781"/>
              </a:xfrm>
              <a:prstGeom prst="rect">
                <a:avLst/>
              </a:prstGeom>
              <a:noFill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600" dirty="0" smtClean="0">
                    <a:solidFill>
                      <a:schemeClr val="tx1"/>
                    </a:solidFill>
                  </a:rPr>
                  <a:t>T1</a:t>
                </a:r>
                <a:endParaRPr lang="fr-FR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1" name="ZoneTexte 290"/>
              <p:cNvSpPr txBox="1"/>
              <p:nvPr/>
            </p:nvSpPr>
            <p:spPr>
              <a:xfrm>
                <a:off x="5680294" y="3965085"/>
                <a:ext cx="527756" cy="364347"/>
              </a:xfrm>
              <a:prstGeom prst="rect">
                <a:avLst/>
              </a:prstGeom>
              <a:noFill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solidFill>
                      <a:schemeClr val="tx1"/>
                    </a:solidFill>
                  </a:rPr>
                  <a:t>S1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2" name="Text Box 451"/>
              <p:cNvSpPr txBox="1">
                <a:spLocks noChangeAspect="1" noChangeArrowheads="1"/>
              </p:cNvSpPr>
              <p:nvPr/>
            </p:nvSpPr>
            <p:spPr bwMode="auto">
              <a:xfrm>
                <a:off x="6390733" y="3336528"/>
                <a:ext cx="660566" cy="353000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l"/>
                <a:r>
                  <a:rPr lang="en-GB" sz="1400" dirty="0" smtClean="0">
                    <a:solidFill>
                      <a:schemeClr val="tx1"/>
                    </a:solidFill>
                  </a:rPr>
                  <a:t>R</a:t>
                </a:r>
                <a:r>
                  <a:rPr lang="en-GB" sz="1400" baseline="-25000" dirty="0" smtClean="0">
                    <a:solidFill>
                      <a:schemeClr val="tx1"/>
                    </a:solidFill>
                  </a:rPr>
                  <a:t>C1</a:t>
                </a:r>
                <a:endParaRPr lang="fr-FR" sz="20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94" name="Groupe 293"/>
              <p:cNvGrpSpPr/>
              <p:nvPr/>
            </p:nvGrpSpPr>
            <p:grpSpPr>
              <a:xfrm>
                <a:off x="6858016" y="5653852"/>
                <a:ext cx="242484" cy="68861"/>
                <a:chOff x="1509690" y="4367218"/>
                <a:chExt cx="242484" cy="68861"/>
              </a:xfrm>
            </p:grpSpPr>
            <p:sp>
              <p:nvSpPr>
                <p:cNvPr id="306" name="Line 44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705298" y="4367218"/>
                  <a:ext cx="42294" cy="64557"/>
                </a:xfrm>
                <a:prstGeom prst="line">
                  <a:avLst/>
                </a:prstGeom>
                <a:ln w="19050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7" name="Line 44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640096" y="4371522"/>
                  <a:ext cx="42294" cy="64557"/>
                </a:xfrm>
                <a:prstGeom prst="line">
                  <a:avLst/>
                </a:prstGeom>
                <a:ln w="19050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8" name="Line 44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567844" y="4369370"/>
                  <a:ext cx="42294" cy="64557"/>
                </a:xfrm>
                <a:prstGeom prst="line">
                  <a:avLst/>
                </a:prstGeom>
                <a:ln w="19050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9" name="Line 44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509690" y="4369370"/>
                  <a:ext cx="42294" cy="64557"/>
                </a:xfrm>
                <a:prstGeom prst="line">
                  <a:avLst/>
                </a:prstGeom>
                <a:ln w="19050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0" name="Line 445"/>
                <p:cNvSpPr>
                  <a:spLocks noChangeAspect="1" noChangeShapeType="1"/>
                </p:cNvSpPr>
                <p:nvPr/>
              </p:nvSpPr>
              <p:spPr bwMode="auto">
                <a:xfrm>
                  <a:off x="1540705" y="4367218"/>
                  <a:ext cx="211469" cy="0"/>
                </a:xfrm>
                <a:prstGeom prst="line">
                  <a:avLst/>
                </a:prstGeom>
                <a:ln w="19050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cxnSp>
            <p:nvCxnSpPr>
              <p:cNvPr id="295" name="Connecteur droit 294"/>
              <p:cNvCxnSpPr/>
              <p:nvPr/>
            </p:nvCxnSpPr>
            <p:spPr bwMode="auto">
              <a:xfrm rot="10800000">
                <a:off x="5932372" y="5089242"/>
                <a:ext cx="86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96" name="Groupe 295"/>
              <p:cNvGrpSpPr/>
              <p:nvPr/>
            </p:nvGrpSpPr>
            <p:grpSpPr>
              <a:xfrm>
                <a:off x="6796372" y="4884453"/>
                <a:ext cx="183252" cy="412811"/>
                <a:chOff x="6842494" y="1835174"/>
                <a:chExt cx="183252" cy="412811"/>
              </a:xfrm>
            </p:grpSpPr>
            <p:sp>
              <p:nvSpPr>
                <p:cNvPr id="302" name="Line 435"/>
                <p:cNvSpPr>
                  <a:spLocks noChangeAspect="1" noChangeShapeType="1"/>
                </p:cNvSpPr>
                <p:nvPr/>
              </p:nvSpPr>
              <p:spPr bwMode="auto">
                <a:xfrm>
                  <a:off x="6842494" y="1889655"/>
                  <a:ext cx="0" cy="296752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3" name="Line 43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842494" y="1835174"/>
                  <a:ext cx="178440" cy="147407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4" name="Line 437"/>
                <p:cNvSpPr>
                  <a:spLocks noChangeAspect="1" noChangeShapeType="1"/>
                </p:cNvSpPr>
                <p:nvPr/>
              </p:nvSpPr>
              <p:spPr bwMode="auto">
                <a:xfrm>
                  <a:off x="6847306" y="2098639"/>
                  <a:ext cx="178440" cy="149346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5" name="Line 441"/>
                <p:cNvSpPr>
                  <a:spLocks noChangeAspect="1" noChangeShapeType="1"/>
                </p:cNvSpPr>
                <p:nvPr/>
              </p:nvSpPr>
              <p:spPr bwMode="auto">
                <a:xfrm>
                  <a:off x="6865666" y="2116114"/>
                  <a:ext cx="144000" cy="120522"/>
                </a:xfrm>
                <a:prstGeom prst="line">
                  <a:avLst/>
                </a:prstGeom>
                <a:ln w="15875">
                  <a:headEnd/>
                  <a:tailEnd type="triangl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97" name="Rectangle 443"/>
              <p:cNvSpPr>
                <a:spLocks noChangeArrowheads="1"/>
              </p:cNvSpPr>
              <p:nvPr/>
            </p:nvSpPr>
            <p:spPr bwMode="auto">
              <a:xfrm>
                <a:off x="6259229" y="5021787"/>
                <a:ext cx="324000" cy="144000"/>
              </a:xfrm>
              <a:prstGeom prst="rect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298" name="Text Box 451"/>
              <p:cNvSpPr txBox="1">
                <a:spLocks noChangeAspect="1" noChangeArrowheads="1"/>
              </p:cNvSpPr>
              <p:nvPr/>
            </p:nvSpPr>
            <p:spPr bwMode="auto">
              <a:xfrm>
                <a:off x="6183256" y="4671982"/>
                <a:ext cx="616773" cy="401071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l"/>
                <a:r>
                  <a:rPr lang="en-GB" sz="1400" dirty="0" smtClean="0">
                    <a:solidFill>
                      <a:schemeClr val="tx1"/>
                    </a:solidFill>
                  </a:rPr>
                  <a:t>R</a:t>
                </a:r>
                <a:r>
                  <a:rPr lang="en-GB" sz="1400" baseline="-25000" dirty="0" smtClean="0">
                    <a:solidFill>
                      <a:schemeClr val="tx1"/>
                    </a:solidFill>
                  </a:rPr>
                  <a:t>B2</a:t>
                </a:r>
                <a:endParaRPr lang="fr-FR" sz="2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9" name="Connecteur droit 298"/>
              <p:cNvCxnSpPr/>
              <p:nvPr/>
            </p:nvCxnSpPr>
            <p:spPr bwMode="auto">
              <a:xfrm rot="16200000" flipH="1">
                <a:off x="6802160" y="5474644"/>
                <a:ext cx="360000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0" name="ZoneTexte 299"/>
              <p:cNvSpPr txBox="1"/>
              <p:nvPr/>
            </p:nvSpPr>
            <p:spPr>
              <a:xfrm>
                <a:off x="5725972" y="4734538"/>
                <a:ext cx="566645" cy="364347"/>
              </a:xfrm>
              <a:prstGeom prst="rect">
                <a:avLst/>
              </a:prstGeom>
              <a:noFill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solidFill>
                      <a:schemeClr val="tx1"/>
                    </a:solidFill>
                  </a:rPr>
                  <a:t>S2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1" name="ZoneTexte 300"/>
              <p:cNvSpPr txBox="1"/>
              <p:nvPr/>
            </p:nvSpPr>
            <p:spPr>
              <a:xfrm>
                <a:off x="6879300" y="4892336"/>
                <a:ext cx="501357" cy="400781"/>
              </a:xfrm>
              <a:prstGeom prst="rect">
                <a:avLst/>
              </a:prstGeom>
              <a:noFill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600" dirty="0" smtClean="0">
                    <a:solidFill>
                      <a:schemeClr val="tx1"/>
                    </a:solidFill>
                  </a:rPr>
                  <a:t>T2</a:t>
                </a:r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15" name="Groupe 314"/>
            <p:cNvGrpSpPr>
              <a:grpSpLocks noChangeAspect="1"/>
            </p:cNvGrpSpPr>
            <p:nvPr/>
          </p:nvGrpSpPr>
          <p:grpSpPr>
            <a:xfrm>
              <a:off x="182383" y="3950599"/>
              <a:ext cx="4351604" cy="2505219"/>
              <a:chOff x="-1591252" y="2542241"/>
              <a:chExt cx="4351604" cy="2505219"/>
            </a:xfrm>
          </p:grpSpPr>
          <p:grpSp>
            <p:nvGrpSpPr>
              <p:cNvPr id="317" name="Groupe 316"/>
              <p:cNvGrpSpPr/>
              <p:nvPr/>
            </p:nvGrpSpPr>
            <p:grpSpPr>
              <a:xfrm>
                <a:off x="1304911" y="3438425"/>
                <a:ext cx="183252" cy="412811"/>
                <a:chOff x="6842494" y="1835174"/>
                <a:chExt cx="183252" cy="412811"/>
              </a:xfrm>
            </p:grpSpPr>
            <p:sp>
              <p:nvSpPr>
                <p:cNvPr id="337" name="Line 435"/>
                <p:cNvSpPr>
                  <a:spLocks noChangeAspect="1" noChangeShapeType="1"/>
                </p:cNvSpPr>
                <p:nvPr/>
              </p:nvSpPr>
              <p:spPr bwMode="auto">
                <a:xfrm>
                  <a:off x="6842494" y="1889655"/>
                  <a:ext cx="0" cy="296752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8" name="Line 43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842494" y="1835174"/>
                  <a:ext cx="178440" cy="147407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9" name="Line 437"/>
                <p:cNvSpPr>
                  <a:spLocks noChangeAspect="1" noChangeShapeType="1"/>
                </p:cNvSpPr>
                <p:nvPr/>
              </p:nvSpPr>
              <p:spPr bwMode="auto">
                <a:xfrm>
                  <a:off x="6847306" y="2098639"/>
                  <a:ext cx="178440" cy="149346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0" name="Line 441"/>
                <p:cNvSpPr>
                  <a:spLocks noChangeAspect="1" noChangeShapeType="1"/>
                </p:cNvSpPr>
                <p:nvPr/>
              </p:nvSpPr>
              <p:spPr bwMode="auto">
                <a:xfrm>
                  <a:off x="6865666" y="2116114"/>
                  <a:ext cx="144000" cy="120522"/>
                </a:xfrm>
                <a:prstGeom prst="line">
                  <a:avLst/>
                </a:prstGeom>
                <a:ln w="15875">
                  <a:headEnd/>
                  <a:tailEnd type="triangl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318" name="Rectangle 443"/>
              <p:cNvSpPr>
                <a:spLocks noChangeArrowheads="1"/>
              </p:cNvSpPr>
              <p:nvPr/>
            </p:nvSpPr>
            <p:spPr bwMode="auto">
              <a:xfrm>
                <a:off x="512349" y="3575759"/>
                <a:ext cx="324000" cy="144000"/>
              </a:xfrm>
              <a:prstGeom prst="rect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320" name="Text Box 451"/>
              <p:cNvSpPr txBox="1">
                <a:spLocks noChangeAspect="1" noChangeArrowheads="1"/>
              </p:cNvSpPr>
              <p:nvPr/>
            </p:nvSpPr>
            <p:spPr bwMode="auto">
              <a:xfrm>
                <a:off x="429036" y="3214082"/>
                <a:ext cx="734990" cy="353000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l"/>
                <a:r>
                  <a:rPr lang="en-GB" sz="1400" dirty="0" smtClean="0">
                    <a:solidFill>
                      <a:schemeClr val="tx1"/>
                    </a:solidFill>
                  </a:rPr>
                  <a:t>R</a:t>
                </a:r>
                <a:r>
                  <a:rPr lang="en-GB" sz="1400" baseline="-25000" dirty="0" smtClean="0">
                    <a:solidFill>
                      <a:schemeClr val="tx1"/>
                    </a:solidFill>
                  </a:rPr>
                  <a:t>B3</a:t>
                </a:r>
                <a:endParaRPr lang="fr-FR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1" name="Text Box 459"/>
              <p:cNvSpPr txBox="1">
                <a:spLocks noChangeAspect="1" noChangeArrowheads="1"/>
              </p:cNvSpPr>
              <p:nvPr/>
            </p:nvSpPr>
            <p:spPr bwMode="auto">
              <a:xfrm>
                <a:off x="1876415" y="4020906"/>
                <a:ext cx="576291" cy="357190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l"/>
                <a:r>
                  <a:rPr lang="fr-FR" sz="1400" dirty="0" smtClean="0">
                    <a:solidFill>
                      <a:schemeClr val="tx1"/>
                    </a:solidFill>
                  </a:rPr>
                  <a:t>VS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22" name="Connecteur droit 321"/>
              <p:cNvCxnSpPr/>
              <p:nvPr/>
            </p:nvCxnSpPr>
            <p:spPr bwMode="auto">
              <a:xfrm rot="16200000" flipH="1">
                <a:off x="1143887" y="3101967"/>
                <a:ext cx="684000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3" name="Rectangle 443"/>
              <p:cNvSpPr>
                <a:spLocks noChangeArrowheads="1"/>
              </p:cNvSpPr>
              <p:nvPr/>
            </p:nvSpPr>
            <p:spPr bwMode="auto">
              <a:xfrm rot="5400000">
                <a:off x="1334021" y="2990259"/>
                <a:ext cx="324000" cy="144000"/>
              </a:xfrm>
              <a:prstGeom prst="rect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324" name="Connecteur droit 323"/>
              <p:cNvCxnSpPr/>
              <p:nvPr/>
            </p:nvCxnSpPr>
            <p:spPr bwMode="auto">
              <a:xfrm>
                <a:off x="-1591252" y="2758162"/>
                <a:ext cx="3708000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5" name="Connecteur droit 324"/>
              <p:cNvCxnSpPr/>
              <p:nvPr/>
            </p:nvCxnSpPr>
            <p:spPr bwMode="auto">
              <a:xfrm rot="16200000" flipH="1">
                <a:off x="886066" y="4452218"/>
                <a:ext cx="1188000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6" name="Connecteur droit avec flèche 325"/>
              <p:cNvCxnSpPr/>
              <p:nvPr/>
            </p:nvCxnSpPr>
            <p:spPr bwMode="auto">
              <a:xfrm>
                <a:off x="1485887" y="3357462"/>
                <a:ext cx="504000" cy="1588"/>
              </a:xfrm>
              <a:prstGeom prst="straightConnector1">
                <a:avLst/>
              </a:prstGeom>
              <a:ln w="15875">
                <a:headEnd type="none" w="med" len="med"/>
                <a:tailEnd type="triangle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7" name="ZoneTexte 326"/>
              <p:cNvSpPr txBox="1"/>
              <p:nvPr/>
            </p:nvSpPr>
            <p:spPr>
              <a:xfrm>
                <a:off x="1390637" y="3476525"/>
                <a:ext cx="501357" cy="400781"/>
              </a:xfrm>
              <a:prstGeom prst="rect">
                <a:avLst/>
              </a:prstGeom>
              <a:noFill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600" dirty="0" smtClean="0">
                    <a:solidFill>
                      <a:schemeClr val="tx1"/>
                    </a:solidFill>
                  </a:rPr>
                  <a:t>T3</a:t>
                </a:r>
                <a:endParaRPr lang="fr-FR" sz="1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28" name="Connecteur droit avec flèche 327"/>
              <p:cNvCxnSpPr/>
              <p:nvPr/>
            </p:nvCxnSpPr>
            <p:spPr bwMode="auto">
              <a:xfrm rot="5400000" flipH="1" flipV="1">
                <a:off x="1163840" y="4212913"/>
                <a:ext cx="1368000" cy="0"/>
              </a:xfrm>
              <a:prstGeom prst="straightConnector1">
                <a:avLst/>
              </a:prstGeom>
              <a:ln w="15875"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0" name="Text Box 451"/>
              <p:cNvSpPr txBox="1">
                <a:spLocks noChangeAspect="1" noChangeArrowheads="1"/>
              </p:cNvSpPr>
              <p:nvPr/>
            </p:nvSpPr>
            <p:spPr bwMode="auto">
              <a:xfrm>
                <a:off x="913904" y="2874445"/>
                <a:ext cx="724240" cy="353000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l"/>
                <a:r>
                  <a:rPr lang="en-GB" sz="1400" dirty="0" smtClean="0">
                    <a:solidFill>
                      <a:schemeClr val="tx1"/>
                    </a:solidFill>
                  </a:rPr>
                  <a:t>R</a:t>
                </a:r>
                <a:r>
                  <a:rPr lang="en-GB" sz="1400" baseline="-25000" dirty="0" smtClean="0">
                    <a:solidFill>
                      <a:schemeClr val="tx1"/>
                    </a:solidFill>
                  </a:rPr>
                  <a:t>C3</a:t>
                </a:r>
                <a:endParaRPr lang="fr-FR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1" name="Text Box 433"/>
              <p:cNvSpPr txBox="1">
                <a:spLocks noChangeAspect="1" noChangeArrowheads="1"/>
              </p:cNvSpPr>
              <p:nvPr/>
            </p:nvSpPr>
            <p:spPr bwMode="auto">
              <a:xfrm>
                <a:off x="2117410" y="2542241"/>
                <a:ext cx="642942" cy="410123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sz="1400" dirty="0" smtClean="0">
                    <a:solidFill>
                      <a:schemeClr val="tx1"/>
                    </a:solidFill>
                  </a:rPr>
                  <a:t>V</a:t>
                </a:r>
                <a:r>
                  <a:rPr lang="en-GB" sz="1400" baseline="-25000" dirty="0" smtClean="0">
                    <a:solidFill>
                      <a:schemeClr val="tx1"/>
                    </a:solidFill>
                  </a:rPr>
                  <a:t>CC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41" name="Connecteur droit 340"/>
              <p:cNvCxnSpPr/>
              <p:nvPr/>
            </p:nvCxnSpPr>
            <p:spPr bwMode="auto">
              <a:xfrm>
                <a:off x="-1404790" y="5047460"/>
                <a:ext cx="3564000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2" name="Connecteur droit 341"/>
              <p:cNvCxnSpPr/>
              <p:nvPr/>
            </p:nvCxnSpPr>
            <p:spPr bwMode="auto">
              <a:xfrm rot="16200000" flipH="1">
                <a:off x="-2391059" y="3576860"/>
                <a:ext cx="1605600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44" name="Connecteur droit 343"/>
            <p:cNvCxnSpPr>
              <a:cxnSpLocks noChangeAspect="1"/>
            </p:cNvCxnSpPr>
            <p:nvPr/>
          </p:nvCxnSpPr>
          <p:spPr bwMode="auto">
            <a:xfrm rot="6480000">
              <a:off x="526222" y="5338590"/>
              <a:ext cx="180000" cy="143699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5" name="Connecteur en angle 344"/>
            <p:cNvCxnSpPr/>
            <p:nvPr/>
          </p:nvCxnSpPr>
          <p:spPr bwMode="auto">
            <a:xfrm rot="16200000" flipH="1">
              <a:off x="303736" y="5061168"/>
              <a:ext cx="144000" cy="396000"/>
            </a:xfrm>
            <a:prstGeom prst="bentConnector3">
              <a:avLst>
                <a:gd name="adj1" fmla="val -1428"/>
              </a:avLst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6" name="Connecteur en angle 345"/>
            <p:cNvCxnSpPr/>
            <p:nvPr/>
          </p:nvCxnSpPr>
          <p:spPr bwMode="auto">
            <a:xfrm flipH="1">
              <a:off x="358465" y="5437649"/>
              <a:ext cx="216000" cy="144000"/>
            </a:xfrm>
            <a:prstGeom prst="bentConnector3">
              <a:avLst>
                <a:gd name="adj1" fmla="val -1428"/>
              </a:avLst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9" name="Connecteur droit 348"/>
            <p:cNvCxnSpPr/>
            <p:nvPr/>
          </p:nvCxnSpPr>
          <p:spPr bwMode="auto">
            <a:xfrm rot="5400000">
              <a:off x="-74048" y="6008787"/>
              <a:ext cx="864000" cy="0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0" name="Connecteur en angle 349"/>
            <p:cNvCxnSpPr/>
            <p:nvPr/>
          </p:nvCxnSpPr>
          <p:spPr bwMode="auto">
            <a:xfrm rot="16200000" flipH="1">
              <a:off x="304009" y="5671922"/>
              <a:ext cx="144000" cy="360000"/>
            </a:xfrm>
            <a:prstGeom prst="bentConnector3">
              <a:avLst>
                <a:gd name="adj1" fmla="val -1428"/>
              </a:avLst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1" name="Connecteur en angle 350"/>
            <p:cNvCxnSpPr/>
            <p:nvPr/>
          </p:nvCxnSpPr>
          <p:spPr bwMode="auto">
            <a:xfrm flipH="1">
              <a:off x="357158" y="6082261"/>
              <a:ext cx="216000" cy="144000"/>
            </a:xfrm>
            <a:prstGeom prst="bentConnector3">
              <a:avLst>
                <a:gd name="adj1" fmla="val -1428"/>
              </a:avLst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3" name="Connecteur droit 352"/>
            <p:cNvCxnSpPr>
              <a:cxnSpLocks noChangeAspect="1"/>
            </p:cNvCxnSpPr>
            <p:nvPr/>
          </p:nvCxnSpPr>
          <p:spPr bwMode="auto">
            <a:xfrm rot="6480000">
              <a:off x="527445" y="5992902"/>
              <a:ext cx="180000" cy="143699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0" animBg="1"/>
      <p:bldP spid="27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roupe 178"/>
          <p:cNvGrpSpPr/>
          <p:nvPr/>
        </p:nvGrpSpPr>
        <p:grpSpPr>
          <a:xfrm>
            <a:off x="130969" y="427625"/>
            <a:ext cx="8914329" cy="6146348"/>
            <a:chOff x="130969" y="427625"/>
            <a:chExt cx="8914329" cy="6146348"/>
          </a:xfrm>
        </p:grpSpPr>
        <p:grpSp>
          <p:nvGrpSpPr>
            <p:cNvPr id="183" name="Groupe 40"/>
            <p:cNvGrpSpPr/>
            <p:nvPr/>
          </p:nvGrpSpPr>
          <p:grpSpPr>
            <a:xfrm>
              <a:off x="132070" y="427625"/>
              <a:ext cx="8805548" cy="6002565"/>
              <a:chOff x="132070" y="427625"/>
              <a:chExt cx="8805548" cy="6002565"/>
            </a:xfrm>
          </p:grpSpPr>
          <p:sp>
            <p:nvSpPr>
              <p:cNvPr id="332" name="Rectangle 2"/>
              <p:cNvSpPr/>
              <p:nvPr/>
            </p:nvSpPr>
            <p:spPr>
              <a:xfrm>
                <a:off x="142844" y="428604"/>
                <a:ext cx="8786874" cy="6000792"/>
              </a:xfrm>
              <a:prstGeom prst="rect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33" name="Connecteur droit 332"/>
              <p:cNvCxnSpPr/>
              <p:nvPr/>
            </p:nvCxnSpPr>
            <p:spPr>
              <a:xfrm rot="16200000" flipH="1">
                <a:off x="-285785" y="3429000"/>
                <a:ext cx="6000792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4" name="Connecteur droit 333"/>
              <p:cNvCxnSpPr/>
              <p:nvPr/>
            </p:nvCxnSpPr>
            <p:spPr>
              <a:xfrm rot="16200000" flipH="1">
                <a:off x="2128666" y="3429000"/>
                <a:ext cx="6000792" cy="1588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5" name="Connecteur droit 334"/>
              <p:cNvCxnSpPr/>
              <p:nvPr/>
            </p:nvCxnSpPr>
            <p:spPr>
              <a:xfrm rot="16200000" flipH="1">
                <a:off x="3028455" y="3428206"/>
                <a:ext cx="6000792" cy="1588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6" name="Connecteur droit 335"/>
              <p:cNvCxnSpPr/>
              <p:nvPr/>
            </p:nvCxnSpPr>
            <p:spPr>
              <a:xfrm rot="16200000" flipH="1">
                <a:off x="4715670" y="3428206"/>
                <a:ext cx="6000792" cy="1588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7" name="Connecteur droit 336"/>
              <p:cNvCxnSpPr/>
              <p:nvPr/>
            </p:nvCxnSpPr>
            <p:spPr>
              <a:xfrm rot="16200000" flipH="1">
                <a:off x="-1199834" y="3729396"/>
                <a:ext cx="5400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8" name="Connecteur droit 337"/>
              <p:cNvCxnSpPr/>
              <p:nvPr/>
            </p:nvCxnSpPr>
            <p:spPr>
              <a:xfrm rot="16200000" flipH="1">
                <a:off x="4230248" y="3728602"/>
                <a:ext cx="5400000" cy="1588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9" name="Connecteur droit 338"/>
              <p:cNvCxnSpPr/>
              <p:nvPr/>
            </p:nvCxnSpPr>
            <p:spPr>
              <a:xfrm rot="5400000">
                <a:off x="3609410" y="732831"/>
                <a:ext cx="612000" cy="1588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0" name="Connecteur droit 339"/>
              <p:cNvCxnSpPr/>
              <p:nvPr/>
            </p:nvCxnSpPr>
            <p:spPr>
              <a:xfrm>
                <a:off x="139504" y="1027404"/>
                <a:ext cx="49896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1" name="Connecteur droit 340"/>
              <p:cNvCxnSpPr/>
              <p:nvPr/>
            </p:nvCxnSpPr>
            <p:spPr>
              <a:xfrm>
                <a:off x="6031254" y="1030602"/>
                <a:ext cx="28944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2" name="Connecteur droit 341"/>
              <p:cNvCxnSpPr/>
              <p:nvPr/>
            </p:nvCxnSpPr>
            <p:spPr>
              <a:xfrm>
                <a:off x="5129856" y="1326804"/>
                <a:ext cx="1800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3" name="Connecteur droit 342"/>
              <p:cNvCxnSpPr/>
              <p:nvPr/>
            </p:nvCxnSpPr>
            <p:spPr>
              <a:xfrm>
                <a:off x="150128" y="1313156"/>
                <a:ext cx="2556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4" name="Connecteur droit 343"/>
              <p:cNvCxnSpPr/>
              <p:nvPr/>
            </p:nvCxnSpPr>
            <p:spPr>
              <a:xfrm>
                <a:off x="139646" y="1629402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5" name="Connecteur droit 344"/>
              <p:cNvCxnSpPr/>
              <p:nvPr/>
            </p:nvCxnSpPr>
            <p:spPr>
              <a:xfrm>
                <a:off x="142520" y="1928802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6" name="Connecteur droit 345"/>
              <p:cNvCxnSpPr/>
              <p:nvPr/>
            </p:nvCxnSpPr>
            <p:spPr>
              <a:xfrm>
                <a:off x="140696" y="2245048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7" name="Connecteur droit 346"/>
              <p:cNvCxnSpPr/>
              <p:nvPr/>
            </p:nvCxnSpPr>
            <p:spPr>
              <a:xfrm>
                <a:off x="134944" y="2544448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8" name="Connecteur droit 347"/>
              <p:cNvCxnSpPr/>
              <p:nvPr/>
            </p:nvCxnSpPr>
            <p:spPr>
              <a:xfrm>
                <a:off x="147546" y="2830200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9" name="Connecteur droit 348"/>
              <p:cNvCxnSpPr/>
              <p:nvPr/>
            </p:nvCxnSpPr>
            <p:spPr>
              <a:xfrm>
                <a:off x="146874" y="3129600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0" name="Connecteur droit 349"/>
              <p:cNvCxnSpPr/>
              <p:nvPr/>
            </p:nvCxnSpPr>
            <p:spPr>
              <a:xfrm>
                <a:off x="153618" y="3445846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1" name="Connecteur droit 350"/>
              <p:cNvCxnSpPr/>
              <p:nvPr/>
            </p:nvCxnSpPr>
            <p:spPr>
              <a:xfrm>
                <a:off x="142844" y="3745246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2" name="Connecteur droit 351"/>
              <p:cNvCxnSpPr/>
              <p:nvPr/>
            </p:nvCxnSpPr>
            <p:spPr>
              <a:xfrm>
                <a:off x="153294" y="4027800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3" name="Connecteur droit 352"/>
              <p:cNvCxnSpPr/>
              <p:nvPr/>
            </p:nvCxnSpPr>
            <p:spPr>
              <a:xfrm>
                <a:off x="142520" y="4327200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4" name="Connecteur droit 353"/>
              <p:cNvCxnSpPr/>
              <p:nvPr/>
            </p:nvCxnSpPr>
            <p:spPr>
              <a:xfrm>
                <a:off x="132070" y="4643446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5" name="Connecteur droit 354"/>
              <p:cNvCxnSpPr/>
              <p:nvPr/>
            </p:nvCxnSpPr>
            <p:spPr>
              <a:xfrm>
                <a:off x="148592" y="4942846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6" name="Connecteur droit 355"/>
              <p:cNvCxnSpPr/>
              <p:nvPr/>
            </p:nvCxnSpPr>
            <p:spPr>
              <a:xfrm>
                <a:off x="147546" y="5228598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7" name="Connecteur droit 356"/>
              <p:cNvCxnSpPr/>
              <p:nvPr/>
            </p:nvCxnSpPr>
            <p:spPr>
              <a:xfrm>
                <a:off x="136772" y="5527998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8" name="Connecteur droit 357"/>
              <p:cNvCxnSpPr/>
              <p:nvPr/>
            </p:nvCxnSpPr>
            <p:spPr>
              <a:xfrm>
                <a:off x="153618" y="5844244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9" name="Connecteur droit 358"/>
              <p:cNvCxnSpPr/>
              <p:nvPr/>
            </p:nvCxnSpPr>
            <p:spPr>
              <a:xfrm>
                <a:off x="142844" y="6143644"/>
                <a:ext cx="8784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184" name="ZoneTexte 183"/>
            <p:cNvSpPr txBox="1"/>
            <p:nvPr/>
          </p:nvSpPr>
          <p:spPr>
            <a:xfrm>
              <a:off x="714348" y="500042"/>
              <a:ext cx="107157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Moteur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5" name="ZoneTexte 184"/>
            <p:cNvSpPr txBox="1"/>
            <p:nvPr/>
          </p:nvSpPr>
          <p:spPr>
            <a:xfrm>
              <a:off x="2738362" y="441904"/>
              <a:ext cx="14287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Contacteur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tripolaire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6" name="ZoneTexte 185"/>
            <p:cNvSpPr txBox="1"/>
            <p:nvPr/>
          </p:nvSpPr>
          <p:spPr>
            <a:xfrm>
              <a:off x="4000496" y="428604"/>
              <a:ext cx="12144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Relais thermique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7" name="ZoneTexte 186"/>
            <p:cNvSpPr txBox="1"/>
            <p:nvPr/>
          </p:nvSpPr>
          <p:spPr>
            <a:xfrm>
              <a:off x="5143504" y="428604"/>
              <a:ext cx="100013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Zone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de réglage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8" name="ZoneTexte 187"/>
            <p:cNvSpPr txBox="1"/>
            <p:nvPr/>
          </p:nvSpPr>
          <p:spPr>
            <a:xfrm>
              <a:off x="6143636" y="446110"/>
              <a:ext cx="12858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 Fusible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Classe aM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9" name="ZoneTexte 188"/>
            <p:cNvSpPr txBox="1"/>
            <p:nvPr/>
          </p:nvSpPr>
          <p:spPr>
            <a:xfrm>
              <a:off x="7688008" y="527338"/>
              <a:ext cx="135729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Sectionneur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0" name="ZoneTexte 189"/>
            <p:cNvSpPr txBox="1"/>
            <p:nvPr/>
          </p:nvSpPr>
          <p:spPr>
            <a:xfrm>
              <a:off x="214282" y="1013756"/>
              <a:ext cx="128588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220/230V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1" name="ZoneTexte 190"/>
            <p:cNvSpPr txBox="1"/>
            <p:nvPr/>
          </p:nvSpPr>
          <p:spPr>
            <a:xfrm>
              <a:off x="1503364" y="1013756"/>
              <a:ext cx="128588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380/400V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2" name="ZoneTexte 191"/>
            <p:cNvSpPr txBox="1"/>
            <p:nvPr/>
          </p:nvSpPr>
          <p:spPr>
            <a:xfrm>
              <a:off x="2714612" y="1129336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Référence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3" name="ZoneTexte 192"/>
            <p:cNvSpPr txBox="1"/>
            <p:nvPr/>
          </p:nvSpPr>
          <p:spPr>
            <a:xfrm>
              <a:off x="3956354" y="1139786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Référence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" name="ZoneTexte 193"/>
            <p:cNvSpPr txBox="1"/>
            <p:nvPr/>
          </p:nvSpPr>
          <p:spPr>
            <a:xfrm>
              <a:off x="5351610" y="1314581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A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5" name="ZoneTexte 194"/>
            <p:cNvSpPr txBox="1"/>
            <p:nvPr/>
          </p:nvSpPr>
          <p:spPr>
            <a:xfrm>
              <a:off x="6072198" y="1027404"/>
              <a:ext cx="9286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Calibre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" name="ZoneTexte 195"/>
            <p:cNvSpPr txBox="1"/>
            <p:nvPr/>
          </p:nvSpPr>
          <p:spPr>
            <a:xfrm>
              <a:off x="7000892" y="121442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Taille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7" name="ZoneTexte 196"/>
            <p:cNvSpPr txBox="1"/>
            <p:nvPr/>
          </p:nvSpPr>
          <p:spPr>
            <a:xfrm>
              <a:off x="7742568" y="1170280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Référence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8" name="ZoneTexte 197"/>
            <p:cNvSpPr txBox="1"/>
            <p:nvPr/>
          </p:nvSpPr>
          <p:spPr>
            <a:xfrm>
              <a:off x="6267893" y="1336906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A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9" name="ZoneTexte 198"/>
            <p:cNvSpPr txBox="1"/>
            <p:nvPr/>
          </p:nvSpPr>
          <p:spPr>
            <a:xfrm>
              <a:off x="214282" y="1321485"/>
              <a:ext cx="57150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KW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0" name="ZoneTexte 199"/>
            <p:cNvSpPr txBox="1"/>
            <p:nvPr/>
          </p:nvSpPr>
          <p:spPr>
            <a:xfrm>
              <a:off x="931860" y="1321485"/>
              <a:ext cx="57150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I(A)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1" name="ZoneTexte 200"/>
            <p:cNvSpPr txBox="1"/>
            <p:nvPr/>
          </p:nvSpPr>
          <p:spPr>
            <a:xfrm>
              <a:off x="1483320" y="1309610"/>
              <a:ext cx="57150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KW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2" name="ZoneTexte 201"/>
            <p:cNvSpPr txBox="1"/>
            <p:nvPr/>
          </p:nvSpPr>
          <p:spPr>
            <a:xfrm>
              <a:off x="2173602" y="1309610"/>
              <a:ext cx="57150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I(A)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" name="ZoneTexte 202"/>
            <p:cNvSpPr txBox="1"/>
            <p:nvPr/>
          </p:nvSpPr>
          <p:spPr>
            <a:xfrm>
              <a:off x="241578" y="159536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4" name="ZoneTexte 203"/>
            <p:cNvSpPr txBox="1"/>
            <p:nvPr/>
          </p:nvSpPr>
          <p:spPr>
            <a:xfrm>
              <a:off x="1000100" y="1607237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" name="ZoneTexte 204"/>
            <p:cNvSpPr txBox="1"/>
            <p:nvPr/>
          </p:nvSpPr>
          <p:spPr>
            <a:xfrm>
              <a:off x="241578" y="1909835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" name="ZoneTexte 205"/>
            <p:cNvSpPr txBox="1"/>
            <p:nvPr/>
          </p:nvSpPr>
          <p:spPr>
            <a:xfrm>
              <a:off x="999912" y="190806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" name="ZoneTexte 206"/>
            <p:cNvSpPr txBox="1"/>
            <p:nvPr/>
          </p:nvSpPr>
          <p:spPr>
            <a:xfrm>
              <a:off x="1500166" y="163098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0.37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8" name="ZoneTexte 207"/>
            <p:cNvSpPr txBox="1"/>
            <p:nvPr/>
          </p:nvSpPr>
          <p:spPr>
            <a:xfrm>
              <a:off x="2107295" y="161911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1.03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9" name="ZoneTexte 208"/>
            <p:cNvSpPr txBox="1"/>
            <p:nvPr/>
          </p:nvSpPr>
          <p:spPr>
            <a:xfrm>
              <a:off x="1498393" y="1930560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0.55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0" name="ZoneTexte 209"/>
            <p:cNvSpPr txBox="1"/>
            <p:nvPr/>
          </p:nvSpPr>
          <p:spPr>
            <a:xfrm>
              <a:off x="2117397" y="1930560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1.6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1" name="ZoneTexte 210"/>
            <p:cNvSpPr txBox="1"/>
            <p:nvPr/>
          </p:nvSpPr>
          <p:spPr>
            <a:xfrm>
              <a:off x="142844" y="2240432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0.37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2" name="ZoneTexte 211"/>
            <p:cNvSpPr txBox="1"/>
            <p:nvPr/>
          </p:nvSpPr>
          <p:spPr>
            <a:xfrm>
              <a:off x="809536" y="2231385"/>
              <a:ext cx="64159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3" name="ZoneTexte 212"/>
            <p:cNvSpPr txBox="1"/>
            <p:nvPr/>
          </p:nvSpPr>
          <p:spPr>
            <a:xfrm>
              <a:off x="1495010" y="2245619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0.75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4" name="ZoneTexte 213"/>
            <p:cNvSpPr txBox="1"/>
            <p:nvPr/>
          </p:nvSpPr>
          <p:spPr>
            <a:xfrm>
              <a:off x="2125889" y="2238304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5" name="ZoneTexte 214"/>
            <p:cNvSpPr txBox="1"/>
            <p:nvPr/>
          </p:nvSpPr>
          <p:spPr>
            <a:xfrm>
              <a:off x="1500166" y="253344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6" name="ZoneTexte 215"/>
            <p:cNvSpPr txBox="1"/>
            <p:nvPr/>
          </p:nvSpPr>
          <p:spPr>
            <a:xfrm>
              <a:off x="2131045" y="2533447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2.6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7" name="ZoneTexte 216"/>
            <p:cNvSpPr txBox="1"/>
            <p:nvPr/>
          </p:nvSpPr>
          <p:spPr>
            <a:xfrm>
              <a:off x="144274" y="2532205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0.55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8" name="ZoneTexte 217"/>
            <p:cNvSpPr txBox="1"/>
            <p:nvPr/>
          </p:nvSpPr>
          <p:spPr>
            <a:xfrm>
              <a:off x="822652" y="2532205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2.75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9" name="ZoneTexte 218"/>
            <p:cNvSpPr txBox="1"/>
            <p:nvPr/>
          </p:nvSpPr>
          <p:spPr>
            <a:xfrm>
              <a:off x="1488291" y="2826243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2131045" y="2830803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1" name="ZoneTexte 220"/>
            <p:cNvSpPr txBox="1"/>
            <p:nvPr/>
          </p:nvSpPr>
          <p:spPr>
            <a:xfrm>
              <a:off x="144274" y="2835019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0.75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2" name="ZoneTexte 221"/>
            <p:cNvSpPr txBox="1"/>
            <p:nvPr/>
          </p:nvSpPr>
          <p:spPr>
            <a:xfrm>
              <a:off x="815013" y="2826839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3.5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3" name="ZoneTexte 222"/>
            <p:cNvSpPr txBox="1"/>
            <p:nvPr/>
          </p:nvSpPr>
          <p:spPr>
            <a:xfrm>
              <a:off x="1500166" y="313385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4" name="ZoneTexte 223"/>
            <p:cNvSpPr txBox="1"/>
            <p:nvPr/>
          </p:nvSpPr>
          <p:spPr>
            <a:xfrm>
              <a:off x="2119170" y="313661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5" name="ZoneTexte 224"/>
            <p:cNvSpPr txBox="1"/>
            <p:nvPr/>
          </p:nvSpPr>
          <p:spPr>
            <a:xfrm>
              <a:off x="144274" y="3131373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6" name="ZoneTexte 225"/>
            <p:cNvSpPr txBox="1"/>
            <p:nvPr/>
          </p:nvSpPr>
          <p:spPr>
            <a:xfrm>
              <a:off x="815013" y="3150888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4.4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7" name="ZoneTexte 226"/>
            <p:cNvSpPr txBox="1"/>
            <p:nvPr/>
          </p:nvSpPr>
          <p:spPr>
            <a:xfrm>
              <a:off x="1508127" y="3445994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8" name="ZoneTexte 227"/>
            <p:cNvSpPr txBox="1"/>
            <p:nvPr/>
          </p:nvSpPr>
          <p:spPr>
            <a:xfrm>
              <a:off x="2115256" y="3445994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6.6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9" name="ZoneTexte 228"/>
            <p:cNvSpPr txBox="1"/>
            <p:nvPr/>
          </p:nvSpPr>
          <p:spPr>
            <a:xfrm>
              <a:off x="140360" y="3444752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0" name="ZoneTexte 229"/>
            <p:cNvSpPr txBox="1"/>
            <p:nvPr/>
          </p:nvSpPr>
          <p:spPr>
            <a:xfrm>
              <a:off x="811099" y="3451150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6.1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1" name="ZoneTexte 230"/>
            <p:cNvSpPr txBox="1"/>
            <p:nvPr/>
          </p:nvSpPr>
          <p:spPr>
            <a:xfrm>
              <a:off x="1511853" y="3731746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2" name="ZoneTexte 231"/>
            <p:cNvSpPr txBox="1"/>
            <p:nvPr/>
          </p:nvSpPr>
          <p:spPr>
            <a:xfrm>
              <a:off x="2112772" y="3731746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8. 5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3" name="ZoneTexte 232"/>
            <p:cNvSpPr txBox="1"/>
            <p:nvPr/>
          </p:nvSpPr>
          <p:spPr>
            <a:xfrm>
              <a:off x="161626" y="3730504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2. 2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4" name="ZoneTexte 233"/>
            <p:cNvSpPr txBox="1"/>
            <p:nvPr/>
          </p:nvSpPr>
          <p:spPr>
            <a:xfrm>
              <a:off x="808615" y="3725027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8.7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5" name="ZoneTexte 234"/>
            <p:cNvSpPr txBox="1"/>
            <p:nvPr/>
          </p:nvSpPr>
          <p:spPr>
            <a:xfrm>
              <a:off x="1499978" y="4339283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7. 5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6" name="ZoneTexte 235"/>
            <p:cNvSpPr txBox="1"/>
            <p:nvPr/>
          </p:nvSpPr>
          <p:spPr>
            <a:xfrm>
              <a:off x="2107107" y="4331968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15. 5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7" name="ZoneTexte 236"/>
            <p:cNvSpPr txBox="1"/>
            <p:nvPr/>
          </p:nvSpPr>
          <p:spPr>
            <a:xfrm>
              <a:off x="155961" y="4330914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8" name="ZoneTexte 237"/>
            <p:cNvSpPr txBox="1"/>
            <p:nvPr/>
          </p:nvSpPr>
          <p:spPr>
            <a:xfrm>
              <a:off x="791075" y="4336070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14. 5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9" name="ZoneTexte 238"/>
            <p:cNvSpPr txBox="1"/>
            <p:nvPr/>
          </p:nvSpPr>
          <p:spPr>
            <a:xfrm>
              <a:off x="190532" y="4617034"/>
              <a:ext cx="64159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0" name="ZoneTexte 239"/>
            <p:cNvSpPr txBox="1"/>
            <p:nvPr/>
          </p:nvSpPr>
          <p:spPr>
            <a:xfrm>
              <a:off x="932897" y="4628909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1" name="ZoneTexte 240"/>
            <p:cNvSpPr txBox="1"/>
            <p:nvPr/>
          </p:nvSpPr>
          <p:spPr>
            <a:xfrm>
              <a:off x="1496440" y="464980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9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2" name="ZoneTexte 241"/>
            <p:cNvSpPr txBox="1"/>
            <p:nvPr/>
          </p:nvSpPr>
          <p:spPr>
            <a:xfrm>
              <a:off x="2107804" y="4644330"/>
              <a:ext cx="79645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18. 5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3" name="ZoneTexte 242"/>
            <p:cNvSpPr txBox="1"/>
            <p:nvPr/>
          </p:nvSpPr>
          <p:spPr>
            <a:xfrm>
              <a:off x="1488103" y="4934913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4" name="ZoneTexte 243"/>
            <p:cNvSpPr txBox="1"/>
            <p:nvPr/>
          </p:nvSpPr>
          <p:spPr>
            <a:xfrm>
              <a:off x="2120412" y="4934913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5" name="ZoneTexte 244"/>
            <p:cNvSpPr txBox="1"/>
            <p:nvPr/>
          </p:nvSpPr>
          <p:spPr>
            <a:xfrm>
              <a:off x="144086" y="493430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6" name="ZoneTexte 245"/>
            <p:cNvSpPr txBox="1"/>
            <p:nvPr/>
          </p:nvSpPr>
          <p:spPr>
            <a:xfrm>
              <a:off x="814825" y="4932754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7" name="ZoneTexte 246"/>
            <p:cNvSpPr txBox="1"/>
            <p:nvPr/>
          </p:nvSpPr>
          <p:spPr>
            <a:xfrm>
              <a:off x="1498736" y="5233662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8" name="ZoneTexte 247"/>
            <p:cNvSpPr txBox="1"/>
            <p:nvPr/>
          </p:nvSpPr>
          <p:spPr>
            <a:xfrm>
              <a:off x="2119170" y="523366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30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9" name="ZoneTexte 248"/>
            <p:cNvSpPr txBox="1"/>
            <p:nvPr/>
          </p:nvSpPr>
          <p:spPr>
            <a:xfrm>
              <a:off x="154719" y="5240874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7. 5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0" name="ZoneTexte 249"/>
            <p:cNvSpPr txBox="1"/>
            <p:nvPr/>
          </p:nvSpPr>
          <p:spPr>
            <a:xfrm>
              <a:off x="813583" y="5223522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27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1" name="ZoneTexte 250"/>
            <p:cNvSpPr txBox="1"/>
            <p:nvPr/>
          </p:nvSpPr>
          <p:spPr>
            <a:xfrm>
              <a:off x="226157" y="5534727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" name="ZoneTexte 251"/>
            <p:cNvSpPr txBox="1"/>
            <p:nvPr/>
          </p:nvSpPr>
          <p:spPr>
            <a:xfrm>
              <a:off x="904536" y="5534727"/>
              <a:ext cx="64159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3" name="ZoneTexte 252"/>
            <p:cNvSpPr txBox="1"/>
            <p:nvPr/>
          </p:nvSpPr>
          <p:spPr>
            <a:xfrm>
              <a:off x="1488103" y="553472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4" name="ZoneTexte 253"/>
            <p:cNvSpPr txBox="1"/>
            <p:nvPr/>
          </p:nvSpPr>
          <p:spPr>
            <a:xfrm>
              <a:off x="2120412" y="5530167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30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5" name="ZoneTexte 254"/>
            <p:cNvSpPr txBox="1"/>
            <p:nvPr/>
          </p:nvSpPr>
          <p:spPr>
            <a:xfrm>
              <a:off x="1474986" y="5846901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18. 5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6" name="ZoneTexte 255"/>
            <p:cNvSpPr txBox="1"/>
            <p:nvPr/>
          </p:nvSpPr>
          <p:spPr>
            <a:xfrm>
              <a:off x="2119170" y="5858776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37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7" name="ZoneTexte 256"/>
            <p:cNvSpPr txBox="1"/>
            <p:nvPr/>
          </p:nvSpPr>
          <p:spPr>
            <a:xfrm>
              <a:off x="130969" y="5842165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8" name="ZoneTexte 257"/>
            <p:cNvSpPr txBox="1"/>
            <p:nvPr/>
          </p:nvSpPr>
          <p:spPr>
            <a:xfrm>
              <a:off x="813583" y="5840182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9" name="ZoneTexte 258"/>
            <p:cNvSpPr txBox="1"/>
            <p:nvPr/>
          </p:nvSpPr>
          <p:spPr>
            <a:xfrm>
              <a:off x="138609" y="6144766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0" name="ZoneTexte 259"/>
            <p:cNvSpPr txBox="1"/>
            <p:nvPr/>
          </p:nvSpPr>
          <p:spPr>
            <a:xfrm>
              <a:off x="809348" y="6142044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39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1" name="ZoneTexte 260"/>
            <p:cNvSpPr txBox="1"/>
            <p:nvPr/>
          </p:nvSpPr>
          <p:spPr>
            <a:xfrm>
              <a:off x="1547478" y="6118294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2" name="ZoneTexte 261"/>
            <p:cNvSpPr txBox="1"/>
            <p:nvPr/>
          </p:nvSpPr>
          <p:spPr>
            <a:xfrm>
              <a:off x="2166482" y="6130169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–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3" name="ZoneTexte 262"/>
            <p:cNvSpPr txBox="1"/>
            <p:nvPr/>
          </p:nvSpPr>
          <p:spPr>
            <a:xfrm>
              <a:off x="1499978" y="4019694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4" name="ZoneTexte 263"/>
            <p:cNvSpPr txBox="1"/>
            <p:nvPr/>
          </p:nvSpPr>
          <p:spPr>
            <a:xfrm>
              <a:off x="2107107" y="4019694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11. 5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5" name="ZoneTexte 264"/>
            <p:cNvSpPr txBox="1"/>
            <p:nvPr/>
          </p:nvSpPr>
          <p:spPr>
            <a:xfrm>
              <a:off x="155961" y="403032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6" name="ZoneTexte 265"/>
            <p:cNvSpPr txBox="1"/>
            <p:nvPr/>
          </p:nvSpPr>
          <p:spPr>
            <a:xfrm>
              <a:off x="802950" y="4029410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11. 5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7" name="ZoneTexte 266"/>
            <p:cNvSpPr txBox="1"/>
            <p:nvPr/>
          </p:nvSpPr>
          <p:spPr>
            <a:xfrm>
              <a:off x="2714612" y="1626427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LR2-D1306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8" name="ZoneTexte 267"/>
            <p:cNvSpPr txBox="1"/>
            <p:nvPr/>
          </p:nvSpPr>
          <p:spPr>
            <a:xfrm>
              <a:off x="2714612" y="1936117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LR2-D1306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9" name="ZoneTexte 268"/>
            <p:cNvSpPr txBox="1"/>
            <p:nvPr/>
          </p:nvSpPr>
          <p:spPr>
            <a:xfrm>
              <a:off x="2714612" y="2250179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LR2-D1307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0" name="ZoneTexte 269"/>
            <p:cNvSpPr txBox="1"/>
            <p:nvPr/>
          </p:nvSpPr>
          <p:spPr>
            <a:xfrm>
              <a:off x="2714612" y="2536119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LR2-D1308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1" name="ZoneTexte 270"/>
            <p:cNvSpPr txBox="1"/>
            <p:nvPr/>
          </p:nvSpPr>
          <p:spPr>
            <a:xfrm>
              <a:off x="2714612" y="2833558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LR2-D1308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2" name="ZoneTexte 271"/>
            <p:cNvSpPr txBox="1"/>
            <p:nvPr/>
          </p:nvSpPr>
          <p:spPr>
            <a:xfrm>
              <a:off x="2714612" y="3131373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LR2-D1310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3" name="ZoneTexte 272"/>
            <p:cNvSpPr txBox="1"/>
            <p:nvPr/>
          </p:nvSpPr>
          <p:spPr>
            <a:xfrm>
              <a:off x="2714424" y="3429000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LR2-D1312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4" name="ZoneTexte 273"/>
            <p:cNvSpPr txBox="1"/>
            <p:nvPr/>
          </p:nvSpPr>
          <p:spPr>
            <a:xfrm>
              <a:off x="2714612" y="3726815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LC-D09          LR2-D1314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5" name="ZoneTexte 274"/>
            <p:cNvSpPr txBox="1"/>
            <p:nvPr/>
          </p:nvSpPr>
          <p:spPr>
            <a:xfrm>
              <a:off x="2714612" y="4031569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LC-D12          LR2-D1316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6" name="ZoneTexte 275"/>
            <p:cNvSpPr txBox="1"/>
            <p:nvPr/>
          </p:nvSpPr>
          <p:spPr>
            <a:xfrm>
              <a:off x="2714612" y="4344577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LC-D18          LR2-D1321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7" name="ZoneTexte 276"/>
            <p:cNvSpPr txBox="1"/>
            <p:nvPr/>
          </p:nvSpPr>
          <p:spPr>
            <a:xfrm>
              <a:off x="2714612" y="4643446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LC-D25          LR2-D1322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8" name="ZoneTexte 277"/>
            <p:cNvSpPr txBox="1"/>
            <p:nvPr/>
          </p:nvSpPr>
          <p:spPr>
            <a:xfrm>
              <a:off x="2714612" y="4941261"/>
              <a:ext cx="264320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LC-D25          LR2-D1322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9" name="ZoneTexte 278"/>
            <p:cNvSpPr txBox="1"/>
            <p:nvPr/>
          </p:nvSpPr>
          <p:spPr>
            <a:xfrm>
              <a:off x="2714612" y="5237458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LC-D32          LR2-D2353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0" name="ZoneTexte 279"/>
            <p:cNvSpPr txBox="1"/>
            <p:nvPr/>
          </p:nvSpPr>
          <p:spPr>
            <a:xfrm>
              <a:off x="2714612" y="5536515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LC-D32          LR2-D2355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1" name="ZoneTexte 280"/>
            <p:cNvSpPr txBox="1"/>
            <p:nvPr/>
          </p:nvSpPr>
          <p:spPr>
            <a:xfrm>
              <a:off x="2714612" y="5834142"/>
              <a:ext cx="257176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LC-D40          LR2-D3355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2" name="ZoneTexte 281"/>
            <p:cNvSpPr txBox="1"/>
            <p:nvPr/>
          </p:nvSpPr>
          <p:spPr>
            <a:xfrm>
              <a:off x="2714612" y="6131957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LC-D40          LR2-D3357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3" name="ZoneTexte 282"/>
            <p:cNvSpPr txBox="1"/>
            <p:nvPr/>
          </p:nvSpPr>
          <p:spPr>
            <a:xfrm>
              <a:off x="5131629" y="1619112"/>
              <a:ext cx="8572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1 - 1.6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4" name="ZoneTexte 283"/>
            <p:cNvSpPr txBox="1"/>
            <p:nvPr/>
          </p:nvSpPr>
          <p:spPr>
            <a:xfrm>
              <a:off x="5131629" y="1928802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1.25 - 2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5" name="ZoneTexte 284"/>
            <p:cNvSpPr txBox="1"/>
            <p:nvPr/>
          </p:nvSpPr>
          <p:spPr>
            <a:xfrm>
              <a:off x="5119754" y="2250179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1.6 - 2. 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" name="ZoneTexte 285"/>
            <p:cNvSpPr txBox="1"/>
            <p:nvPr/>
          </p:nvSpPr>
          <p:spPr>
            <a:xfrm>
              <a:off x="5143504" y="2535931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 5 - 4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7" name="ZoneTexte 286"/>
            <p:cNvSpPr txBox="1"/>
            <p:nvPr/>
          </p:nvSpPr>
          <p:spPr>
            <a:xfrm>
              <a:off x="5143504" y="2833746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 5 - 4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8" name="ZoneTexte 287"/>
            <p:cNvSpPr txBox="1"/>
            <p:nvPr/>
          </p:nvSpPr>
          <p:spPr>
            <a:xfrm>
              <a:off x="5143504" y="3143248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4 - 6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9" name="ZoneTexte 288"/>
            <p:cNvSpPr txBox="1"/>
            <p:nvPr/>
          </p:nvSpPr>
          <p:spPr>
            <a:xfrm>
              <a:off x="5143504" y="3429000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5. 5 - 8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0" name="ZoneTexte 289"/>
            <p:cNvSpPr txBox="1"/>
            <p:nvPr/>
          </p:nvSpPr>
          <p:spPr>
            <a:xfrm>
              <a:off x="5143504" y="3714752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7 - 10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1" name="ZoneTexte 290"/>
            <p:cNvSpPr txBox="1"/>
            <p:nvPr/>
          </p:nvSpPr>
          <p:spPr>
            <a:xfrm>
              <a:off x="5143504" y="4024442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9 - 13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2" name="ZoneTexte 291"/>
            <p:cNvSpPr txBox="1"/>
            <p:nvPr/>
          </p:nvSpPr>
          <p:spPr>
            <a:xfrm>
              <a:off x="5119754" y="4345819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12 - 18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3" name="ZoneTexte 292"/>
            <p:cNvSpPr txBox="1"/>
            <p:nvPr/>
          </p:nvSpPr>
          <p:spPr>
            <a:xfrm>
              <a:off x="5131629" y="4643446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17 - 25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4" name="ZoneTexte 293"/>
            <p:cNvSpPr txBox="1"/>
            <p:nvPr/>
          </p:nvSpPr>
          <p:spPr>
            <a:xfrm>
              <a:off x="5131629" y="4939831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17 - 25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5" name="ZoneTexte 294"/>
            <p:cNvSpPr txBox="1"/>
            <p:nvPr/>
          </p:nvSpPr>
          <p:spPr>
            <a:xfrm>
              <a:off x="5131629" y="5227013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23 - 32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6" name="ZoneTexte 295"/>
            <p:cNvSpPr txBox="1"/>
            <p:nvPr/>
          </p:nvSpPr>
          <p:spPr>
            <a:xfrm>
              <a:off x="5143504" y="5536515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28 - 36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7" name="ZoneTexte 296"/>
            <p:cNvSpPr txBox="1"/>
            <p:nvPr/>
          </p:nvSpPr>
          <p:spPr>
            <a:xfrm>
              <a:off x="5143504" y="5834142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30 - 40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8" name="ZoneTexte 297"/>
            <p:cNvSpPr txBox="1"/>
            <p:nvPr/>
          </p:nvSpPr>
          <p:spPr>
            <a:xfrm>
              <a:off x="5143504" y="6143644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37 - 50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9" name="ZoneTexte 298"/>
            <p:cNvSpPr txBox="1"/>
            <p:nvPr/>
          </p:nvSpPr>
          <p:spPr>
            <a:xfrm>
              <a:off x="6298387" y="1557215"/>
              <a:ext cx="428628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8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12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12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16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20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25</a:t>
              </a:r>
            </a:p>
            <a:p>
              <a:pPr marL="0" marR="0" lvl="0" indent="0" defTabSz="914400" eaLnBrk="1" fontAlgn="auto" latinLnBrk="0" hangingPunct="1">
                <a:lnSpc>
                  <a:spcPts val="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25</a:t>
              </a:r>
            </a:p>
            <a:p>
              <a:pPr marL="0" marR="0" lvl="0" indent="0" defTabSz="914400" eaLnBrk="1" fontAlgn="auto" latinLnBrk="0" hangingPunct="1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40</a:t>
              </a:r>
            </a:p>
            <a:p>
              <a:pPr marL="0" marR="0" lvl="0" indent="0" defTabSz="914400" eaLnBrk="1" fontAlgn="auto" latinLnBrk="0" hangingPunct="1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40</a:t>
              </a:r>
            </a:p>
            <a:p>
              <a:pPr marL="0" marR="0" lvl="0" indent="0" defTabSz="914400" eaLnBrk="1" fontAlgn="auto" latinLnBrk="0" hangingPunct="1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40</a:t>
              </a:r>
            </a:p>
            <a:p>
              <a:pPr marL="0" marR="0" lvl="0" indent="0" defTabSz="914400" eaLnBrk="1" fontAlgn="auto" latinLnBrk="0" hangingPunct="1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63</a:t>
              </a:r>
            </a:p>
          </p:txBody>
        </p:sp>
        <p:sp>
          <p:nvSpPr>
            <p:cNvPr id="300" name="ZoneTexte 299"/>
            <p:cNvSpPr txBox="1"/>
            <p:nvPr/>
          </p:nvSpPr>
          <p:spPr>
            <a:xfrm>
              <a:off x="6953204" y="1619112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1" name="ZoneTexte 300"/>
            <p:cNvSpPr txBox="1"/>
            <p:nvPr/>
          </p:nvSpPr>
          <p:spPr>
            <a:xfrm>
              <a:off x="6953204" y="1939435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2" name="ZoneTexte 301"/>
            <p:cNvSpPr txBox="1"/>
            <p:nvPr/>
          </p:nvSpPr>
          <p:spPr>
            <a:xfrm>
              <a:off x="6953204" y="2224999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3" name="ZoneTexte 302"/>
            <p:cNvSpPr txBox="1"/>
            <p:nvPr/>
          </p:nvSpPr>
          <p:spPr>
            <a:xfrm>
              <a:off x="6953204" y="2534689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4" name="ZoneTexte 303"/>
            <p:cNvSpPr txBox="1"/>
            <p:nvPr/>
          </p:nvSpPr>
          <p:spPr>
            <a:xfrm>
              <a:off x="6953204" y="3129943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5" name="ZoneTexte 304"/>
            <p:cNvSpPr txBox="1"/>
            <p:nvPr/>
          </p:nvSpPr>
          <p:spPr>
            <a:xfrm>
              <a:off x="6953204" y="3450266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6" name="ZoneTexte 305"/>
            <p:cNvSpPr txBox="1"/>
            <p:nvPr/>
          </p:nvSpPr>
          <p:spPr>
            <a:xfrm>
              <a:off x="6953204" y="2820629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" name="ZoneTexte 306"/>
            <p:cNvSpPr txBox="1"/>
            <p:nvPr/>
          </p:nvSpPr>
          <p:spPr>
            <a:xfrm>
              <a:off x="6953392" y="3746651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" name="ZoneTexte 307"/>
            <p:cNvSpPr txBox="1"/>
            <p:nvPr/>
          </p:nvSpPr>
          <p:spPr>
            <a:xfrm>
              <a:off x="6953392" y="4032215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" name="ZoneTexte 308"/>
            <p:cNvSpPr txBox="1"/>
            <p:nvPr/>
          </p:nvSpPr>
          <p:spPr>
            <a:xfrm>
              <a:off x="6953392" y="4341905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" name="ZoneTexte 309"/>
            <p:cNvSpPr txBox="1"/>
            <p:nvPr/>
          </p:nvSpPr>
          <p:spPr>
            <a:xfrm>
              <a:off x="6953392" y="4947792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" name="ZoneTexte 310"/>
            <p:cNvSpPr txBox="1"/>
            <p:nvPr/>
          </p:nvSpPr>
          <p:spPr>
            <a:xfrm>
              <a:off x="6953392" y="4638478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10X38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2" name="ZoneTexte 311"/>
            <p:cNvSpPr txBox="1"/>
            <p:nvPr/>
          </p:nvSpPr>
          <p:spPr>
            <a:xfrm>
              <a:off x="6953204" y="5236216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14X51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3" name="ZoneTexte 312"/>
            <p:cNvSpPr txBox="1"/>
            <p:nvPr/>
          </p:nvSpPr>
          <p:spPr>
            <a:xfrm>
              <a:off x="6941329" y="5524452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14X51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4" name="ZoneTexte 313"/>
            <p:cNvSpPr txBox="1"/>
            <p:nvPr/>
          </p:nvSpPr>
          <p:spPr>
            <a:xfrm>
              <a:off x="6965267" y="5833954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28X58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5" name="ZoneTexte 314"/>
            <p:cNvSpPr txBox="1"/>
            <p:nvPr/>
          </p:nvSpPr>
          <p:spPr>
            <a:xfrm>
              <a:off x="6965079" y="6119894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28X58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6" name="ZoneTexte 315"/>
            <p:cNvSpPr txBox="1"/>
            <p:nvPr/>
          </p:nvSpPr>
          <p:spPr>
            <a:xfrm>
              <a:off x="7715272" y="1619300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" name="ZoneTexte 316"/>
            <p:cNvSpPr txBox="1"/>
            <p:nvPr/>
          </p:nvSpPr>
          <p:spPr>
            <a:xfrm>
              <a:off x="7715272" y="1952740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" name="ZoneTexte 317"/>
            <p:cNvSpPr txBox="1"/>
            <p:nvPr/>
          </p:nvSpPr>
          <p:spPr>
            <a:xfrm>
              <a:off x="7715272" y="2264047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9" name="ZoneTexte 318"/>
            <p:cNvSpPr txBox="1"/>
            <p:nvPr/>
          </p:nvSpPr>
          <p:spPr>
            <a:xfrm>
              <a:off x="7715272" y="2538112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0" name="ZoneTexte 319"/>
            <p:cNvSpPr txBox="1"/>
            <p:nvPr/>
          </p:nvSpPr>
          <p:spPr>
            <a:xfrm>
              <a:off x="7715272" y="2833746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1" name="ZoneTexte 320"/>
            <p:cNvSpPr txBox="1"/>
            <p:nvPr/>
          </p:nvSpPr>
          <p:spPr>
            <a:xfrm>
              <a:off x="7715272" y="3127001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2" name="ZoneTexte 321"/>
            <p:cNvSpPr txBox="1"/>
            <p:nvPr/>
          </p:nvSpPr>
          <p:spPr>
            <a:xfrm>
              <a:off x="7715272" y="3436315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3" name="ZoneTexte 322"/>
            <p:cNvSpPr txBox="1"/>
            <p:nvPr/>
          </p:nvSpPr>
          <p:spPr>
            <a:xfrm>
              <a:off x="7715272" y="3729382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4" name="ZoneTexte 323"/>
            <p:cNvSpPr txBox="1"/>
            <p:nvPr/>
          </p:nvSpPr>
          <p:spPr>
            <a:xfrm>
              <a:off x="7715272" y="4027009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5" name="ZoneTexte 324"/>
            <p:cNvSpPr txBox="1"/>
            <p:nvPr/>
          </p:nvSpPr>
          <p:spPr>
            <a:xfrm>
              <a:off x="7715272" y="4334215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6" name="ZoneTexte 325"/>
            <p:cNvSpPr txBox="1"/>
            <p:nvPr/>
          </p:nvSpPr>
          <p:spPr>
            <a:xfrm>
              <a:off x="7715272" y="4642204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" name="ZoneTexte 326"/>
            <p:cNvSpPr txBox="1"/>
            <p:nvPr/>
          </p:nvSpPr>
          <p:spPr>
            <a:xfrm>
              <a:off x="7715272" y="4943066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LS1-D2531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" name="ZoneTexte 327"/>
            <p:cNvSpPr txBox="1"/>
            <p:nvPr/>
          </p:nvSpPr>
          <p:spPr>
            <a:xfrm>
              <a:off x="7715272" y="5233223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GK1-EK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9" name="ZoneTexte 328"/>
            <p:cNvSpPr txBox="1"/>
            <p:nvPr/>
          </p:nvSpPr>
          <p:spPr>
            <a:xfrm>
              <a:off x="7715272" y="5550874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GK1-EK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0" name="ZoneTexte 329"/>
            <p:cNvSpPr txBox="1"/>
            <p:nvPr/>
          </p:nvSpPr>
          <p:spPr>
            <a:xfrm>
              <a:off x="7715272" y="5847259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GK1-EK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1" name="ZoneTexte 330"/>
            <p:cNvSpPr txBox="1"/>
            <p:nvPr/>
          </p:nvSpPr>
          <p:spPr>
            <a:xfrm>
              <a:off x="7718027" y="6129996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DK1-FB23</a:t>
              </a:r>
              <a:endPara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Text Box 4"/>
          <p:cNvSpPr txBox="1">
            <a:spLocks noChangeArrowheads="1"/>
          </p:cNvSpPr>
          <p:nvPr/>
        </p:nvSpPr>
        <p:spPr bwMode="auto">
          <a:xfrm>
            <a:off x="7858125" y="107950"/>
            <a:ext cx="1081088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u="sng">
                <a:solidFill>
                  <a:schemeClr val="tx1"/>
                </a:solidFill>
                <a:cs typeface="Arabic Transparent" pitchFamily="2" charset="-78"/>
              </a:rPr>
              <a:t>تمارين:</a:t>
            </a:r>
            <a:endParaRPr lang="fr-FR" b="1" u="sng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60076" name="Text Box 332"/>
          <p:cNvSpPr txBox="1">
            <a:spLocks noChangeArrowheads="1"/>
          </p:cNvSpPr>
          <p:nvPr/>
        </p:nvSpPr>
        <p:spPr bwMode="auto">
          <a:xfrm>
            <a:off x="1857356" y="188913"/>
            <a:ext cx="5408627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000" b="1" dirty="0">
                <a:solidFill>
                  <a:srgbClr val="C00000"/>
                </a:solidFill>
                <a:cs typeface="Arabic Transparent" pitchFamily="2" charset="-78"/>
              </a:rPr>
              <a:t>ـ نريد التحكم في فتح وغلق باب مستودع خاص بالسيارات.</a:t>
            </a:r>
            <a:endParaRPr lang="fr-FR" sz="2000" b="1" dirty="0">
              <a:solidFill>
                <a:srgbClr val="C00000"/>
              </a:solidFill>
              <a:cs typeface="Arabic Transparent" pitchFamily="2" charset="-78"/>
            </a:endParaRPr>
          </a:p>
        </p:txBody>
      </p:sp>
      <p:sp>
        <p:nvSpPr>
          <p:cNvPr id="160077" name="Text Box 333"/>
          <p:cNvSpPr txBox="1">
            <a:spLocks noChangeArrowheads="1"/>
          </p:cNvSpPr>
          <p:nvPr/>
        </p:nvSpPr>
        <p:spPr bwMode="auto">
          <a:xfrm>
            <a:off x="6948488" y="620713"/>
            <a:ext cx="2016125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u="sng">
                <a:solidFill>
                  <a:srgbClr val="FF3300"/>
                </a:solidFill>
                <a:cs typeface="Arabic Transparent" pitchFamily="2" charset="-78"/>
              </a:rPr>
              <a:t>دفتر الشروط:</a:t>
            </a:r>
            <a:endParaRPr lang="fr-FR" sz="1600" b="1" u="sng">
              <a:solidFill>
                <a:srgbClr val="FF3300"/>
              </a:solidFill>
              <a:cs typeface="Arabic Transparent" pitchFamily="2" charset="-78"/>
            </a:endParaRPr>
          </a:p>
        </p:txBody>
      </p:sp>
      <p:sp>
        <p:nvSpPr>
          <p:cNvPr id="160126" name="Text Box 382"/>
          <p:cNvSpPr txBox="1">
            <a:spLocks noChangeArrowheads="1"/>
          </p:cNvSpPr>
          <p:nvPr/>
        </p:nvSpPr>
        <p:spPr bwMode="auto">
          <a:xfrm>
            <a:off x="3589463" y="919925"/>
            <a:ext cx="5327650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1ـ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محرك </a:t>
            </a:r>
            <a:r>
              <a:rPr lang="fr-FR" sz="1600" b="1" dirty="0" smtClean="0">
                <a:solidFill>
                  <a:schemeClr val="tx1"/>
                </a:solidFill>
                <a:cs typeface="Arabic Transparent" pitchFamily="2" charset="-78"/>
              </a:rPr>
              <a:t>M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ثلاثي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الأطوار(</a:t>
            </a:r>
            <a:r>
              <a:rPr lang="en-US" sz="1600" b="1" dirty="0" smtClean="0">
                <a:solidFill>
                  <a:schemeClr val="tx1"/>
                </a:solidFill>
                <a:cs typeface="Arabic Transparent" pitchFamily="2" charset="-78"/>
              </a:rPr>
              <a:t>2.2KW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) يتحكم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في فتح وغلق الباب. </a:t>
            </a:r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60127" name="Text Box 383"/>
          <p:cNvSpPr txBox="1">
            <a:spLocks noChangeArrowheads="1"/>
          </p:cNvSpPr>
          <p:nvPr/>
        </p:nvSpPr>
        <p:spPr bwMode="auto">
          <a:xfrm>
            <a:off x="3598863" y="1235075"/>
            <a:ext cx="5327650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2ـ زر ضاغط </a:t>
            </a:r>
            <a:r>
              <a:rPr lang="fr-FR" sz="1600" b="1" dirty="0">
                <a:solidFill>
                  <a:schemeClr val="tx1"/>
                </a:solidFill>
                <a:cs typeface="Arabic Transparent" pitchFamily="2" charset="-78"/>
              </a:rPr>
              <a:t>S</a:t>
            </a:r>
            <a:r>
              <a:rPr lang="fr-FR" sz="1600" b="1" baseline="-25000" dirty="0">
                <a:solidFill>
                  <a:schemeClr val="tx1"/>
                </a:solidFill>
                <a:cs typeface="Arabic Transparent" pitchFamily="2" charset="-78"/>
              </a:rPr>
              <a:t>2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يتحكم في فتح الباب(زر التشغيل). </a:t>
            </a:r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60128" name="Text Box 384"/>
          <p:cNvSpPr txBox="1">
            <a:spLocks noChangeArrowheads="1"/>
          </p:cNvSpPr>
          <p:nvPr/>
        </p:nvSpPr>
        <p:spPr bwMode="auto">
          <a:xfrm>
            <a:off x="3590925" y="1541463"/>
            <a:ext cx="5327650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3ـ زر ضاغط </a:t>
            </a:r>
            <a:r>
              <a:rPr lang="fr-FR" sz="1600" b="1" dirty="0">
                <a:solidFill>
                  <a:schemeClr val="tx1"/>
                </a:solidFill>
                <a:cs typeface="Arabic Transparent" pitchFamily="2" charset="-78"/>
              </a:rPr>
              <a:t>S</a:t>
            </a:r>
            <a:r>
              <a:rPr lang="fr-FR" sz="1600" b="1" baseline="-25000" dirty="0">
                <a:solidFill>
                  <a:schemeClr val="tx1"/>
                </a:solidFill>
                <a:cs typeface="Arabic Transparent" pitchFamily="2" charset="-78"/>
              </a:rPr>
              <a:t>3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يتحكم في غلق الباب(زر التشغيل). </a:t>
            </a:r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60129" name="Text Box 385"/>
          <p:cNvSpPr txBox="1">
            <a:spLocks noChangeArrowheads="1"/>
          </p:cNvSpPr>
          <p:nvPr/>
        </p:nvSpPr>
        <p:spPr bwMode="auto">
          <a:xfrm>
            <a:off x="4381500" y="1825625"/>
            <a:ext cx="4535488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>
                <a:solidFill>
                  <a:schemeClr val="tx1"/>
                </a:solidFill>
                <a:cs typeface="Arabic Transparent" pitchFamily="2" charset="-78"/>
              </a:rPr>
              <a:t>4ـ زر ضاغط </a:t>
            </a:r>
            <a:r>
              <a:rPr lang="fr-FR" sz="1600" b="1">
                <a:solidFill>
                  <a:schemeClr val="tx1"/>
                </a:solidFill>
                <a:cs typeface="Arabic Transparent" pitchFamily="2" charset="-78"/>
              </a:rPr>
              <a:t>S</a:t>
            </a:r>
            <a:r>
              <a:rPr lang="fr-FR" sz="1600" b="1" baseline="-25000">
                <a:solidFill>
                  <a:schemeClr val="tx1"/>
                </a:solidFill>
                <a:cs typeface="Arabic Transparent" pitchFamily="2" charset="-78"/>
              </a:rPr>
              <a:t>1</a:t>
            </a:r>
            <a:r>
              <a:rPr lang="ar-DZ" sz="1600" b="1">
                <a:solidFill>
                  <a:schemeClr val="tx1"/>
                </a:solidFill>
                <a:cs typeface="Arabic Transparent" pitchFamily="2" charset="-78"/>
              </a:rPr>
              <a:t> يتحكم في توقيف التشغيل (زر التوقيف). </a:t>
            </a:r>
            <a:endParaRPr lang="fr-FR" sz="1600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60130" name="Text Box 386"/>
          <p:cNvSpPr txBox="1">
            <a:spLocks noChangeArrowheads="1"/>
          </p:cNvSpPr>
          <p:nvPr/>
        </p:nvSpPr>
        <p:spPr bwMode="auto">
          <a:xfrm>
            <a:off x="4387850" y="2114550"/>
            <a:ext cx="4535488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>
                <a:solidFill>
                  <a:schemeClr val="tx1"/>
                </a:solidFill>
                <a:cs typeface="Arabic Transparent" pitchFamily="2" charset="-78"/>
              </a:rPr>
              <a:t>5ـ ملتقط نهاية الشوط </a:t>
            </a:r>
            <a:r>
              <a:rPr lang="fr-FR" sz="1600" b="1">
                <a:solidFill>
                  <a:schemeClr val="tx1"/>
                </a:solidFill>
                <a:cs typeface="Arabic Transparent" pitchFamily="2" charset="-78"/>
              </a:rPr>
              <a:t>CF1 </a:t>
            </a:r>
            <a:r>
              <a:rPr lang="ar-DZ" sz="1600" b="1">
                <a:solidFill>
                  <a:schemeClr val="tx1"/>
                </a:solidFill>
                <a:cs typeface="Arabic Transparent" pitchFamily="2" charset="-78"/>
              </a:rPr>
              <a:t> خاص بنهاية الفتح.</a:t>
            </a:r>
            <a:endParaRPr lang="fr-FR" sz="1600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60131" name="Text Box 387"/>
          <p:cNvSpPr txBox="1">
            <a:spLocks noChangeArrowheads="1"/>
          </p:cNvSpPr>
          <p:nvPr/>
        </p:nvSpPr>
        <p:spPr bwMode="auto">
          <a:xfrm>
            <a:off x="4387850" y="2403475"/>
            <a:ext cx="4535488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>
                <a:solidFill>
                  <a:schemeClr val="tx1"/>
                </a:solidFill>
                <a:cs typeface="Arabic Transparent" pitchFamily="2" charset="-78"/>
              </a:rPr>
              <a:t>6ـ ملتقط نهاية الشوط </a:t>
            </a:r>
            <a:r>
              <a:rPr lang="fr-FR" sz="1600" b="1">
                <a:solidFill>
                  <a:schemeClr val="tx1"/>
                </a:solidFill>
                <a:cs typeface="Arabic Transparent" pitchFamily="2" charset="-78"/>
              </a:rPr>
              <a:t>CF2 </a:t>
            </a:r>
            <a:r>
              <a:rPr lang="ar-DZ" sz="1600" b="1">
                <a:solidFill>
                  <a:schemeClr val="tx1"/>
                </a:solidFill>
                <a:cs typeface="Arabic Transparent" pitchFamily="2" charset="-78"/>
              </a:rPr>
              <a:t> خاص بنهاية الغلق.</a:t>
            </a:r>
            <a:endParaRPr lang="fr-FR" sz="1600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60132" name="Text Box 388"/>
          <p:cNvSpPr txBox="1">
            <a:spLocks noChangeArrowheads="1"/>
          </p:cNvSpPr>
          <p:nvPr/>
        </p:nvSpPr>
        <p:spPr bwMode="auto">
          <a:xfrm>
            <a:off x="4383088" y="2708275"/>
            <a:ext cx="4535487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>
                <a:solidFill>
                  <a:schemeClr val="tx1"/>
                </a:solidFill>
                <a:cs typeface="Arabic Transparent" pitchFamily="2" charset="-78"/>
              </a:rPr>
              <a:t>7ـ ملتقط خلية كهروضوئية </a:t>
            </a:r>
            <a:r>
              <a:rPr lang="fr-FR" sz="1600" b="1">
                <a:solidFill>
                  <a:schemeClr val="tx1"/>
                </a:solidFill>
                <a:cs typeface="Arabic Transparent" pitchFamily="2" charset="-78"/>
              </a:rPr>
              <a:t>CP</a:t>
            </a:r>
            <a:r>
              <a:rPr lang="ar-DZ" sz="1600" b="1">
                <a:solidFill>
                  <a:schemeClr val="tx1"/>
                </a:solidFill>
                <a:cs typeface="Arabic Transparent" pitchFamily="2" charset="-78"/>
              </a:rPr>
              <a:t> يدل على وجود السيارة.</a:t>
            </a:r>
            <a:endParaRPr lang="fr-FR" sz="1600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60133" name="Text Box 389"/>
          <p:cNvSpPr txBox="1">
            <a:spLocks noChangeArrowheads="1"/>
          </p:cNvSpPr>
          <p:nvPr/>
        </p:nvSpPr>
        <p:spPr bwMode="auto">
          <a:xfrm>
            <a:off x="4391025" y="2981325"/>
            <a:ext cx="4535488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>
                <a:solidFill>
                  <a:schemeClr val="tx1"/>
                </a:solidFill>
                <a:cs typeface="Arabic Transparent" pitchFamily="2" charset="-78"/>
              </a:rPr>
              <a:t>8ـ مصباحين شاهدين </a:t>
            </a:r>
            <a:r>
              <a:rPr lang="fr-FR" sz="1600" b="1">
                <a:solidFill>
                  <a:schemeClr val="tx1"/>
                </a:solidFill>
                <a:cs typeface="Arabic Transparent" pitchFamily="2" charset="-78"/>
              </a:rPr>
              <a:t>H1</a:t>
            </a:r>
            <a:r>
              <a:rPr lang="ar-DZ" sz="1600" b="1">
                <a:solidFill>
                  <a:schemeClr val="tx1"/>
                </a:solidFill>
                <a:cs typeface="Arabic Transparent" pitchFamily="2" charset="-78"/>
              </a:rPr>
              <a:t> و </a:t>
            </a:r>
            <a:r>
              <a:rPr lang="fr-FR" sz="1600" b="1">
                <a:solidFill>
                  <a:schemeClr val="tx1"/>
                </a:solidFill>
                <a:cs typeface="Arabic Transparent" pitchFamily="2" charset="-78"/>
              </a:rPr>
              <a:t>H2</a:t>
            </a:r>
            <a:r>
              <a:rPr lang="ar-DZ" sz="1600" b="1">
                <a:solidFill>
                  <a:schemeClr val="tx1"/>
                </a:solidFill>
                <a:cs typeface="Arabic Transparent" pitchFamily="2" charset="-78"/>
              </a:rPr>
              <a:t> على فتح وغلق الباب.</a:t>
            </a:r>
            <a:endParaRPr lang="fr-FR" sz="1600" b="1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77" name="ZoneTexte 76"/>
          <p:cNvSpPr txBox="1"/>
          <p:nvPr/>
        </p:nvSpPr>
        <p:spPr>
          <a:xfrm>
            <a:off x="857256" y="857232"/>
            <a:ext cx="135732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dirty="0" smtClean="0">
                <a:solidFill>
                  <a:srgbClr val="0000FF"/>
                </a:solidFill>
              </a:rPr>
              <a:t>اضغط وانتظر</a:t>
            </a:r>
            <a:endParaRPr lang="fr-FR" b="1" dirty="0">
              <a:solidFill>
                <a:srgbClr val="0000FF"/>
              </a:solidFill>
            </a:endParaRPr>
          </a:p>
        </p:txBody>
      </p:sp>
      <p:pic>
        <p:nvPicPr>
          <p:cNvPr id="78" name="Picture 3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23824" y="1563685"/>
            <a:ext cx="6572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1905" y="5181623"/>
            <a:ext cx="1174750" cy="13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280" descr="Contacteur"/>
          <p:cNvPicPr>
            <a:picLocks noChangeAspect="1" noChangeArrowheads="1"/>
          </p:cNvPicPr>
          <p:nvPr/>
        </p:nvPicPr>
        <p:blipFill>
          <a:blip r:embed="rId4"/>
          <a:srcRect l="16634" t="16978" r="14371" b="20743"/>
          <a:stretch>
            <a:fillRect/>
          </a:stretch>
        </p:blipFill>
        <p:spPr bwMode="auto">
          <a:xfrm>
            <a:off x="6789705" y="3551237"/>
            <a:ext cx="6588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" name="Group 325"/>
          <p:cNvGrpSpPr>
            <a:grpSpLocks noChangeAspect="1"/>
          </p:cNvGrpSpPr>
          <p:nvPr/>
        </p:nvGrpSpPr>
        <p:grpSpPr bwMode="auto">
          <a:xfrm>
            <a:off x="6320331" y="3983968"/>
            <a:ext cx="209815" cy="462707"/>
            <a:chOff x="4564" y="738"/>
            <a:chExt cx="142" cy="471"/>
          </a:xfrm>
        </p:grpSpPr>
        <p:sp>
          <p:nvSpPr>
            <p:cNvPr id="105" name="Line 289"/>
            <p:cNvSpPr>
              <a:spLocks noChangeAspect="1" noChangeShapeType="1"/>
            </p:cNvSpPr>
            <p:nvPr/>
          </p:nvSpPr>
          <p:spPr bwMode="auto">
            <a:xfrm>
              <a:off x="4564" y="739"/>
              <a:ext cx="0" cy="47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 type="oval" w="med" len="med"/>
              <a:tailEnd/>
            </a:ln>
          </p:spPr>
          <p:txBody>
            <a:bodyPr/>
            <a:lstStyle/>
            <a:p>
              <a:pPr algn="r" rtl="1"/>
              <a:endParaRPr lang="fr-FR"/>
            </a:p>
          </p:txBody>
        </p:sp>
        <p:sp>
          <p:nvSpPr>
            <p:cNvPr id="106" name="Line 290"/>
            <p:cNvSpPr>
              <a:spLocks noChangeAspect="1" noChangeShapeType="1"/>
            </p:cNvSpPr>
            <p:nvPr/>
          </p:nvSpPr>
          <p:spPr bwMode="auto">
            <a:xfrm>
              <a:off x="4634" y="738"/>
              <a:ext cx="0" cy="46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 type="oval" w="med" len="med"/>
              <a:tailEnd/>
            </a:ln>
          </p:spPr>
          <p:txBody>
            <a:bodyPr/>
            <a:lstStyle/>
            <a:p>
              <a:pPr algn="r" rtl="1"/>
              <a:endParaRPr lang="fr-FR"/>
            </a:p>
          </p:txBody>
        </p:sp>
        <p:sp>
          <p:nvSpPr>
            <p:cNvPr id="107" name="Line 291"/>
            <p:cNvSpPr>
              <a:spLocks noChangeAspect="1" noChangeShapeType="1"/>
            </p:cNvSpPr>
            <p:nvPr/>
          </p:nvSpPr>
          <p:spPr bwMode="auto">
            <a:xfrm>
              <a:off x="4706" y="738"/>
              <a:ext cx="0" cy="46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 type="oval" w="med" len="med"/>
              <a:tailEnd/>
            </a:ln>
          </p:spPr>
          <p:txBody>
            <a:bodyPr/>
            <a:lstStyle/>
            <a:p>
              <a:pPr algn="r" rtl="1"/>
              <a:endParaRPr lang="fr-FR"/>
            </a:p>
          </p:txBody>
        </p:sp>
      </p:grpSp>
      <p:sp>
        <p:nvSpPr>
          <p:cNvPr id="83" name="AutoShape 292"/>
          <p:cNvSpPr>
            <a:spLocks noChangeAspect="1" noChangeArrowheads="1"/>
          </p:cNvSpPr>
          <p:nvPr/>
        </p:nvSpPr>
        <p:spPr bwMode="auto">
          <a:xfrm>
            <a:off x="5708618" y="4659550"/>
            <a:ext cx="632399" cy="116786"/>
          </a:xfrm>
          <a:prstGeom prst="roundRect">
            <a:avLst>
              <a:gd name="adj" fmla="val 29657"/>
            </a:avLst>
          </a:prstGeom>
          <a:gradFill rotWithShape="1">
            <a:gsLst>
              <a:gs pos="0">
                <a:srgbClr val="6C6C6C"/>
              </a:gs>
              <a:gs pos="50000">
                <a:srgbClr val="EAEAEA"/>
              </a:gs>
              <a:gs pos="100000">
                <a:srgbClr val="6C6C6C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r" rtl="1"/>
            <a:endParaRPr lang="fr-FR"/>
          </a:p>
        </p:txBody>
      </p:sp>
      <p:sp>
        <p:nvSpPr>
          <p:cNvPr id="84" name="AutoShape 293"/>
          <p:cNvSpPr>
            <a:spLocks noChangeAspect="1" noChangeArrowheads="1"/>
          </p:cNvSpPr>
          <p:nvPr/>
        </p:nvSpPr>
        <p:spPr bwMode="auto">
          <a:xfrm rot="5400000">
            <a:off x="6141413" y="4232569"/>
            <a:ext cx="533665" cy="99883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1C378A"/>
              </a:gs>
              <a:gs pos="50000">
                <a:srgbClr val="3366FF"/>
              </a:gs>
              <a:gs pos="100000">
                <a:srgbClr val="1C378A"/>
              </a:gs>
            </a:gsLst>
            <a:lin ang="0" scaled="1"/>
          </a:gradFill>
          <a:ln w="9525">
            <a:round/>
            <a:headEnd/>
            <a:tailEnd/>
          </a:ln>
          <a:scene3d>
            <a:camera prst="legacyObliqueFron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3366FF"/>
            </a:extrusionClr>
          </a:sp3d>
        </p:spPr>
        <p:txBody>
          <a:bodyPr>
            <a:flatTx/>
          </a:bodyPr>
          <a:lstStyle/>
          <a:p>
            <a:pPr algn="r" rtl="1"/>
            <a:endParaRPr lang="fr-FR"/>
          </a:p>
        </p:txBody>
      </p:sp>
      <p:grpSp>
        <p:nvGrpSpPr>
          <p:cNvPr id="85" name="Group 294"/>
          <p:cNvGrpSpPr>
            <a:grpSpLocks noChangeAspect="1"/>
          </p:cNvGrpSpPr>
          <p:nvPr/>
        </p:nvGrpSpPr>
        <p:grpSpPr bwMode="auto">
          <a:xfrm>
            <a:off x="6026295" y="4553113"/>
            <a:ext cx="737306" cy="359226"/>
            <a:chOff x="6975" y="5151"/>
            <a:chExt cx="615" cy="256"/>
          </a:xfrm>
        </p:grpSpPr>
        <p:grpSp>
          <p:nvGrpSpPr>
            <p:cNvPr id="97" name="Group 295"/>
            <p:cNvGrpSpPr>
              <a:grpSpLocks noChangeAspect="1"/>
            </p:cNvGrpSpPr>
            <p:nvPr/>
          </p:nvGrpSpPr>
          <p:grpSpPr bwMode="auto">
            <a:xfrm>
              <a:off x="6975" y="5151"/>
              <a:ext cx="607" cy="196"/>
              <a:chOff x="6975" y="5151"/>
              <a:chExt cx="607" cy="196"/>
            </a:xfrm>
          </p:grpSpPr>
          <p:sp>
            <p:nvSpPr>
              <p:cNvPr id="101" name="Line 296"/>
              <p:cNvSpPr>
                <a:spLocks noChangeAspect="1" noChangeShapeType="1"/>
              </p:cNvSpPr>
              <p:nvPr/>
            </p:nvSpPr>
            <p:spPr bwMode="auto">
              <a:xfrm>
                <a:off x="6975" y="5151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fr-FR"/>
              </a:p>
            </p:txBody>
          </p:sp>
          <p:sp>
            <p:nvSpPr>
              <p:cNvPr id="102" name="Line 297"/>
              <p:cNvSpPr>
                <a:spLocks noChangeAspect="1" noChangeShapeType="1"/>
              </p:cNvSpPr>
              <p:nvPr/>
            </p:nvSpPr>
            <p:spPr bwMode="auto">
              <a:xfrm>
                <a:off x="6975" y="5215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fr-FR"/>
              </a:p>
            </p:txBody>
          </p:sp>
          <p:sp>
            <p:nvSpPr>
              <p:cNvPr id="103" name="Line 298"/>
              <p:cNvSpPr>
                <a:spLocks noChangeAspect="1" noChangeShapeType="1"/>
              </p:cNvSpPr>
              <p:nvPr/>
            </p:nvSpPr>
            <p:spPr bwMode="auto">
              <a:xfrm>
                <a:off x="6975" y="5279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fr-FR"/>
              </a:p>
            </p:txBody>
          </p:sp>
          <p:sp>
            <p:nvSpPr>
              <p:cNvPr id="104" name="Line 299"/>
              <p:cNvSpPr>
                <a:spLocks noChangeAspect="1" noChangeShapeType="1"/>
              </p:cNvSpPr>
              <p:nvPr/>
            </p:nvSpPr>
            <p:spPr bwMode="auto">
              <a:xfrm>
                <a:off x="6975" y="5347"/>
                <a:ext cx="60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fr-FR"/>
              </a:p>
            </p:txBody>
          </p:sp>
        </p:grpSp>
        <p:sp>
          <p:nvSpPr>
            <p:cNvPr id="98" name="Line 300"/>
            <p:cNvSpPr>
              <a:spLocks noChangeAspect="1" noChangeShapeType="1"/>
            </p:cNvSpPr>
            <p:nvPr/>
          </p:nvSpPr>
          <p:spPr bwMode="auto">
            <a:xfrm>
              <a:off x="6983" y="5279"/>
              <a:ext cx="60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r" rtl="1"/>
              <a:endParaRPr lang="fr-FR"/>
            </a:p>
          </p:txBody>
        </p:sp>
        <p:sp>
          <p:nvSpPr>
            <p:cNvPr id="99" name="Line 301"/>
            <p:cNvSpPr>
              <a:spLocks noChangeAspect="1" noChangeShapeType="1"/>
            </p:cNvSpPr>
            <p:nvPr/>
          </p:nvSpPr>
          <p:spPr bwMode="auto">
            <a:xfrm>
              <a:off x="6983" y="5343"/>
              <a:ext cx="60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r" rtl="1"/>
              <a:endParaRPr lang="fr-FR"/>
            </a:p>
          </p:txBody>
        </p:sp>
        <p:sp>
          <p:nvSpPr>
            <p:cNvPr id="100" name="Line 302"/>
            <p:cNvSpPr>
              <a:spLocks noChangeAspect="1" noChangeShapeType="1"/>
            </p:cNvSpPr>
            <p:nvPr/>
          </p:nvSpPr>
          <p:spPr bwMode="auto">
            <a:xfrm>
              <a:off x="6983" y="5407"/>
              <a:ext cx="60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r" rtl="1"/>
              <a:endParaRPr lang="fr-FR"/>
            </a:p>
          </p:txBody>
        </p:sp>
      </p:grpSp>
      <p:sp>
        <p:nvSpPr>
          <p:cNvPr id="86" name="Line 303"/>
          <p:cNvSpPr>
            <a:spLocks noChangeAspect="1" noChangeShapeType="1"/>
          </p:cNvSpPr>
          <p:nvPr/>
        </p:nvSpPr>
        <p:spPr bwMode="auto">
          <a:xfrm>
            <a:off x="6097218" y="4459980"/>
            <a:ext cx="691501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r" rtl="1"/>
            <a:endParaRPr lang="fr-FR"/>
          </a:p>
        </p:txBody>
      </p:sp>
      <p:sp>
        <p:nvSpPr>
          <p:cNvPr id="87" name="AutoShape 304" descr="60 %"/>
          <p:cNvSpPr>
            <a:spLocks noChangeAspect="1"/>
          </p:cNvSpPr>
          <p:nvPr/>
        </p:nvSpPr>
        <p:spPr bwMode="auto">
          <a:xfrm>
            <a:off x="5891836" y="4442240"/>
            <a:ext cx="205382" cy="554362"/>
          </a:xfrm>
          <a:prstGeom prst="leftBracket">
            <a:avLst>
              <a:gd name="adj" fmla="val 22482"/>
            </a:avLst>
          </a:prstGeom>
          <a:pattFill prst="pct60">
            <a:fgClr>
              <a:srgbClr val="000000"/>
            </a:fgClr>
            <a:bgClr>
              <a:srgbClr val="0000FF"/>
            </a:bgClr>
          </a:patt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r" rtl="1"/>
            <a:endParaRPr lang="fr-FR"/>
          </a:p>
        </p:txBody>
      </p:sp>
      <p:sp>
        <p:nvSpPr>
          <p:cNvPr id="88" name="AutoShape 305" descr="60 %"/>
          <p:cNvSpPr>
            <a:spLocks noChangeAspect="1"/>
          </p:cNvSpPr>
          <p:nvPr/>
        </p:nvSpPr>
        <p:spPr bwMode="auto">
          <a:xfrm flipH="1">
            <a:off x="6763601" y="4445197"/>
            <a:ext cx="203904" cy="555840"/>
          </a:xfrm>
          <a:prstGeom prst="leftBracket">
            <a:avLst>
              <a:gd name="adj" fmla="val 22705"/>
            </a:avLst>
          </a:prstGeom>
          <a:pattFill prst="pct60">
            <a:fgClr>
              <a:srgbClr val="000000"/>
            </a:fgClr>
            <a:bgClr>
              <a:srgbClr val="0000FF"/>
            </a:bgClr>
          </a:patt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r" rtl="1"/>
            <a:endParaRPr lang="fr-FR"/>
          </a:p>
        </p:txBody>
      </p:sp>
      <p:sp>
        <p:nvSpPr>
          <p:cNvPr id="89" name="AutoShape 306"/>
          <p:cNvSpPr>
            <a:spLocks noChangeAspect="1" noChangeArrowheads="1"/>
          </p:cNvSpPr>
          <p:nvPr/>
        </p:nvSpPr>
        <p:spPr bwMode="auto">
          <a:xfrm>
            <a:off x="6233154" y="4344673"/>
            <a:ext cx="375302" cy="19217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3B"/>
              </a:gs>
              <a:gs pos="50000">
                <a:srgbClr val="008080"/>
              </a:gs>
              <a:gs pos="100000">
                <a:srgbClr val="003B3B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008080"/>
            </a:extrusionClr>
          </a:sp3d>
        </p:spPr>
        <p:txBody>
          <a:bodyPr>
            <a:flatTx/>
          </a:bodyPr>
          <a:lstStyle/>
          <a:p>
            <a:pPr algn="r" rtl="1"/>
            <a:endParaRPr lang="fr-FR"/>
          </a:p>
        </p:txBody>
      </p:sp>
      <p:sp>
        <p:nvSpPr>
          <p:cNvPr id="90" name="Text Box 317"/>
          <p:cNvSpPr txBox="1">
            <a:spLocks noChangeAspect="1" noChangeArrowheads="1"/>
          </p:cNvSpPr>
          <p:nvPr/>
        </p:nvSpPr>
        <p:spPr bwMode="auto">
          <a:xfrm>
            <a:off x="5890359" y="3695700"/>
            <a:ext cx="800841" cy="26757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fr-FR" sz="1400" b="1" dirty="0">
                <a:solidFill>
                  <a:schemeClr val="tx1"/>
                </a:solidFill>
                <a:cs typeface="Arabic Transparent" pitchFamily="2" charset="-78"/>
              </a:rPr>
              <a:t>1 2 3</a:t>
            </a:r>
          </a:p>
          <a:p>
            <a:pPr algn="r" rtl="1" eaLnBrk="0" hangingPunct="0"/>
            <a:endParaRPr lang="fr-FR" sz="14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grpSp>
        <p:nvGrpSpPr>
          <p:cNvPr id="91" name="Group 318"/>
          <p:cNvGrpSpPr>
            <a:grpSpLocks noChangeAspect="1"/>
          </p:cNvGrpSpPr>
          <p:nvPr/>
        </p:nvGrpSpPr>
        <p:grpSpPr bwMode="auto">
          <a:xfrm>
            <a:off x="6000760" y="5000636"/>
            <a:ext cx="907226" cy="314877"/>
            <a:chOff x="8095" y="6075"/>
            <a:chExt cx="1287" cy="213"/>
          </a:xfrm>
        </p:grpSpPr>
        <p:sp>
          <p:nvSpPr>
            <p:cNvPr id="94" name="Line 319"/>
            <p:cNvSpPr>
              <a:spLocks noChangeAspect="1" noChangeShapeType="1"/>
            </p:cNvSpPr>
            <p:nvPr/>
          </p:nvSpPr>
          <p:spPr bwMode="auto">
            <a:xfrm>
              <a:off x="8260" y="6075"/>
              <a:ext cx="98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r" rtl="1"/>
              <a:endParaRPr lang="fr-FR"/>
            </a:p>
          </p:txBody>
        </p:sp>
        <p:sp>
          <p:nvSpPr>
            <p:cNvPr id="95" name="AutoShape 320"/>
            <p:cNvSpPr>
              <a:spLocks noChangeAspect="1" noChangeArrowheads="1"/>
            </p:cNvSpPr>
            <p:nvPr/>
          </p:nvSpPr>
          <p:spPr bwMode="auto">
            <a:xfrm rot="10800000" flipH="1">
              <a:off x="8255" y="6089"/>
              <a:ext cx="969" cy="13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251 w 21600"/>
                <a:gd name="T13" fmla="*/ 2160 h 21600"/>
                <a:gd name="T14" fmla="*/ 19349 w 21600"/>
                <a:gd name="T15" fmla="*/ 194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86" y="21600"/>
                  </a:lnTo>
                  <a:lnTo>
                    <a:pt x="2071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miter lim="800000"/>
              <a:headEnd/>
              <a:tailEnd/>
            </a:ln>
            <a:scene3d>
              <a:camera prst="legacyObliqueFron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808080"/>
              </a:extrusionClr>
            </a:sp3d>
          </p:spPr>
          <p:txBody>
            <a:bodyPr>
              <a:flatTx/>
            </a:bodyPr>
            <a:lstStyle/>
            <a:p>
              <a:pPr algn="r" rtl="1"/>
              <a:endParaRPr lang="fr-FR"/>
            </a:p>
          </p:txBody>
        </p:sp>
        <p:sp>
          <p:nvSpPr>
            <p:cNvPr id="96" name="Rectangle 321"/>
            <p:cNvSpPr>
              <a:spLocks noChangeAspect="1" noChangeArrowheads="1"/>
            </p:cNvSpPr>
            <p:nvPr/>
          </p:nvSpPr>
          <p:spPr bwMode="auto">
            <a:xfrm>
              <a:off x="8095" y="6163"/>
              <a:ext cx="1287" cy="125"/>
            </a:xfrm>
            <a:prstGeom prst="rect">
              <a:avLst/>
            </a:prstGeom>
            <a:solidFill>
              <a:srgbClr val="80808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 rtl="1"/>
              <a:endParaRPr lang="fr-FR"/>
            </a:p>
          </p:txBody>
        </p:sp>
      </p:grpSp>
      <p:sp>
        <p:nvSpPr>
          <p:cNvPr id="92" name="Rectangle 322"/>
          <p:cNvSpPr>
            <a:spLocks noChangeAspect="1" noChangeArrowheads="1"/>
          </p:cNvSpPr>
          <p:nvPr/>
        </p:nvSpPr>
        <p:spPr bwMode="auto">
          <a:xfrm>
            <a:off x="6085398" y="4436327"/>
            <a:ext cx="17731" cy="56914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/>
            <a:endParaRPr lang="fr-FR"/>
          </a:p>
        </p:txBody>
      </p:sp>
      <p:sp>
        <p:nvSpPr>
          <p:cNvPr id="93" name="Rectangle 323"/>
          <p:cNvSpPr>
            <a:spLocks noChangeAspect="1" noChangeArrowheads="1"/>
          </p:cNvSpPr>
          <p:nvPr/>
        </p:nvSpPr>
        <p:spPr bwMode="auto">
          <a:xfrm>
            <a:off x="6756213" y="4428936"/>
            <a:ext cx="19208" cy="56914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/>
            <a:endParaRPr lang="fr-FR"/>
          </a:p>
        </p:txBody>
      </p:sp>
      <p:sp>
        <p:nvSpPr>
          <p:cNvPr id="108" name="Rectangle 248" descr="75 %"/>
          <p:cNvSpPr>
            <a:spLocks noChangeArrowheads="1"/>
          </p:cNvSpPr>
          <p:nvPr/>
        </p:nvSpPr>
        <p:spPr bwMode="auto">
          <a:xfrm>
            <a:off x="796925" y="1489072"/>
            <a:ext cx="2914650" cy="133350"/>
          </a:xfrm>
          <a:prstGeom prst="rect">
            <a:avLst/>
          </a:prstGeom>
          <a:pattFill prst="pct75">
            <a:fgClr>
              <a:srgbClr val="C0C0C0"/>
            </a:fgClr>
            <a:bgClr>
              <a:srgbClr val="FFFFFF"/>
            </a:bgClr>
          </a:patt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9" name="Rectangle 271"/>
          <p:cNvSpPr>
            <a:spLocks noChangeArrowheads="1"/>
          </p:cNvSpPr>
          <p:nvPr/>
        </p:nvSpPr>
        <p:spPr bwMode="auto">
          <a:xfrm flipV="1">
            <a:off x="0" y="4021134"/>
            <a:ext cx="855662" cy="96838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0" name="Rectangle 273"/>
          <p:cNvSpPr>
            <a:spLocks noChangeArrowheads="1"/>
          </p:cNvSpPr>
          <p:nvPr/>
        </p:nvSpPr>
        <p:spPr bwMode="auto">
          <a:xfrm flipV="1">
            <a:off x="2286000" y="4021134"/>
            <a:ext cx="855662" cy="96838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r" rtl="1"/>
            <a:endParaRPr lang="fr-FR"/>
          </a:p>
        </p:txBody>
      </p:sp>
      <p:pic>
        <p:nvPicPr>
          <p:cNvPr id="111" name="Picture 3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3792537" y="1541460"/>
            <a:ext cx="6572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" name="Picture 344" descr="Contacteur"/>
          <p:cNvPicPr>
            <a:picLocks noChangeAspect="1" noChangeArrowheads="1"/>
          </p:cNvPicPr>
          <p:nvPr/>
        </p:nvPicPr>
        <p:blipFill>
          <a:blip r:embed="rId4"/>
          <a:srcRect l="16634" t="16978" r="14371" b="20743"/>
          <a:stretch>
            <a:fillRect/>
          </a:stretch>
        </p:blipFill>
        <p:spPr bwMode="auto">
          <a:xfrm>
            <a:off x="5208555" y="3548062"/>
            <a:ext cx="6588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" name="Rectangle 349"/>
          <p:cNvSpPr>
            <a:spLocks noChangeArrowheads="1"/>
          </p:cNvSpPr>
          <p:nvPr/>
        </p:nvSpPr>
        <p:spPr bwMode="auto">
          <a:xfrm>
            <a:off x="3792537" y="2208209"/>
            <a:ext cx="566738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fr-FR" sz="1600" b="1" dirty="0">
                <a:solidFill>
                  <a:schemeClr val="tx1"/>
                </a:solidFill>
                <a:cs typeface="Arabic Transparent" pitchFamily="2" charset="-78"/>
              </a:rPr>
              <a:t>CF1</a:t>
            </a:r>
            <a:endParaRPr lang="en-US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14" name="Rectangle 351"/>
          <p:cNvSpPr>
            <a:spLocks noChangeArrowheads="1"/>
          </p:cNvSpPr>
          <p:nvPr/>
        </p:nvSpPr>
        <p:spPr bwMode="auto">
          <a:xfrm>
            <a:off x="14287" y="2205034"/>
            <a:ext cx="566738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600" b="1" dirty="0">
                <a:solidFill>
                  <a:schemeClr val="tx1"/>
                </a:solidFill>
                <a:cs typeface="Arabic Transparent" pitchFamily="2" charset="-78"/>
              </a:rPr>
              <a:t>CF2</a:t>
            </a:r>
            <a:endParaRPr lang="en-US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15" name="Text Box 352"/>
          <p:cNvSpPr txBox="1">
            <a:spLocks noChangeArrowheads="1"/>
          </p:cNvSpPr>
          <p:nvPr/>
        </p:nvSpPr>
        <p:spPr bwMode="auto">
          <a:xfrm>
            <a:off x="6197584" y="4502150"/>
            <a:ext cx="576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chemeClr val="accent1"/>
                </a:solidFill>
              </a:rPr>
              <a:t>M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116" name="Rectangle 357"/>
          <p:cNvSpPr>
            <a:spLocks noChangeArrowheads="1"/>
          </p:cNvSpPr>
          <p:nvPr/>
        </p:nvSpPr>
        <p:spPr bwMode="auto">
          <a:xfrm>
            <a:off x="6607143" y="5757885"/>
            <a:ext cx="396875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600" b="1">
                <a:solidFill>
                  <a:schemeClr val="tx1"/>
                </a:solidFill>
                <a:cs typeface="Arabic Transparent" pitchFamily="2" charset="-78"/>
              </a:rPr>
              <a:t>S</a:t>
            </a:r>
            <a:r>
              <a:rPr lang="fr-FR" sz="1600" b="1" baseline="-25000">
                <a:solidFill>
                  <a:schemeClr val="tx1"/>
                </a:solidFill>
                <a:cs typeface="Arabic Transparent" pitchFamily="2" charset="-78"/>
              </a:rPr>
              <a:t>2</a:t>
            </a:r>
            <a:endParaRPr lang="en-US" sz="1600" b="1" baseline="-250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17" name="Rectangle 359"/>
          <p:cNvSpPr>
            <a:spLocks noChangeArrowheads="1"/>
          </p:cNvSpPr>
          <p:nvPr/>
        </p:nvSpPr>
        <p:spPr bwMode="auto">
          <a:xfrm>
            <a:off x="6618255" y="5321323"/>
            <a:ext cx="396875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600" b="1">
                <a:solidFill>
                  <a:schemeClr val="tx1"/>
                </a:solidFill>
                <a:cs typeface="Arabic Transparent" pitchFamily="2" charset="-78"/>
              </a:rPr>
              <a:t>S</a:t>
            </a:r>
            <a:r>
              <a:rPr lang="fr-FR" sz="1600" b="1" baseline="-25000">
                <a:solidFill>
                  <a:schemeClr val="tx1"/>
                </a:solidFill>
                <a:cs typeface="Arabic Transparent" pitchFamily="2" charset="-78"/>
              </a:rPr>
              <a:t>3</a:t>
            </a:r>
            <a:endParaRPr lang="en-US" sz="1600" b="1" baseline="-2500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18" name="Rectangle 360"/>
          <p:cNvSpPr>
            <a:spLocks noChangeArrowheads="1"/>
          </p:cNvSpPr>
          <p:nvPr/>
        </p:nvSpPr>
        <p:spPr bwMode="auto">
          <a:xfrm>
            <a:off x="6640480" y="6276998"/>
            <a:ext cx="396875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600" b="1" dirty="0">
                <a:solidFill>
                  <a:schemeClr val="tx1"/>
                </a:solidFill>
                <a:cs typeface="Arabic Transparent" pitchFamily="2" charset="-78"/>
              </a:rPr>
              <a:t>S</a:t>
            </a:r>
            <a:r>
              <a:rPr lang="fr-FR" sz="1600" b="1" baseline="-25000" dirty="0">
                <a:solidFill>
                  <a:schemeClr val="tx1"/>
                </a:solidFill>
                <a:cs typeface="Arabic Transparent" pitchFamily="2" charset="-78"/>
              </a:rPr>
              <a:t>1</a:t>
            </a:r>
            <a:endParaRPr lang="en-US" sz="1600" b="1" baseline="-250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pic>
        <p:nvPicPr>
          <p:cNvPr id="119" name="Picture 362"/>
          <p:cNvPicPr preferRelativeResize="0">
            <a:picLocks noChangeAspect="1" noChangeArrowheads="1"/>
          </p:cNvPicPr>
          <p:nvPr/>
        </p:nvPicPr>
        <p:blipFill>
          <a:blip r:embed="rId5"/>
          <a:srcRect l="54697" t="55037" r="25548" b="20038"/>
          <a:stretch>
            <a:fillRect/>
          </a:stretch>
        </p:blipFill>
        <p:spPr bwMode="auto">
          <a:xfrm>
            <a:off x="7042118" y="5253060"/>
            <a:ext cx="61118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" name="Picture 363"/>
          <p:cNvPicPr preferRelativeResize="0">
            <a:picLocks noChangeAspect="1" noChangeArrowheads="1"/>
          </p:cNvPicPr>
          <p:nvPr/>
        </p:nvPicPr>
        <p:blipFill>
          <a:blip r:embed="rId5"/>
          <a:srcRect l="2322" t="77612" r="77342"/>
          <a:stretch>
            <a:fillRect/>
          </a:stretch>
        </p:blipFill>
        <p:spPr bwMode="auto">
          <a:xfrm>
            <a:off x="7019893" y="6261123"/>
            <a:ext cx="630237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" name="Picture 364"/>
          <p:cNvPicPr preferRelativeResize="0">
            <a:picLocks noChangeAspect="1" noChangeArrowheads="1"/>
          </p:cNvPicPr>
          <p:nvPr/>
        </p:nvPicPr>
        <p:blipFill>
          <a:blip r:embed="rId5"/>
          <a:srcRect t="19513" r="76703" b="57312"/>
          <a:stretch>
            <a:fillRect/>
          </a:stretch>
        </p:blipFill>
        <p:spPr bwMode="auto">
          <a:xfrm>
            <a:off x="6929405" y="5757885"/>
            <a:ext cx="7239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" name="Picture 36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V="1">
            <a:off x="8480393" y="4137036"/>
            <a:ext cx="503237" cy="57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" name="Picture 368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V="1">
            <a:off x="7891716" y="4140234"/>
            <a:ext cx="503238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87400" y="4429132"/>
            <a:ext cx="1176338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" name="Text Box 369"/>
          <p:cNvSpPr txBox="1">
            <a:spLocks noChangeArrowheads="1"/>
          </p:cNvSpPr>
          <p:nvPr/>
        </p:nvSpPr>
        <p:spPr bwMode="auto">
          <a:xfrm>
            <a:off x="8223218" y="3794125"/>
            <a:ext cx="684212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r-FR" sz="1600" b="1">
                <a:solidFill>
                  <a:schemeClr val="tx1"/>
                </a:solidFill>
              </a:rPr>
              <a:t>H1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126" name="Text Box 370"/>
          <p:cNvSpPr txBox="1">
            <a:spLocks noChangeArrowheads="1"/>
          </p:cNvSpPr>
          <p:nvPr/>
        </p:nvSpPr>
        <p:spPr bwMode="auto">
          <a:xfrm>
            <a:off x="7651718" y="3789362"/>
            <a:ext cx="684212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r-FR" sz="1600" b="1">
                <a:solidFill>
                  <a:schemeClr val="tx1"/>
                </a:solidFill>
              </a:rPr>
              <a:t>H2</a:t>
            </a:r>
            <a:endParaRPr lang="en-US" sz="1600" b="1">
              <a:solidFill>
                <a:schemeClr val="tx1"/>
              </a:solidFill>
            </a:endParaRPr>
          </a:p>
        </p:txBody>
      </p:sp>
      <p:grpSp>
        <p:nvGrpSpPr>
          <p:cNvPr id="127" name="Group 259"/>
          <p:cNvGrpSpPr>
            <a:grpSpLocks noChangeAspect="1"/>
          </p:cNvGrpSpPr>
          <p:nvPr/>
        </p:nvGrpSpPr>
        <p:grpSpPr bwMode="auto">
          <a:xfrm>
            <a:off x="868362" y="1544634"/>
            <a:ext cx="1406525" cy="2479675"/>
            <a:chOff x="3303" y="1457"/>
            <a:chExt cx="1960" cy="3458"/>
          </a:xfrm>
        </p:grpSpPr>
        <p:sp>
          <p:nvSpPr>
            <p:cNvPr id="128" name="AutoShape 260"/>
            <p:cNvSpPr>
              <a:spLocks noChangeAspect="1" noChangeArrowheads="1"/>
            </p:cNvSpPr>
            <p:nvPr/>
          </p:nvSpPr>
          <p:spPr bwMode="auto">
            <a:xfrm flipH="1">
              <a:off x="3303" y="1614"/>
              <a:ext cx="1960" cy="3301"/>
            </a:xfrm>
            <a:prstGeom prst="cube">
              <a:avLst>
                <a:gd name="adj" fmla="val 0"/>
              </a:avLst>
            </a:prstGeom>
            <a:solidFill>
              <a:srgbClr val="00CC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AutoShape 261" descr="Marbre vert"/>
            <p:cNvSpPr>
              <a:spLocks noChangeAspect="1" noChangeArrowheads="1"/>
            </p:cNvSpPr>
            <p:nvPr/>
          </p:nvSpPr>
          <p:spPr bwMode="auto">
            <a:xfrm flipH="1">
              <a:off x="3453" y="1713"/>
              <a:ext cx="1689" cy="1175"/>
            </a:xfrm>
            <a:prstGeom prst="cube">
              <a:avLst>
                <a:gd name="adj" fmla="val 0"/>
              </a:avLst>
            </a:prstGeom>
            <a:blipFill dpi="0" rotWithShape="1">
              <a:blip r:embed="rId8">
                <a:alphaModFix amt="55000"/>
              </a:blip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30" name="Group 262"/>
            <p:cNvGrpSpPr>
              <a:grpSpLocks noChangeAspect="1"/>
            </p:cNvGrpSpPr>
            <p:nvPr/>
          </p:nvGrpSpPr>
          <p:grpSpPr bwMode="auto">
            <a:xfrm>
              <a:off x="3411" y="1457"/>
              <a:ext cx="1691" cy="247"/>
              <a:chOff x="2915" y="1438"/>
              <a:chExt cx="1691" cy="247"/>
            </a:xfrm>
          </p:grpSpPr>
          <p:sp>
            <p:nvSpPr>
              <p:cNvPr id="133" name="AutoShape 263"/>
              <p:cNvSpPr>
                <a:spLocks noChangeAspect="1" noChangeArrowheads="1"/>
              </p:cNvSpPr>
              <p:nvPr/>
            </p:nvSpPr>
            <p:spPr bwMode="auto">
              <a:xfrm>
                <a:off x="4243" y="1438"/>
                <a:ext cx="363" cy="24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22 w 21600"/>
                  <a:gd name="T13" fmla="*/ 4460 h 21600"/>
                  <a:gd name="T14" fmla="*/ 17078 w 21600"/>
                  <a:gd name="T15" fmla="*/ 171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4" name="AutoShape 264"/>
              <p:cNvSpPr>
                <a:spLocks noChangeAspect="1" noChangeArrowheads="1"/>
              </p:cNvSpPr>
              <p:nvPr/>
            </p:nvSpPr>
            <p:spPr bwMode="auto">
              <a:xfrm>
                <a:off x="2915" y="1438"/>
                <a:ext cx="363" cy="24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22 w 21600"/>
                  <a:gd name="T13" fmla="*/ 4460 h 21600"/>
                  <a:gd name="T14" fmla="*/ 17078 w 21600"/>
                  <a:gd name="T15" fmla="*/ 171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5" name="Oval 265"/>
              <p:cNvSpPr>
                <a:spLocks noChangeAspect="1" noChangeArrowheads="1"/>
              </p:cNvSpPr>
              <p:nvPr/>
            </p:nvSpPr>
            <p:spPr bwMode="auto">
              <a:xfrm>
                <a:off x="4327" y="1457"/>
                <a:ext cx="193" cy="193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6" name="Oval 266"/>
              <p:cNvSpPr>
                <a:spLocks noChangeAspect="1" noChangeArrowheads="1"/>
              </p:cNvSpPr>
              <p:nvPr/>
            </p:nvSpPr>
            <p:spPr bwMode="auto">
              <a:xfrm>
                <a:off x="2995" y="1457"/>
                <a:ext cx="193" cy="193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31" name="AutoShape 267" descr="Marbre marron"/>
            <p:cNvSpPr>
              <a:spLocks noChangeAspect="1" noChangeArrowheads="1"/>
            </p:cNvSpPr>
            <p:nvPr/>
          </p:nvSpPr>
          <p:spPr bwMode="auto">
            <a:xfrm flipH="1">
              <a:off x="3447" y="3093"/>
              <a:ext cx="1689" cy="1712"/>
            </a:xfrm>
            <a:prstGeom prst="cube">
              <a:avLst>
                <a:gd name="adj" fmla="val 0"/>
              </a:avLst>
            </a:prstGeom>
            <a:blipFill dpi="0" rotWithShape="1">
              <a:blip r:embed="rId9">
                <a:alphaModFix amt="55000"/>
              </a:blip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Oval 268"/>
            <p:cNvSpPr>
              <a:spLocks noChangeAspect="1" noChangeArrowheads="1"/>
            </p:cNvSpPr>
            <p:nvPr/>
          </p:nvSpPr>
          <p:spPr bwMode="auto">
            <a:xfrm>
              <a:off x="5031" y="2885"/>
              <a:ext cx="193" cy="19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37" name="Text Box 390"/>
          <p:cNvSpPr txBox="1">
            <a:spLocks noChangeArrowheads="1"/>
          </p:cNvSpPr>
          <p:nvPr/>
        </p:nvSpPr>
        <p:spPr bwMode="auto">
          <a:xfrm>
            <a:off x="57388" y="5643578"/>
            <a:ext cx="6372000" cy="91307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lnSpc>
                <a:spcPts val="1600"/>
              </a:lnSpc>
              <a:spcBef>
                <a:spcPct val="50000"/>
              </a:spcBef>
            </a:pPr>
            <a:r>
              <a:rPr lang="ar-DZ" sz="1600" b="1" dirty="0" smtClean="0">
                <a:solidFill>
                  <a:srgbClr val="0000FF"/>
                </a:solidFill>
                <a:cs typeface="Arabic Transparent" pitchFamily="2" charset="-78"/>
              </a:rPr>
              <a:t>1-أعط </a:t>
            </a:r>
            <a:r>
              <a:rPr lang="ar-DZ" sz="1600" b="1" dirty="0">
                <a:solidFill>
                  <a:srgbClr val="0000FF"/>
                </a:solidFill>
                <a:cs typeface="Arabic Transparent" pitchFamily="2" charset="-78"/>
              </a:rPr>
              <a:t>التصميم الكهربائي المناسب </a:t>
            </a:r>
            <a:r>
              <a:rPr lang="ar-DZ" sz="1600" b="1" dirty="0" smtClean="0">
                <a:solidFill>
                  <a:srgbClr val="0000FF"/>
                </a:solidFill>
                <a:cs typeface="Arabic Transparent" pitchFamily="2" charset="-78"/>
              </a:rPr>
              <a:t>لذلك.</a:t>
            </a:r>
            <a:endParaRPr lang="en-US" sz="1600" b="1" dirty="0" smtClean="0">
              <a:solidFill>
                <a:srgbClr val="0000FF"/>
              </a:solidFill>
              <a:cs typeface="Arabic Transparent" pitchFamily="2" charset="-78"/>
            </a:endParaRPr>
          </a:p>
          <a:p>
            <a:pPr algn="r" rtl="1">
              <a:spcBef>
                <a:spcPct val="50000"/>
              </a:spcBef>
            </a:pPr>
            <a:r>
              <a:rPr lang="ar-DZ" sz="1600" b="1" dirty="0" smtClean="0">
                <a:solidFill>
                  <a:srgbClr val="0000FF"/>
                </a:solidFill>
                <a:cs typeface="Arabic Transparent" pitchFamily="2" charset="-78"/>
              </a:rPr>
              <a:t>2- اختر الأجهزة الكهربائية المناسبة إذا كانت استطاعة المحرك </a:t>
            </a:r>
            <a:r>
              <a:rPr lang="fr-FR" sz="1600" b="1" dirty="0" smtClean="0">
                <a:solidFill>
                  <a:srgbClr val="0000FF"/>
                </a:solidFill>
                <a:cs typeface="Arabic Transparent" pitchFamily="2" charset="-78"/>
              </a:rPr>
              <a:t>M</a:t>
            </a:r>
            <a:r>
              <a:rPr lang="ar-DZ" sz="1600" b="1" dirty="0" smtClean="0">
                <a:solidFill>
                  <a:srgbClr val="0000FF"/>
                </a:solidFill>
                <a:cs typeface="Arabic Transparent" pitchFamily="2" charset="-78"/>
              </a:rPr>
              <a:t> تقدر </a:t>
            </a:r>
            <a:r>
              <a:rPr lang="ar-DZ" sz="1600" b="1" dirty="0" err="1" smtClean="0">
                <a:solidFill>
                  <a:srgbClr val="0000FF"/>
                </a:solidFill>
                <a:cs typeface="Arabic Transparent" pitchFamily="2" charset="-78"/>
              </a:rPr>
              <a:t>بـ</a:t>
            </a:r>
            <a:r>
              <a:rPr lang="ar-DZ" sz="1600" b="1" dirty="0" smtClean="0">
                <a:solidFill>
                  <a:srgbClr val="0000FF"/>
                </a:solidFill>
                <a:cs typeface="Arabic Transparent" pitchFamily="2" charset="-78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cs typeface="Arabic Transparent" pitchFamily="2" charset="-78"/>
              </a:rPr>
              <a:t>2.2KW</a:t>
            </a:r>
            <a:r>
              <a:rPr lang="ar-DZ" sz="1600" b="1" dirty="0" smtClean="0">
                <a:solidFill>
                  <a:srgbClr val="0000FF"/>
                </a:solidFill>
                <a:cs typeface="Arabic Transparent" pitchFamily="2" charset="-78"/>
              </a:rPr>
              <a:t> حسب وثيقة الصانع.</a:t>
            </a:r>
            <a:endParaRPr lang="fr-FR" sz="1600" b="1" dirty="0">
              <a:solidFill>
                <a:srgbClr val="0000FF"/>
              </a:solidFill>
              <a:cs typeface="Arabic Transparent" pitchFamily="2" charset="-78"/>
            </a:endParaRPr>
          </a:p>
        </p:txBody>
      </p:sp>
      <p:pic>
        <p:nvPicPr>
          <p:cNvPr id="138" name="Picture 39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87400" y="4429132"/>
            <a:ext cx="1176338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9" name="Group 354"/>
          <p:cNvGrpSpPr>
            <a:grpSpLocks/>
          </p:cNvGrpSpPr>
          <p:nvPr/>
        </p:nvGrpSpPr>
        <p:grpSpPr bwMode="auto">
          <a:xfrm>
            <a:off x="1344590" y="1189022"/>
            <a:ext cx="465138" cy="455613"/>
            <a:chOff x="954" y="2904"/>
            <a:chExt cx="293" cy="287"/>
          </a:xfrm>
        </p:grpSpPr>
        <p:sp>
          <p:nvSpPr>
            <p:cNvPr id="140" name="Rectangle 343" descr="60 %"/>
            <p:cNvSpPr>
              <a:spLocks noChangeArrowheads="1"/>
            </p:cNvSpPr>
            <p:nvPr/>
          </p:nvSpPr>
          <p:spPr bwMode="auto">
            <a:xfrm>
              <a:off x="1020" y="3100"/>
              <a:ext cx="136" cy="91"/>
            </a:xfrm>
            <a:prstGeom prst="rect">
              <a:avLst/>
            </a:prstGeom>
            <a:pattFill prst="pct60">
              <a:fgClr>
                <a:schemeClr val="tx2"/>
              </a:fgClr>
              <a:bgClr>
                <a:schemeClr val="accent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1" name="Rectangle 347"/>
            <p:cNvSpPr>
              <a:spLocks noChangeArrowheads="1"/>
            </p:cNvSpPr>
            <p:nvPr/>
          </p:nvSpPr>
          <p:spPr bwMode="auto">
            <a:xfrm>
              <a:off x="954" y="2904"/>
              <a:ext cx="293" cy="212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chemeClr val="tx1"/>
                  </a:solidFill>
                  <a:cs typeface="Arabic Transparent" pitchFamily="2" charset="-78"/>
                </a:rPr>
                <a:t>CP</a:t>
              </a:r>
              <a:endParaRPr lang="en-US" sz="1600" b="1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60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0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60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60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60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60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60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60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60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60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00138 L 0.15746 0.00138 " pathEditMode="relative" rAng="0" ptsTypes="AA">
                                      <p:cBhvr>
                                        <p:cTn id="217" dur="5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4.81481E-6 L 0.00139 -0.31481 " pathEditMode="relative" rAng="0" ptsTypes="AA">
                                      <p:cBhvr>
                                        <p:cTn id="221" dur="5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16 0.00138 L 0.00069 0.00138 " pathEditMode="relative" rAng="0" ptsTypes="AA">
                                      <p:cBhvr>
                                        <p:cTn id="225" dur="5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076" grpId="0"/>
      <p:bldP spid="160077" grpId="0"/>
      <p:bldP spid="160126" grpId="0"/>
      <p:bldP spid="160127" grpId="0"/>
      <p:bldP spid="160128" grpId="0"/>
      <p:bldP spid="160129" grpId="0"/>
      <p:bldP spid="160130" grpId="0"/>
      <p:bldP spid="160131" grpId="0"/>
      <p:bldP spid="160132" grpId="0"/>
      <p:bldP spid="160133" grpId="0"/>
      <p:bldP spid="77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/>
      <p:bldP spid="92" grpId="0" animBg="1"/>
      <p:bldP spid="93" grpId="0" animBg="1"/>
      <p:bldP spid="108" grpId="0" animBg="1"/>
      <p:bldP spid="109" grpId="0" animBg="1"/>
      <p:bldP spid="110" grpId="0" animBg="1"/>
      <p:bldP spid="113" grpId="0"/>
      <p:bldP spid="114" grpId="0"/>
      <p:bldP spid="115" grpId="0"/>
      <p:bldP spid="116" grpId="0"/>
      <p:bldP spid="117" grpId="0"/>
      <p:bldP spid="118" grpId="0"/>
      <p:bldP spid="125" grpId="0"/>
      <p:bldP spid="126" grpId="0"/>
      <p:bldP spid="13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00"/>
          <p:cNvGrpSpPr/>
          <p:nvPr/>
        </p:nvGrpSpPr>
        <p:grpSpPr>
          <a:xfrm>
            <a:off x="130969" y="427625"/>
            <a:ext cx="8914329" cy="6146348"/>
            <a:chOff x="130969" y="427625"/>
            <a:chExt cx="8914329" cy="6146348"/>
          </a:xfrm>
        </p:grpSpPr>
        <p:grpSp>
          <p:nvGrpSpPr>
            <p:cNvPr id="4" name="Groupe 40"/>
            <p:cNvGrpSpPr/>
            <p:nvPr/>
          </p:nvGrpSpPr>
          <p:grpSpPr>
            <a:xfrm>
              <a:off x="132070" y="427625"/>
              <a:ext cx="8805548" cy="6002565"/>
              <a:chOff x="132070" y="427625"/>
              <a:chExt cx="8805548" cy="6002565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42844" y="428604"/>
                <a:ext cx="8786874" cy="6000792"/>
              </a:xfrm>
              <a:prstGeom prst="rect">
                <a:avLst/>
              </a:prstGeom>
              <a:noFill/>
              <a:ln w="158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0" name="Connecteur droit 9"/>
              <p:cNvCxnSpPr/>
              <p:nvPr/>
            </p:nvCxnSpPr>
            <p:spPr>
              <a:xfrm rot="16200000" flipH="1">
                <a:off x="-285785" y="3429000"/>
                <a:ext cx="6000792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/>
              <p:cNvCxnSpPr/>
              <p:nvPr/>
            </p:nvCxnSpPr>
            <p:spPr>
              <a:xfrm rot="16200000" flipH="1">
                <a:off x="2128666" y="3429000"/>
                <a:ext cx="6000792" cy="1588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/>
              <p:cNvCxnSpPr/>
              <p:nvPr/>
            </p:nvCxnSpPr>
            <p:spPr>
              <a:xfrm rot="16200000" flipH="1">
                <a:off x="3028455" y="3428206"/>
                <a:ext cx="6000792" cy="1588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/>
              <p:cNvCxnSpPr/>
              <p:nvPr/>
            </p:nvCxnSpPr>
            <p:spPr>
              <a:xfrm rot="16200000" flipH="1">
                <a:off x="4715670" y="3428206"/>
                <a:ext cx="6000792" cy="1588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/>
              <p:cNvCxnSpPr/>
              <p:nvPr/>
            </p:nvCxnSpPr>
            <p:spPr>
              <a:xfrm rot="16200000" flipH="1">
                <a:off x="-1199834" y="3729396"/>
                <a:ext cx="5400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 rot="16200000" flipH="1">
                <a:off x="4230248" y="3728602"/>
                <a:ext cx="5400000" cy="1588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/>
            </p:nvCxnSpPr>
            <p:spPr>
              <a:xfrm rot="5400000">
                <a:off x="3609410" y="732831"/>
                <a:ext cx="612000" cy="1588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/>
            </p:nvCxnSpPr>
            <p:spPr>
              <a:xfrm>
                <a:off x="139504" y="1027404"/>
                <a:ext cx="49896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/>
              <p:cNvCxnSpPr/>
              <p:nvPr/>
            </p:nvCxnSpPr>
            <p:spPr>
              <a:xfrm>
                <a:off x="6031254" y="1030602"/>
                <a:ext cx="28944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>
                <a:off x="5129856" y="1326804"/>
                <a:ext cx="1800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>
                <a:off x="150128" y="1313156"/>
                <a:ext cx="2556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/>
              <p:cNvCxnSpPr/>
              <p:nvPr/>
            </p:nvCxnSpPr>
            <p:spPr>
              <a:xfrm>
                <a:off x="139646" y="1629402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>
                <a:off x="142520" y="1928802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>
              <a:xfrm>
                <a:off x="140696" y="2245048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/>
            </p:nvCxnSpPr>
            <p:spPr>
              <a:xfrm>
                <a:off x="134944" y="2544448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>
              <a:xfrm>
                <a:off x="147546" y="2830200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/>
              <p:cNvCxnSpPr/>
              <p:nvPr/>
            </p:nvCxnSpPr>
            <p:spPr>
              <a:xfrm>
                <a:off x="146874" y="3129600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/>
              <p:cNvCxnSpPr/>
              <p:nvPr/>
            </p:nvCxnSpPr>
            <p:spPr>
              <a:xfrm>
                <a:off x="153618" y="3445846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/>
              <p:cNvCxnSpPr/>
              <p:nvPr/>
            </p:nvCxnSpPr>
            <p:spPr>
              <a:xfrm>
                <a:off x="142844" y="3745246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/>
              <p:cNvCxnSpPr/>
              <p:nvPr/>
            </p:nvCxnSpPr>
            <p:spPr>
              <a:xfrm>
                <a:off x="153294" y="4027800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/>
              <p:cNvCxnSpPr/>
              <p:nvPr/>
            </p:nvCxnSpPr>
            <p:spPr>
              <a:xfrm>
                <a:off x="142520" y="4327200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>
                <a:off x="132070" y="4643446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/>
              <p:cNvCxnSpPr/>
              <p:nvPr/>
            </p:nvCxnSpPr>
            <p:spPr>
              <a:xfrm>
                <a:off x="148592" y="4942846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>
              <a:xfrm>
                <a:off x="147546" y="5228598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/>
              <p:nvPr/>
            </p:nvCxnSpPr>
            <p:spPr>
              <a:xfrm>
                <a:off x="136772" y="5527998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/>
              <p:cNvCxnSpPr/>
              <p:nvPr/>
            </p:nvCxnSpPr>
            <p:spPr>
              <a:xfrm>
                <a:off x="153618" y="5844244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/>
              <p:cNvCxnSpPr/>
              <p:nvPr/>
            </p:nvCxnSpPr>
            <p:spPr>
              <a:xfrm>
                <a:off x="142844" y="6143644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" name="ZoneTexte 42"/>
            <p:cNvSpPr txBox="1"/>
            <p:nvPr/>
          </p:nvSpPr>
          <p:spPr>
            <a:xfrm>
              <a:off x="714348" y="500042"/>
              <a:ext cx="107157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Moteur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2738362" y="441904"/>
              <a:ext cx="14287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Contacteur</a:t>
              </a:r>
            </a:p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tripolaire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4000496" y="428604"/>
              <a:ext cx="12144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Relais thermique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5143504" y="428604"/>
              <a:ext cx="100013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Zone </a:t>
              </a:r>
            </a:p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de réglage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6143636" y="446110"/>
              <a:ext cx="12858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 Fusible</a:t>
              </a:r>
            </a:p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Classe aM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7688008" y="527338"/>
              <a:ext cx="135729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Sectionneur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214282" y="1013756"/>
              <a:ext cx="128588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220/230V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1503364" y="1013756"/>
              <a:ext cx="128588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380/400V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2714612" y="1129336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Référence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3956354" y="1139786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Référence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5351610" y="1314581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A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6072198" y="1027404"/>
              <a:ext cx="9286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Calibre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7000892" y="121442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Taille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7742568" y="1170280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Référence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6267893" y="1336906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A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214282" y="1321485"/>
              <a:ext cx="57150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KW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931860" y="1321485"/>
              <a:ext cx="57150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I(A)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1483320" y="1309610"/>
              <a:ext cx="57150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KW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2173602" y="1309610"/>
              <a:ext cx="57150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I(A)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241578" y="159536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1000100" y="1607237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241578" y="1909835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999912" y="190806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1500166" y="163098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0.37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2107295" y="161911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1.03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1498393" y="1930560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0.55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2117397" y="1930560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1.6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142844" y="2240432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0.37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809536" y="2231385"/>
              <a:ext cx="64159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1495010" y="2245619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0.75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2125889" y="2238304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1500166" y="253344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2131045" y="2533447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2.6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144274" y="2532205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0.55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ZoneTexte 76"/>
            <p:cNvSpPr txBox="1"/>
            <p:nvPr/>
          </p:nvSpPr>
          <p:spPr>
            <a:xfrm>
              <a:off x="822652" y="2532205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2.75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1488291" y="2826243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ZoneTexte 78"/>
            <p:cNvSpPr txBox="1"/>
            <p:nvPr/>
          </p:nvSpPr>
          <p:spPr>
            <a:xfrm>
              <a:off x="2131045" y="2830803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ZoneTexte 79"/>
            <p:cNvSpPr txBox="1"/>
            <p:nvPr/>
          </p:nvSpPr>
          <p:spPr>
            <a:xfrm>
              <a:off x="144274" y="2835019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0.75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ZoneTexte 80"/>
            <p:cNvSpPr txBox="1"/>
            <p:nvPr/>
          </p:nvSpPr>
          <p:spPr>
            <a:xfrm>
              <a:off x="815013" y="2826839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3.5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ZoneTexte 81"/>
            <p:cNvSpPr txBox="1"/>
            <p:nvPr/>
          </p:nvSpPr>
          <p:spPr>
            <a:xfrm>
              <a:off x="1500166" y="313385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2.2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ZoneTexte 82"/>
            <p:cNvSpPr txBox="1"/>
            <p:nvPr/>
          </p:nvSpPr>
          <p:spPr>
            <a:xfrm>
              <a:off x="2119170" y="313661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ZoneTexte 83"/>
            <p:cNvSpPr txBox="1"/>
            <p:nvPr/>
          </p:nvSpPr>
          <p:spPr>
            <a:xfrm>
              <a:off x="144274" y="3131373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ZoneTexte 84"/>
            <p:cNvSpPr txBox="1"/>
            <p:nvPr/>
          </p:nvSpPr>
          <p:spPr>
            <a:xfrm>
              <a:off x="815013" y="3150888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4.4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1508127" y="3445994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" name="ZoneTexte 86"/>
            <p:cNvSpPr txBox="1"/>
            <p:nvPr/>
          </p:nvSpPr>
          <p:spPr>
            <a:xfrm>
              <a:off x="2115256" y="3445994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6.6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8" name="ZoneTexte 87"/>
            <p:cNvSpPr txBox="1"/>
            <p:nvPr/>
          </p:nvSpPr>
          <p:spPr>
            <a:xfrm>
              <a:off x="140360" y="3444752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" name="ZoneTexte 88"/>
            <p:cNvSpPr txBox="1"/>
            <p:nvPr/>
          </p:nvSpPr>
          <p:spPr>
            <a:xfrm>
              <a:off x="811099" y="3451150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6.1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1511853" y="3731746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ZoneTexte 90"/>
            <p:cNvSpPr txBox="1"/>
            <p:nvPr/>
          </p:nvSpPr>
          <p:spPr>
            <a:xfrm>
              <a:off x="2112772" y="3731746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8. 5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ZoneTexte 91"/>
            <p:cNvSpPr txBox="1"/>
            <p:nvPr/>
          </p:nvSpPr>
          <p:spPr>
            <a:xfrm>
              <a:off x="161626" y="3730504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2. 2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ZoneTexte 92"/>
            <p:cNvSpPr txBox="1"/>
            <p:nvPr/>
          </p:nvSpPr>
          <p:spPr>
            <a:xfrm>
              <a:off x="808615" y="3725027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8.7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ZoneTexte 93"/>
            <p:cNvSpPr txBox="1"/>
            <p:nvPr/>
          </p:nvSpPr>
          <p:spPr>
            <a:xfrm>
              <a:off x="1499978" y="4339283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7. 5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ZoneTexte 94"/>
            <p:cNvSpPr txBox="1"/>
            <p:nvPr/>
          </p:nvSpPr>
          <p:spPr>
            <a:xfrm>
              <a:off x="2107107" y="4331968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15. 5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ZoneTexte 95"/>
            <p:cNvSpPr txBox="1"/>
            <p:nvPr/>
          </p:nvSpPr>
          <p:spPr>
            <a:xfrm>
              <a:off x="155961" y="4330914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ZoneTexte 96"/>
            <p:cNvSpPr txBox="1"/>
            <p:nvPr/>
          </p:nvSpPr>
          <p:spPr>
            <a:xfrm>
              <a:off x="791075" y="4336070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14. 5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" name="ZoneTexte 101"/>
            <p:cNvSpPr txBox="1"/>
            <p:nvPr/>
          </p:nvSpPr>
          <p:spPr>
            <a:xfrm>
              <a:off x="190532" y="4617034"/>
              <a:ext cx="64159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" name="ZoneTexte 102"/>
            <p:cNvSpPr txBox="1"/>
            <p:nvPr/>
          </p:nvSpPr>
          <p:spPr>
            <a:xfrm>
              <a:off x="932897" y="4628909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ZoneTexte 103"/>
            <p:cNvSpPr txBox="1"/>
            <p:nvPr/>
          </p:nvSpPr>
          <p:spPr>
            <a:xfrm>
              <a:off x="1496440" y="464980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9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ZoneTexte 104"/>
            <p:cNvSpPr txBox="1"/>
            <p:nvPr/>
          </p:nvSpPr>
          <p:spPr>
            <a:xfrm>
              <a:off x="2107804" y="4644330"/>
              <a:ext cx="79645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18. 5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" name="ZoneTexte 105"/>
            <p:cNvSpPr txBox="1"/>
            <p:nvPr/>
          </p:nvSpPr>
          <p:spPr>
            <a:xfrm>
              <a:off x="1488103" y="4934913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ZoneTexte 106"/>
            <p:cNvSpPr txBox="1"/>
            <p:nvPr/>
          </p:nvSpPr>
          <p:spPr>
            <a:xfrm>
              <a:off x="2120412" y="4934913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ZoneTexte 107"/>
            <p:cNvSpPr txBox="1"/>
            <p:nvPr/>
          </p:nvSpPr>
          <p:spPr>
            <a:xfrm>
              <a:off x="144086" y="493430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5. 5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ZoneTexte 108"/>
            <p:cNvSpPr txBox="1"/>
            <p:nvPr/>
          </p:nvSpPr>
          <p:spPr>
            <a:xfrm>
              <a:off x="814825" y="4932754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" name="ZoneTexte 109"/>
            <p:cNvSpPr txBox="1"/>
            <p:nvPr/>
          </p:nvSpPr>
          <p:spPr>
            <a:xfrm>
              <a:off x="1498736" y="5233662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ZoneTexte 110"/>
            <p:cNvSpPr txBox="1"/>
            <p:nvPr/>
          </p:nvSpPr>
          <p:spPr>
            <a:xfrm>
              <a:off x="2119170" y="523366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30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154719" y="5240874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7. 5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" name="ZoneTexte 112"/>
            <p:cNvSpPr txBox="1"/>
            <p:nvPr/>
          </p:nvSpPr>
          <p:spPr>
            <a:xfrm>
              <a:off x="813583" y="5223522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27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" name="ZoneTexte 113"/>
            <p:cNvSpPr txBox="1"/>
            <p:nvPr/>
          </p:nvSpPr>
          <p:spPr>
            <a:xfrm>
              <a:off x="226157" y="5534727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" name="ZoneTexte 114"/>
            <p:cNvSpPr txBox="1"/>
            <p:nvPr/>
          </p:nvSpPr>
          <p:spPr>
            <a:xfrm>
              <a:off x="904536" y="5534727"/>
              <a:ext cx="64159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" name="ZoneTexte 115"/>
            <p:cNvSpPr txBox="1"/>
            <p:nvPr/>
          </p:nvSpPr>
          <p:spPr>
            <a:xfrm>
              <a:off x="1488103" y="553472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" name="ZoneTexte 116"/>
            <p:cNvSpPr txBox="1"/>
            <p:nvPr/>
          </p:nvSpPr>
          <p:spPr>
            <a:xfrm>
              <a:off x="2120412" y="5530167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30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" name="ZoneTexte 117"/>
            <p:cNvSpPr txBox="1"/>
            <p:nvPr/>
          </p:nvSpPr>
          <p:spPr>
            <a:xfrm>
              <a:off x="1474986" y="5846901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18. 5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" name="ZoneTexte 118"/>
            <p:cNvSpPr txBox="1"/>
            <p:nvPr/>
          </p:nvSpPr>
          <p:spPr>
            <a:xfrm>
              <a:off x="2119170" y="5858776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37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" name="ZoneTexte 119"/>
            <p:cNvSpPr txBox="1"/>
            <p:nvPr/>
          </p:nvSpPr>
          <p:spPr>
            <a:xfrm>
              <a:off x="130969" y="5842165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" name="ZoneTexte 120"/>
            <p:cNvSpPr txBox="1"/>
            <p:nvPr/>
          </p:nvSpPr>
          <p:spPr>
            <a:xfrm>
              <a:off x="813583" y="5840182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" name="ZoneTexte 121"/>
            <p:cNvSpPr txBox="1"/>
            <p:nvPr/>
          </p:nvSpPr>
          <p:spPr>
            <a:xfrm>
              <a:off x="138609" y="6144766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ZoneTexte 122"/>
            <p:cNvSpPr txBox="1"/>
            <p:nvPr/>
          </p:nvSpPr>
          <p:spPr>
            <a:xfrm>
              <a:off x="809348" y="6142044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39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" name="ZoneTexte 123"/>
            <p:cNvSpPr txBox="1"/>
            <p:nvPr/>
          </p:nvSpPr>
          <p:spPr>
            <a:xfrm>
              <a:off x="1547478" y="6118294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" name="ZoneTexte 124"/>
            <p:cNvSpPr txBox="1"/>
            <p:nvPr/>
          </p:nvSpPr>
          <p:spPr>
            <a:xfrm>
              <a:off x="2166482" y="6130169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" name="ZoneTexte 126"/>
            <p:cNvSpPr txBox="1"/>
            <p:nvPr/>
          </p:nvSpPr>
          <p:spPr>
            <a:xfrm>
              <a:off x="1499978" y="4019694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5. 5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8" name="ZoneTexte 127"/>
            <p:cNvSpPr txBox="1"/>
            <p:nvPr/>
          </p:nvSpPr>
          <p:spPr>
            <a:xfrm>
              <a:off x="2107107" y="4019694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11. 5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9" name="ZoneTexte 128"/>
            <p:cNvSpPr txBox="1"/>
            <p:nvPr/>
          </p:nvSpPr>
          <p:spPr>
            <a:xfrm>
              <a:off x="155961" y="403032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0" name="ZoneTexte 129"/>
            <p:cNvSpPr txBox="1"/>
            <p:nvPr/>
          </p:nvSpPr>
          <p:spPr>
            <a:xfrm>
              <a:off x="802950" y="4029410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11. 5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1" name="ZoneTexte 130"/>
            <p:cNvSpPr txBox="1"/>
            <p:nvPr/>
          </p:nvSpPr>
          <p:spPr>
            <a:xfrm>
              <a:off x="2714612" y="1626427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LC-D09          LR2-D1306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2" name="ZoneTexte 131"/>
            <p:cNvSpPr txBox="1"/>
            <p:nvPr/>
          </p:nvSpPr>
          <p:spPr>
            <a:xfrm>
              <a:off x="2714612" y="1936117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LC-D09          LR2-D1306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" name="ZoneTexte 132"/>
            <p:cNvSpPr txBox="1"/>
            <p:nvPr/>
          </p:nvSpPr>
          <p:spPr>
            <a:xfrm>
              <a:off x="2714612" y="2250179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LC-D09          LR2-D1307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" name="ZoneTexte 133"/>
            <p:cNvSpPr txBox="1"/>
            <p:nvPr/>
          </p:nvSpPr>
          <p:spPr>
            <a:xfrm>
              <a:off x="2714612" y="2536119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LC-D09          LR2-D1308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" name="ZoneTexte 134"/>
            <p:cNvSpPr txBox="1"/>
            <p:nvPr/>
          </p:nvSpPr>
          <p:spPr>
            <a:xfrm>
              <a:off x="2714612" y="2833558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LC-D09          LR2-D1308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6" name="ZoneTexte 135"/>
            <p:cNvSpPr txBox="1"/>
            <p:nvPr/>
          </p:nvSpPr>
          <p:spPr>
            <a:xfrm>
              <a:off x="2714612" y="3131373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LC-D09          LR2-D1310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7" name="ZoneTexte 136"/>
            <p:cNvSpPr txBox="1"/>
            <p:nvPr/>
          </p:nvSpPr>
          <p:spPr>
            <a:xfrm>
              <a:off x="2714424" y="3429000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LC-D09          LR2-D1312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8" name="ZoneTexte 137"/>
            <p:cNvSpPr txBox="1"/>
            <p:nvPr/>
          </p:nvSpPr>
          <p:spPr>
            <a:xfrm>
              <a:off x="2714612" y="3726815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LC-D09          LR2-D1314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9" name="ZoneTexte 138"/>
            <p:cNvSpPr txBox="1"/>
            <p:nvPr/>
          </p:nvSpPr>
          <p:spPr>
            <a:xfrm>
              <a:off x="2714612" y="4031569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LC-D12          LR2-D1316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" name="ZoneTexte 139"/>
            <p:cNvSpPr txBox="1"/>
            <p:nvPr/>
          </p:nvSpPr>
          <p:spPr>
            <a:xfrm>
              <a:off x="2714612" y="4344577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LC-D18          LR2-D1321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" name="ZoneTexte 140"/>
            <p:cNvSpPr txBox="1"/>
            <p:nvPr/>
          </p:nvSpPr>
          <p:spPr>
            <a:xfrm>
              <a:off x="2714612" y="4643446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LC-D25          LR2-D1322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2" name="ZoneTexte 141"/>
            <p:cNvSpPr txBox="1"/>
            <p:nvPr/>
          </p:nvSpPr>
          <p:spPr>
            <a:xfrm>
              <a:off x="2714612" y="4941261"/>
              <a:ext cx="264320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LC-D25          LR2-D1322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" name="ZoneTexte 142"/>
            <p:cNvSpPr txBox="1"/>
            <p:nvPr/>
          </p:nvSpPr>
          <p:spPr>
            <a:xfrm>
              <a:off x="2714612" y="5237458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LC-D32          LR2-D2353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4" name="ZoneTexte 143"/>
            <p:cNvSpPr txBox="1"/>
            <p:nvPr/>
          </p:nvSpPr>
          <p:spPr>
            <a:xfrm>
              <a:off x="2714612" y="5536515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LC-D32          LR2-D2355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5" name="ZoneTexte 144"/>
            <p:cNvSpPr txBox="1"/>
            <p:nvPr/>
          </p:nvSpPr>
          <p:spPr>
            <a:xfrm>
              <a:off x="2714612" y="5834142"/>
              <a:ext cx="257176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LC-D40          LR2-D3355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" name="ZoneTexte 145"/>
            <p:cNvSpPr txBox="1"/>
            <p:nvPr/>
          </p:nvSpPr>
          <p:spPr>
            <a:xfrm>
              <a:off x="2714612" y="6131957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LC-D40          LR2-D3357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7" name="ZoneTexte 146"/>
            <p:cNvSpPr txBox="1"/>
            <p:nvPr/>
          </p:nvSpPr>
          <p:spPr>
            <a:xfrm>
              <a:off x="5131629" y="1619112"/>
              <a:ext cx="8572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1 - 1.6</a:t>
              </a:r>
            </a:p>
            <a:p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8" name="ZoneTexte 147"/>
            <p:cNvSpPr txBox="1"/>
            <p:nvPr/>
          </p:nvSpPr>
          <p:spPr>
            <a:xfrm>
              <a:off x="5131629" y="1928802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1.25 - 2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" name="ZoneTexte 148"/>
            <p:cNvSpPr txBox="1"/>
            <p:nvPr/>
          </p:nvSpPr>
          <p:spPr>
            <a:xfrm>
              <a:off x="5119754" y="2250179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1.6 - 2.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ZoneTexte 149"/>
            <p:cNvSpPr txBox="1"/>
            <p:nvPr/>
          </p:nvSpPr>
          <p:spPr>
            <a:xfrm>
              <a:off x="5143504" y="2535931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2. 5 - 4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" name="ZoneTexte 150"/>
            <p:cNvSpPr txBox="1"/>
            <p:nvPr/>
          </p:nvSpPr>
          <p:spPr>
            <a:xfrm>
              <a:off x="5143504" y="2833746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2. 5 - 4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2" name="ZoneTexte 151"/>
            <p:cNvSpPr txBox="1"/>
            <p:nvPr/>
          </p:nvSpPr>
          <p:spPr>
            <a:xfrm>
              <a:off x="5143504" y="3143248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4 - 6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ZoneTexte 152"/>
            <p:cNvSpPr txBox="1"/>
            <p:nvPr/>
          </p:nvSpPr>
          <p:spPr>
            <a:xfrm>
              <a:off x="5143504" y="3429000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5. 5 - 8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" name="ZoneTexte 153"/>
            <p:cNvSpPr txBox="1"/>
            <p:nvPr/>
          </p:nvSpPr>
          <p:spPr>
            <a:xfrm>
              <a:off x="5143504" y="3714752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7 - 10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5" name="ZoneTexte 154"/>
            <p:cNvSpPr txBox="1"/>
            <p:nvPr/>
          </p:nvSpPr>
          <p:spPr>
            <a:xfrm>
              <a:off x="5143504" y="4024442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9 - 13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ZoneTexte 155"/>
            <p:cNvSpPr txBox="1"/>
            <p:nvPr/>
          </p:nvSpPr>
          <p:spPr>
            <a:xfrm>
              <a:off x="5119754" y="4345819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12 - 18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" name="ZoneTexte 156"/>
            <p:cNvSpPr txBox="1"/>
            <p:nvPr/>
          </p:nvSpPr>
          <p:spPr>
            <a:xfrm>
              <a:off x="5131629" y="4643446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17 - 25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" name="ZoneTexte 157"/>
            <p:cNvSpPr txBox="1"/>
            <p:nvPr/>
          </p:nvSpPr>
          <p:spPr>
            <a:xfrm>
              <a:off x="5131629" y="4939831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17 - 25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9" name="ZoneTexte 158"/>
            <p:cNvSpPr txBox="1"/>
            <p:nvPr/>
          </p:nvSpPr>
          <p:spPr>
            <a:xfrm>
              <a:off x="5131629" y="5227013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23 - 32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0" name="ZoneTexte 159"/>
            <p:cNvSpPr txBox="1"/>
            <p:nvPr/>
          </p:nvSpPr>
          <p:spPr>
            <a:xfrm>
              <a:off x="5143504" y="5536515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28 - 36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1" name="ZoneTexte 160"/>
            <p:cNvSpPr txBox="1"/>
            <p:nvPr/>
          </p:nvSpPr>
          <p:spPr>
            <a:xfrm>
              <a:off x="5143504" y="5834142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30 - 40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2" name="ZoneTexte 161"/>
            <p:cNvSpPr txBox="1"/>
            <p:nvPr/>
          </p:nvSpPr>
          <p:spPr>
            <a:xfrm>
              <a:off x="5143504" y="6143644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37 - 50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" name="ZoneTexte 162"/>
            <p:cNvSpPr txBox="1"/>
            <p:nvPr/>
          </p:nvSpPr>
          <p:spPr>
            <a:xfrm>
              <a:off x="6298387" y="1557215"/>
              <a:ext cx="428628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6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6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8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12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12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16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20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25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25</a:t>
              </a:r>
            </a:p>
            <a:p>
              <a:pPr>
                <a:lnSpc>
                  <a:spcPts val="230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40</a:t>
              </a:r>
            </a:p>
            <a:p>
              <a:pPr>
                <a:lnSpc>
                  <a:spcPts val="230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40</a:t>
              </a:r>
            </a:p>
            <a:p>
              <a:pPr>
                <a:lnSpc>
                  <a:spcPts val="230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40</a:t>
              </a:r>
            </a:p>
            <a:p>
              <a:pPr>
                <a:lnSpc>
                  <a:spcPts val="230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63</a:t>
              </a:r>
            </a:p>
          </p:txBody>
        </p:sp>
        <p:sp>
          <p:nvSpPr>
            <p:cNvPr id="164" name="ZoneTexte 163"/>
            <p:cNvSpPr txBox="1"/>
            <p:nvPr/>
          </p:nvSpPr>
          <p:spPr>
            <a:xfrm>
              <a:off x="6953204" y="1619112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5" name="ZoneTexte 164"/>
            <p:cNvSpPr txBox="1"/>
            <p:nvPr/>
          </p:nvSpPr>
          <p:spPr>
            <a:xfrm>
              <a:off x="6953204" y="1939435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6" name="ZoneTexte 165"/>
            <p:cNvSpPr txBox="1"/>
            <p:nvPr/>
          </p:nvSpPr>
          <p:spPr>
            <a:xfrm>
              <a:off x="6953204" y="2224999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7" name="ZoneTexte 166"/>
            <p:cNvSpPr txBox="1"/>
            <p:nvPr/>
          </p:nvSpPr>
          <p:spPr>
            <a:xfrm>
              <a:off x="6953204" y="2534689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9" name="ZoneTexte 168"/>
            <p:cNvSpPr txBox="1"/>
            <p:nvPr/>
          </p:nvSpPr>
          <p:spPr>
            <a:xfrm>
              <a:off x="6953204" y="3129943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0" name="ZoneTexte 169"/>
            <p:cNvSpPr txBox="1"/>
            <p:nvPr/>
          </p:nvSpPr>
          <p:spPr>
            <a:xfrm>
              <a:off x="6953204" y="3450266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1" name="ZoneTexte 170"/>
            <p:cNvSpPr txBox="1"/>
            <p:nvPr/>
          </p:nvSpPr>
          <p:spPr>
            <a:xfrm>
              <a:off x="6953204" y="2820629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2" name="ZoneTexte 171"/>
            <p:cNvSpPr txBox="1"/>
            <p:nvPr/>
          </p:nvSpPr>
          <p:spPr>
            <a:xfrm>
              <a:off x="6953392" y="3746651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3" name="ZoneTexte 172"/>
            <p:cNvSpPr txBox="1"/>
            <p:nvPr/>
          </p:nvSpPr>
          <p:spPr>
            <a:xfrm>
              <a:off x="6953392" y="4032215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" name="ZoneTexte 173"/>
            <p:cNvSpPr txBox="1"/>
            <p:nvPr/>
          </p:nvSpPr>
          <p:spPr>
            <a:xfrm>
              <a:off x="6953392" y="4341905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5" name="ZoneTexte 174"/>
            <p:cNvSpPr txBox="1"/>
            <p:nvPr/>
          </p:nvSpPr>
          <p:spPr>
            <a:xfrm>
              <a:off x="6953392" y="4947792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7" name="ZoneTexte 176"/>
            <p:cNvSpPr txBox="1"/>
            <p:nvPr/>
          </p:nvSpPr>
          <p:spPr>
            <a:xfrm>
              <a:off x="6953392" y="4638478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8" name="ZoneTexte 177"/>
            <p:cNvSpPr txBox="1"/>
            <p:nvPr/>
          </p:nvSpPr>
          <p:spPr>
            <a:xfrm>
              <a:off x="6953204" y="5236216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14X51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9" name="ZoneTexte 178"/>
            <p:cNvSpPr txBox="1"/>
            <p:nvPr/>
          </p:nvSpPr>
          <p:spPr>
            <a:xfrm>
              <a:off x="6941329" y="5524452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14X51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0" name="ZoneTexte 179"/>
            <p:cNvSpPr txBox="1"/>
            <p:nvPr/>
          </p:nvSpPr>
          <p:spPr>
            <a:xfrm>
              <a:off x="6965267" y="5833954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28X58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2" name="ZoneTexte 181"/>
            <p:cNvSpPr txBox="1"/>
            <p:nvPr/>
          </p:nvSpPr>
          <p:spPr>
            <a:xfrm>
              <a:off x="6965079" y="6119894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28X58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" name="ZoneTexte 182"/>
            <p:cNvSpPr txBox="1"/>
            <p:nvPr/>
          </p:nvSpPr>
          <p:spPr>
            <a:xfrm>
              <a:off x="7715272" y="1619300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4" name="ZoneTexte 183"/>
            <p:cNvSpPr txBox="1"/>
            <p:nvPr/>
          </p:nvSpPr>
          <p:spPr>
            <a:xfrm>
              <a:off x="7715272" y="1952740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5" name="ZoneTexte 184"/>
            <p:cNvSpPr txBox="1"/>
            <p:nvPr/>
          </p:nvSpPr>
          <p:spPr>
            <a:xfrm>
              <a:off x="7715272" y="2264047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6" name="ZoneTexte 185"/>
            <p:cNvSpPr txBox="1"/>
            <p:nvPr/>
          </p:nvSpPr>
          <p:spPr>
            <a:xfrm>
              <a:off x="7715272" y="2538112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7" name="ZoneTexte 186"/>
            <p:cNvSpPr txBox="1"/>
            <p:nvPr/>
          </p:nvSpPr>
          <p:spPr>
            <a:xfrm>
              <a:off x="7715272" y="2833746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8" name="ZoneTexte 187"/>
            <p:cNvSpPr txBox="1"/>
            <p:nvPr/>
          </p:nvSpPr>
          <p:spPr>
            <a:xfrm>
              <a:off x="7715272" y="3127001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9" name="ZoneTexte 188"/>
            <p:cNvSpPr txBox="1"/>
            <p:nvPr/>
          </p:nvSpPr>
          <p:spPr>
            <a:xfrm>
              <a:off x="7715272" y="3436315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0" name="ZoneTexte 189"/>
            <p:cNvSpPr txBox="1"/>
            <p:nvPr/>
          </p:nvSpPr>
          <p:spPr>
            <a:xfrm>
              <a:off x="7715272" y="3729382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1" name="ZoneTexte 190"/>
            <p:cNvSpPr txBox="1"/>
            <p:nvPr/>
          </p:nvSpPr>
          <p:spPr>
            <a:xfrm>
              <a:off x="7715272" y="4027009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2" name="ZoneTexte 191"/>
            <p:cNvSpPr txBox="1"/>
            <p:nvPr/>
          </p:nvSpPr>
          <p:spPr>
            <a:xfrm>
              <a:off x="7715272" y="4334215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3" name="ZoneTexte 192"/>
            <p:cNvSpPr txBox="1"/>
            <p:nvPr/>
          </p:nvSpPr>
          <p:spPr>
            <a:xfrm>
              <a:off x="7715272" y="4642204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" name="ZoneTexte 193"/>
            <p:cNvSpPr txBox="1"/>
            <p:nvPr/>
          </p:nvSpPr>
          <p:spPr>
            <a:xfrm>
              <a:off x="7715272" y="4943066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5" name="ZoneTexte 194"/>
            <p:cNvSpPr txBox="1"/>
            <p:nvPr/>
          </p:nvSpPr>
          <p:spPr>
            <a:xfrm>
              <a:off x="7715272" y="5233223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GK1-EK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" name="ZoneTexte 195"/>
            <p:cNvSpPr txBox="1"/>
            <p:nvPr/>
          </p:nvSpPr>
          <p:spPr>
            <a:xfrm>
              <a:off x="7715272" y="5550874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GK1-EK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7" name="ZoneTexte 196"/>
            <p:cNvSpPr txBox="1"/>
            <p:nvPr/>
          </p:nvSpPr>
          <p:spPr>
            <a:xfrm>
              <a:off x="7715272" y="5847259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GK1-EK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8" name="ZoneTexte 197"/>
            <p:cNvSpPr txBox="1"/>
            <p:nvPr/>
          </p:nvSpPr>
          <p:spPr>
            <a:xfrm>
              <a:off x="7718027" y="6129996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DK1-FB23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7"/>
          <p:cNvGrpSpPr>
            <a:grpSpLocks noChangeAspect="1"/>
          </p:cNvGrpSpPr>
          <p:nvPr/>
        </p:nvGrpSpPr>
        <p:grpSpPr bwMode="auto">
          <a:xfrm>
            <a:off x="20637" y="1090593"/>
            <a:ext cx="1381125" cy="806450"/>
            <a:chOff x="512" y="11065"/>
            <a:chExt cx="1960" cy="1143"/>
          </a:xfrm>
        </p:grpSpPr>
        <p:sp>
          <p:nvSpPr>
            <p:cNvPr id="5309" name="Text Box 88"/>
            <p:cNvSpPr txBox="1">
              <a:spLocks noChangeAspect="1" noChangeArrowheads="1"/>
            </p:cNvSpPr>
            <p:nvPr/>
          </p:nvSpPr>
          <p:spPr bwMode="auto">
            <a:xfrm>
              <a:off x="544" y="11089"/>
              <a:ext cx="1928" cy="1077"/>
            </a:xfrm>
            <a:prstGeom prst="rect">
              <a:avLst/>
            </a:prstGeom>
            <a:solidFill>
              <a:srgbClr val="FFCC66"/>
            </a:solidFill>
            <a:ln w="9525" algn="ctr">
              <a:solidFill>
                <a:srgbClr val="33CCCC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 rtl="1"/>
              <a:endParaRPr lang="en-US" sz="1400" b="1">
                <a:cs typeface="Arabic Transparent" pitchFamily="2" charset="-78"/>
              </a:endParaRPr>
            </a:p>
          </p:txBody>
        </p:sp>
        <p:sp>
          <p:nvSpPr>
            <p:cNvPr id="5310" name="Text Box 89"/>
            <p:cNvSpPr txBox="1">
              <a:spLocks noChangeAspect="1" noChangeArrowheads="1"/>
            </p:cNvSpPr>
            <p:nvPr/>
          </p:nvSpPr>
          <p:spPr bwMode="auto">
            <a:xfrm>
              <a:off x="512" y="11065"/>
              <a:ext cx="1960" cy="114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r" rtl="1"/>
              <a:r>
                <a:rPr lang="ar-DZ" sz="1400" b="1" u="sng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القاطع العازل.</a:t>
              </a:r>
            </a:p>
            <a:p>
              <a:pPr algn="r" rtl="1"/>
              <a:r>
                <a:rPr lang="ar-DZ" sz="14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دوره عزل الدارة.</a:t>
              </a:r>
            </a:p>
            <a:p>
              <a:pPr algn="r" rtl="1"/>
              <a:r>
                <a:rPr lang="ar-DZ" sz="1400" b="1" dirty="0" smtClean="0">
                  <a:solidFill>
                    <a:srgbClr val="0000FF"/>
                  </a:solidFill>
                  <a:latin typeface="Times New Roman" pitchFamily="18" charset="0"/>
                  <a:cs typeface="Arabic Transparent" pitchFamily="2" charset="-78"/>
                </a:rPr>
                <a:t>مرجع:</a:t>
              </a:r>
              <a:endParaRPr lang="ar-DZ" sz="1400" b="1" dirty="0">
                <a:solidFill>
                  <a:srgbClr val="0000FF"/>
                </a:solidFill>
                <a:latin typeface="Times New Roman" pitchFamily="18" charset="0"/>
                <a:cs typeface="Arabic Transparent" pitchFamily="2" charset="-78"/>
              </a:endParaRPr>
            </a:p>
            <a:p>
              <a:pPr algn="r" rtl="1"/>
              <a:endParaRPr lang="fr-FR" sz="1400" b="1" dirty="0">
                <a:cs typeface="Arabic Transparent" pitchFamily="2" charset="-78"/>
              </a:endParaRPr>
            </a:p>
          </p:txBody>
        </p:sp>
      </p:grpSp>
      <p:grpSp>
        <p:nvGrpSpPr>
          <p:cNvPr id="9" name="Group 90"/>
          <p:cNvGrpSpPr>
            <a:grpSpLocks noChangeAspect="1"/>
          </p:cNvGrpSpPr>
          <p:nvPr/>
        </p:nvGrpSpPr>
        <p:grpSpPr bwMode="auto">
          <a:xfrm>
            <a:off x="34925" y="2112943"/>
            <a:ext cx="1381125" cy="804862"/>
            <a:chOff x="512" y="11065"/>
            <a:chExt cx="1960" cy="1143"/>
          </a:xfrm>
        </p:grpSpPr>
        <p:sp>
          <p:nvSpPr>
            <p:cNvPr id="5307" name="Text Box 91"/>
            <p:cNvSpPr txBox="1">
              <a:spLocks noChangeAspect="1" noChangeArrowheads="1"/>
            </p:cNvSpPr>
            <p:nvPr/>
          </p:nvSpPr>
          <p:spPr bwMode="auto">
            <a:xfrm>
              <a:off x="544" y="11089"/>
              <a:ext cx="1928" cy="1077"/>
            </a:xfrm>
            <a:prstGeom prst="rect">
              <a:avLst/>
            </a:prstGeom>
            <a:solidFill>
              <a:srgbClr val="FFCC66"/>
            </a:solidFill>
            <a:ln w="9525" algn="ctr">
              <a:solidFill>
                <a:srgbClr val="33CCCC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 rtl="1"/>
              <a:endParaRPr lang="en-US" sz="1400" b="1">
                <a:cs typeface="Arabic Transparent" pitchFamily="2" charset="-78"/>
              </a:endParaRPr>
            </a:p>
          </p:txBody>
        </p:sp>
        <p:sp>
          <p:nvSpPr>
            <p:cNvPr id="5308" name="Text Box 92"/>
            <p:cNvSpPr txBox="1">
              <a:spLocks noChangeAspect="1" noChangeArrowheads="1"/>
            </p:cNvSpPr>
            <p:nvPr/>
          </p:nvSpPr>
          <p:spPr bwMode="auto">
            <a:xfrm>
              <a:off x="512" y="11065"/>
              <a:ext cx="1960" cy="114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r" rtl="1"/>
              <a:r>
                <a:rPr lang="ar-DZ" sz="1400" b="1" u="sng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الملامس.</a:t>
              </a:r>
            </a:p>
            <a:p>
              <a:pPr algn="r" rtl="1"/>
              <a:r>
                <a:rPr lang="ar-DZ" sz="14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دوره غلق الدارة.</a:t>
              </a:r>
            </a:p>
            <a:p>
              <a:pPr algn="r" rtl="1"/>
              <a:r>
                <a:rPr lang="ar-DZ" sz="1400" b="1" dirty="0" smtClean="0">
                  <a:solidFill>
                    <a:srgbClr val="0000FF"/>
                  </a:solidFill>
                  <a:latin typeface="Times New Roman" pitchFamily="18" charset="0"/>
                  <a:cs typeface="Arabic Transparent" pitchFamily="2" charset="-78"/>
                </a:rPr>
                <a:t>مرجع:</a:t>
              </a:r>
              <a:endParaRPr lang="ar-DZ" sz="1400" b="1" dirty="0">
                <a:solidFill>
                  <a:srgbClr val="0000FF"/>
                </a:solidFill>
                <a:latin typeface="Times New Roman" pitchFamily="18" charset="0"/>
                <a:cs typeface="Arabic Transparent" pitchFamily="2" charset="-78"/>
              </a:endParaRPr>
            </a:p>
            <a:p>
              <a:pPr algn="r" rtl="1"/>
              <a:endParaRPr lang="fr-FR" sz="1400" b="1" dirty="0">
                <a:cs typeface="Arabic Transparent" pitchFamily="2" charset="-78"/>
              </a:endParaRPr>
            </a:p>
          </p:txBody>
        </p:sp>
      </p:grpSp>
      <p:grpSp>
        <p:nvGrpSpPr>
          <p:cNvPr id="10" name="Group 93"/>
          <p:cNvGrpSpPr>
            <a:grpSpLocks/>
          </p:cNvGrpSpPr>
          <p:nvPr/>
        </p:nvGrpSpPr>
        <p:grpSpPr bwMode="auto">
          <a:xfrm>
            <a:off x="33337" y="3121005"/>
            <a:ext cx="1449388" cy="806450"/>
            <a:chOff x="204" y="2287"/>
            <a:chExt cx="913" cy="508"/>
          </a:xfrm>
        </p:grpSpPr>
        <p:sp>
          <p:nvSpPr>
            <p:cNvPr id="5305" name="Text Box 94"/>
            <p:cNvSpPr txBox="1">
              <a:spLocks noChangeAspect="1" noChangeArrowheads="1"/>
            </p:cNvSpPr>
            <p:nvPr/>
          </p:nvSpPr>
          <p:spPr bwMode="auto">
            <a:xfrm>
              <a:off x="216" y="2293"/>
              <a:ext cx="856" cy="478"/>
            </a:xfrm>
            <a:prstGeom prst="rect">
              <a:avLst/>
            </a:prstGeom>
            <a:solidFill>
              <a:srgbClr val="FFCC66"/>
            </a:solidFill>
            <a:ln w="9525" algn="ctr">
              <a:solidFill>
                <a:srgbClr val="33CCCC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 rtl="1"/>
              <a:endParaRPr lang="en-US"/>
            </a:p>
          </p:txBody>
        </p:sp>
        <p:sp>
          <p:nvSpPr>
            <p:cNvPr id="5306" name="Text Box 95"/>
            <p:cNvSpPr txBox="1">
              <a:spLocks noChangeAspect="1" noChangeArrowheads="1"/>
            </p:cNvSpPr>
            <p:nvPr/>
          </p:nvSpPr>
          <p:spPr bwMode="auto">
            <a:xfrm>
              <a:off x="204" y="2287"/>
              <a:ext cx="913" cy="508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r" rtl="1"/>
              <a:r>
                <a:rPr lang="ar-DZ" sz="1400" b="1" u="sng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المرحل الحراري.</a:t>
              </a:r>
            </a:p>
            <a:p>
              <a:pPr algn="r" rtl="1"/>
              <a:r>
                <a:rPr lang="ar-DZ" sz="14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دوره حماية المحرك.</a:t>
              </a:r>
            </a:p>
            <a:p>
              <a:pPr algn="r" rtl="1"/>
              <a:r>
                <a:rPr lang="ar-DZ" sz="1400" b="1" dirty="0" smtClean="0">
                  <a:solidFill>
                    <a:srgbClr val="0000FF"/>
                  </a:solidFill>
                  <a:latin typeface="Times New Roman" pitchFamily="18" charset="0"/>
                  <a:cs typeface="Arabic Transparent" pitchFamily="2" charset="-78"/>
                </a:rPr>
                <a:t>مرجع:</a:t>
              </a:r>
              <a:endParaRPr lang="ar-DZ" sz="1400" b="1" dirty="0">
                <a:solidFill>
                  <a:srgbClr val="0000FF"/>
                </a:solidFill>
                <a:latin typeface="Times New Roman" pitchFamily="18" charset="0"/>
                <a:cs typeface="Arabic Transparent" pitchFamily="2" charset="-78"/>
              </a:endParaRPr>
            </a:p>
            <a:p>
              <a:pPr algn="r" rtl="1"/>
              <a:endParaRPr lang="fr-FR" sz="1400" b="1" dirty="0">
                <a:cs typeface="Arabic Transparent" pitchFamily="2" charset="-78"/>
              </a:endParaRPr>
            </a:p>
          </p:txBody>
        </p:sp>
      </p:grpSp>
      <p:graphicFrame>
        <p:nvGraphicFramePr>
          <p:cNvPr id="57475" name="Object 131"/>
          <p:cNvGraphicFramePr>
            <a:graphicFrameLocks noChangeAspect="1"/>
          </p:cNvGraphicFramePr>
          <p:nvPr/>
        </p:nvGraphicFramePr>
        <p:xfrm>
          <a:off x="1508125" y="1984355"/>
          <a:ext cx="806450" cy="1079500"/>
        </p:xfrm>
        <a:graphic>
          <a:graphicData uri="http://schemas.openxmlformats.org/presentationml/2006/ole">
            <p:oleObj spid="_x0000_s66562" name="Image" r:id="rId3" imgW="978438" imgH="1308615" progId="Word.Picture.8">
              <p:embed/>
            </p:oleObj>
          </a:graphicData>
        </a:graphic>
      </p:graphicFrame>
      <p:graphicFrame>
        <p:nvGraphicFramePr>
          <p:cNvPr id="57476" name="Object 132"/>
          <p:cNvGraphicFramePr>
            <a:graphicFrameLocks noChangeAspect="1"/>
          </p:cNvGraphicFramePr>
          <p:nvPr/>
        </p:nvGraphicFramePr>
        <p:xfrm>
          <a:off x="1522412" y="3092430"/>
          <a:ext cx="947738" cy="879475"/>
        </p:xfrm>
        <a:graphic>
          <a:graphicData uri="http://schemas.openxmlformats.org/presentationml/2006/ole">
            <p:oleObj spid="_x0000_s66563" r:id="rId4" imgW="1162791" imgH="1077175" progId="Word.Picture.8">
              <p:embed/>
            </p:oleObj>
          </a:graphicData>
        </a:graphic>
      </p:graphicFrame>
      <p:pic>
        <p:nvPicPr>
          <p:cNvPr id="57519" name="Picture 17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9550" y="988993"/>
            <a:ext cx="852487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520" name="Picture 176"/>
          <p:cNvPicPr>
            <a:picLocks noChangeAspect="1" noChangeArrowheads="1"/>
          </p:cNvPicPr>
          <p:nvPr/>
        </p:nvPicPr>
        <p:blipFill>
          <a:blip r:embed="rId6"/>
          <a:srcRect l="10800" t="6938" r="8099" b="5742"/>
          <a:stretch>
            <a:fillRect/>
          </a:stretch>
        </p:blipFill>
        <p:spPr bwMode="auto">
          <a:xfrm>
            <a:off x="1711898" y="4084618"/>
            <a:ext cx="11239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7"/>
          <p:cNvGrpSpPr>
            <a:grpSpLocks/>
          </p:cNvGrpSpPr>
          <p:nvPr/>
        </p:nvGrpSpPr>
        <p:grpSpPr bwMode="auto">
          <a:xfrm>
            <a:off x="0" y="4200505"/>
            <a:ext cx="1763712" cy="936625"/>
            <a:chOff x="204" y="2287"/>
            <a:chExt cx="913" cy="508"/>
          </a:xfrm>
        </p:grpSpPr>
        <p:sp>
          <p:nvSpPr>
            <p:cNvPr id="5286" name="Text Box 188"/>
            <p:cNvSpPr txBox="1">
              <a:spLocks noChangeAspect="1" noChangeArrowheads="1"/>
            </p:cNvSpPr>
            <p:nvPr/>
          </p:nvSpPr>
          <p:spPr bwMode="auto">
            <a:xfrm>
              <a:off x="216" y="2293"/>
              <a:ext cx="856" cy="478"/>
            </a:xfrm>
            <a:prstGeom prst="rect">
              <a:avLst/>
            </a:prstGeom>
            <a:solidFill>
              <a:srgbClr val="FFCC66"/>
            </a:solidFill>
            <a:ln w="9525" algn="ctr">
              <a:solidFill>
                <a:srgbClr val="33CCCC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 rtl="1"/>
              <a:endParaRPr lang="en-US"/>
            </a:p>
          </p:txBody>
        </p:sp>
        <p:sp>
          <p:nvSpPr>
            <p:cNvPr id="5287" name="Text Box 189"/>
            <p:cNvSpPr txBox="1">
              <a:spLocks noChangeAspect="1" noChangeArrowheads="1"/>
            </p:cNvSpPr>
            <p:nvPr/>
          </p:nvSpPr>
          <p:spPr bwMode="auto">
            <a:xfrm>
              <a:off x="204" y="2287"/>
              <a:ext cx="913" cy="508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r" rtl="1"/>
              <a:r>
                <a:rPr lang="ar-DZ" sz="1400" b="1" u="sng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المحرك.</a:t>
              </a:r>
            </a:p>
            <a:p>
              <a:pPr algn="r" rtl="1"/>
              <a:r>
                <a:rPr lang="ar-DZ" sz="14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دوره تحويل </a:t>
              </a:r>
              <a:r>
                <a:rPr lang="ar-DZ" sz="1400" b="1" dirty="0" err="1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ط</a:t>
              </a:r>
              <a:r>
                <a:rPr lang="ar-DZ" sz="14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 الكهربائية </a:t>
              </a:r>
              <a:r>
                <a:rPr lang="ar-DZ" sz="1400" b="1" dirty="0" err="1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الى</a:t>
              </a:r>
              <a:r>
                <a:rPr lang="ar-DZ" sz="14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 ط ميكانيكية.</a:t>
              </a:r>
            </a:p>
            <a:p>
              <a:pPr algn="r" rtl="1"/>
              <a:r>
                <a:rPr lang="ar-DZ" sz="1400" b="1" dirty="0" smtClean="0">
                  <a:solidFill>
                    <a:srgbClr val="0000FF"/>
                  </a:solidFill>
                  <a:latin typeface="Times New Roman" pitchFamily="18" charset="0"/>
                  <a:cs typeface="Arabic Transparent" pitchFamily="2" charset="-78"/>
                </a:rPr>
                <a:t>مرجع:</a:t>
              </a:r>
              <a:endParaRPr lang="ar-DZ" sz="1400" b="1" dirty="0">
                <a:solidFill>
                  <a:srgbClr val="0000FF"/>
                </a:solidFill>
                <a:latin typeface="Times New Roman" pitchFamily="18" charset="0"/>
                <a:cs typeface="Arabic Transparent" pitchFamily="2" charset="-78"/>
              </a:endParaRPr>
            </a:p>
            <a:p>
              <a:pPr algn="r" rtl="1"/>
              <a:endParaRPr lang="fr-FR" sz="1400" b="1" dirty="0">
                <a:cs typeface="Arabic Transparent" pitchFamily="2" charset="-78"/>
              </a:endParaRPr>
            </a:p>
          </p:txBody>
        </p:sp>
      </p:grpSp>
      <p:sp>
        <p:nvSpPr>
          <p:cNvPr id="233" name="Rectangle 232"/>
          <p:cNvSpPr/>
          <p:nvPr/>
        </p:nvSpPr>
        <p:spPr>
          <a:xfrm>
            <a:off x="22499" y="3562236"/>
            <a:ext cx="1095172" cy="292388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300" b="1" kern="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LR2-D1310</a:t>
            </a:r>
            <a:endParaRPr lang="fr-FR" sz="1300" b="1" dirty="0">
              <a:solidFill>
                <a:srgbClr val="008000"/>
              </a:solidFill>
            </a:endParaRPr>
          </a:p>
        </p:txBody>
      </p:sp>
      <p:sp>
        <p:nvSpPr>
          <p:cNvPr id="234" name="Rectangle 233"/>
          <p:cNvSpPr/>
          <p:nvPr/>
        </p:nvSpPr>
        <p:spPr>
          <a:xfrm>
            <a:off x="233045" y="2562104"/>
            <a:ext cx="769763" cy="292388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300" b="1" kern="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LC-D09</a:t>
            </a:r>
            <a:endParaRPr lang="fr-FR" sz="1300" b="1" dirty="0">
              <a:solidFill>
                <a:srgbClr val="008000"/>
              </a:solidFill>
            </a:endParaRPr>
          </a:p>
        </p:txBody>
      </p:sp>
      <p:sp>
        <p:nvSpPr>
          <p:cNvPr id="235" name="Rectangle 234"/>
          <p:cNvSpPr/>
          <p:nvPr/>
        </p:nvSpPr>
        <p:spPr>
          <a:xfrm>
            <a:off x="7746" y="1539938"/>
            <a:ext cx="1039067" cy="292388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>
              <a:defRPr/>
            </a:pPr>
            <a:r>
              <a:rPr lang="fr-FR" sz="1300" b="1" kern="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LS1-D2531</a:t>
            </a:r>
            <a:endParaRPr lang="fr-FR" sz="1300" b="1" kern="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6" name="ZoneTexte 235"/>
          <p:cNvSpPr txBox="1"/>
          <p:nvPr/>
        </p:nvSpPr>
        <p:spPr>
          <a:xfrm>
            <a:off x="656337" y="4831767"/>
            <a:ext cx="857256" cy="292388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300" b="1" dirty="0" smtClean="0">
                <a:solidFill>
                  <a:srgbClr val="008000"/>
                </a:solidFill>
              </a:rPr>
              <a:t>2.2kW</a:t>
            </a:r>
            <a:endParaRPr lang="fr-FR" sz="1300" b="1" dirty="0">
              <a:solidFill>
                <a:srgbClr val="008000"/>
              </a:solidFill>
            </a:endParaRPr>
          </a:p>
        </p:txBody>
      </p:sp>
      <p:grpSp>
        <p:nvGrpSpPr>
          <p:cNvPr id="209" name="Groupe 208"/>
          <p:cNvGrpSpPr/>
          <p:nvPr/>
        </p:nvGrpSpPr>
        <p:grpSpPr>
          <a:xfrm>
            <a:off x="2428465" y="919052"/>
            <a:ext cx="6334533" cy="5186487"/>
            <a:chOff x="2428465" y="919052"/>
            <a:chExt cx="6334533" cy="5186487"/>
          </a:xfrm>
        </p:grpSpPr>
        <p:sp>
          <p:nvSpPr>
            <p:cNvPr id="57350" name="Rectangle 6"/>
            <p:cNvSpPr>
              <a:spLocks noChangeAspect="1" noChangeArrowheads="1"/>
            </p:cNvSpPr>
            <p:nvPr/>
          </p:nvSpPr>
          <p:spPr bwMode="auto">
            <a:xfrm>
              <a:off x="2971800" y="3190860"/>
              <a:ext cx="887413" cy="2667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352" name="Line 8"/>
            <p:cNvSpPr>
              <a:spLocks noChangeAspect="1" noChangeShapeType="1"/>
            </p:cNvSpPr>
            <p:nvPr/>
          </p:nvSpPr>
          <p:spPr bwMode="auto">
            <a:xfrm>
              <a:off x="3635375" y="1184260"/>
              <a:ext cx="0" cy="376238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53" name="Line 9"/>
            <p:cNvSpPr>
              <a:spLocks noChangeShapeType="1"/>
            </p:cNvSpPr>
            <p:nvPr/>
          </p:nvSpPr>
          <p:spPr bwMode="auto">
            <a:xfrm>
              <a:off x="3659188" y="2727310"/>
              <a:ext cx="0" cy="53340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54" name="Line 10"/>
            <p:cNvSpPr>
              <a:spLocks noChangeAspect="1" noChangeShapeType="1"/>
            </p:cNvSpPr>
            <p:nvPr/>
          </p:nvSpPr>
          <p:spPr bwMode="auto">
            <a:xfrm>
              <a:off x="3357563" y="1200135"/>
              <a:ext cx="0" cy="37465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55" name="Line 11"/>
            <p:cNvSpPr>
              <a:spLocks noChangeShapeType="1"/>
            </p:cNvSpPr>
            <p:nvPr/>
          </p:nvSpPr>
          <p:spPr bwMode="auto">
            <a:xfrm>
              <a:off x="3371850" y="2716198"/>
              <a:ext cx="1588" cy="522287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56" name="Line 12"/>
            <p:cNvSpPr>
              <a:spLocks noChangeAspect="1" noChangeShapeType="1"/>
            </p:cNvSpPr>
            <p:nvPr/>
          </p:nvSpPr>
          <p:spPr bwMode="auto">
            <a:xfrm>
              <a:off x="3036888" y="1209660"/>
              <a:ext cx="0" cy="376238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57" name="Line 13"/>
            <p:cNvSpPr>
              <a:spLocks noChangeShapeType="1"/>
            </p:cNvSpPr>
            <p:nvPr/>
          </p:nvSpPr>
          <p:spPr bwMode="auto">
            <a:xfrm>
              <a:off x="3040063" y="2706673"/>
              <a:ext cx="0" cy="53340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58" name="Line 14"/>
            <p:cNvSpPr>
              <a:spLocks noChangeAspect="1" noChangeShapeType="1"/>
            </p:cNvSpPr>
            <p:nvPr/>
          </p:nvSpPr>
          <p:spPr bwMode="auto">
            <a:xfrm>
              <a:off x="3656013" y="1793860"/>
              <a:ext cx="0" cy="720725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59" name="Line 15"/>
            <p:cNvSpPr>
              <a:spLocks noChangeAspect="1" noChangeShapeType="1"/>
            </p:cNvSpPr>
            <p:nvPr/>
          </p:nvSpPr>
          <p:spPr bwMode="auto">
            <a:xfrm>
              <a:off x="3368675" y="1782748"/>
              <a:ext cx="0" cy="731837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60" name="Line 16"/>
            <p:cNvSpPr>
              <a:spLocks noChangeAspect="1" noChangeShapeType="1"/>
            </p:cNvSpPr>
            <p:nvPr/>
          </p:nvSpPr>
          <p:spPr bwMode="auto">
            <a:xfrm>
              <a:off x="3057525" y="1785923"/>
              <a:ext cx="0" cy="728662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61" name="Rectangle 17"/>
            <p:cNvSpPr>
              <a:spLocks noChangeAspect="1" noChangeArrowheads="1"/>
            </p:cNvSpPr>
            <p:nvPr/>
          </p:nvSpPr>
          <p:spPr bwMode="auto">
            <a:xfrm rot="-2700000">
              <a:off x="3533874" y="1606535"/>
              <a:ext cx="60325" cy="188913"/>
            </a:xfrm>
            <a:prstGeom prst="rect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62" name="Line 18"/>
            <p:cNvSpPr>
              <a:spLocks noChangeAspect="1" noChangeShapeType="1"/>
            </p:cNvSpPr>
            <p:nvPr/>
          </p:nvSpPr>
          <p:spPr bwMode="auto">
            <a:xfrm rot="-2700000">
              <a:off x="3565476" y="1574686"/>
              <a:ext cx="0" cy="258763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63" name="Line 19"/>
            <p:cNvSpPr>
              <a:spLocks noChangeAspect="1" noChangeShapeType="1"/>
            </p:cNvSpPr>
            <p:nvPr/>
          </p:nvSpPr>
          <p:spPr bwMode="auto">
            <a:xfrm>
              <a:off x="3598863" y="1570023"/>
              <a:ext cx="80962" cy="0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64" name="Rectangle 20"/>
            <p:cNvSpPr>
              <a:spLocks noChangeAspect="1" noChangeArrowheads="1"/>
            </p:cNvSpPr>
            <p:nvPr/>
          </p:nvSpPr>
          <p:spPr bwMode="auto">
            <a:xfrm rot="-2700000">
              <a:off x="3241824" y="1595423"/>
              <a:ext cx="60325" cy="188912"/>
            </a:xfrm>
            <a:prstGeom prst="rect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65" name="Line 21"/>
            <p:cNvSpPr>
              <a:spLocks noChangeAspect="1" noChangeShapeType="1"/>
            </p:cNvSpPr>
            <p:nvPr/>
          </p:nvSpPr>
          <p:spPr bwMode="auto">
            <a:xfrm rot="-2700000">
              <a:off x="3273425" y="1563574"/>
              <a:ext cx="0" cy="258762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66" name="Line 22"/>
            <p:cNvSpPr>
              <a:spLocks noChangeAspect="1" noChangeShapeType="1"/>
            </p:cNvSpPr>
            <p:nvPr/>
          </p:nvSpPr>
          <p:spPr bwMode="auto">
            <a:xfrm>
              <a:off x="3314799" y="1571610"/>
              <a:ext cx="80963" cy="0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67" name="Rectangle 23"/>
            <p:cNvSpPr>
              <a:spLocks noChangeAspect="1" noChangeArrowheads="1"/>
            </p:cNvSpPr>
            <p:nvPr/>
          </p:nvSpPr>
          <p:spPr bwMode="auto">
            <a:xfrm rot="-2700000">
              <a:off x="2933799" y="1598598"/>
              <a:ext cx="60325" cy="188912"/>
            </a:xfrm>
            <a:prstGeom prst="rect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68" name="Line 24"/>
            <p:cNvSpPr>
              <a:spLocks noChangeAspect="1" noChangeShapeType="1"/>
            </p:cNvSpPr>
            <p:nvPr/>
          </p:nvSpPr>
          <p:spPr bwMode="auto">
            <a:xfrm rot="-2700000">
              <a:off x="2966988" y="1566749"/>
              <a:ext cx="0" cy="258762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69" name="Line 25"/>
            <p:cNvSpPr>
              <a:spLocks noChangeAspect="1" noChangeShapeType="1"/>
            </p:cNvSpPr>
            <p:nvPr/>
          </p:nvSpPr>
          <p:spPr bwMode="auto">
            <a:xfrm>
              <a:off x="2998936" y="1587485"/>
              <a:ext cx="79375" cy="0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70" name="Line 26"/>
            <p:cNvSpPr>
              <a:spLocks noChangeAspect="1" noChangeShapeType="1"/>
            </p:cNvSpPr>
            <p:nvPr/>
          </p:nvSpPr>
          <p:spPr bwMode="auto">
            <a:xfrm>
              <a:off x="6213473" y="1098535"/>
              <a:ext cx="0" cy="47625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71" name="Line 27"/>
            <p:cNvSpPr>
              <a:spLocks noChangeAspect="1" noChangeShapeType="1"/>
            </p:cNvSpPr>
            <p:nvPr/>
          </p:nvSpPr>
          <p:spPr bwMode="auto">
            <a:xfrm>
              <a:off x="6213473" y="1797035"/>
              <a:ext cx="0" cy="214313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72" name="Line 28"/>
            <p:cNvSpPr>
              <a:spLocks noChangeAspect="1" noChangeShapeType="1"/>
            </p:cNvSpPr>
            <p:nvPr/>
          </p:nvSpPr>
          <p:spPr bwMode="auto">
            <a:xfrm>
              <a:off x="6218285" y="2128872"/>
              <a:ext cx="0" cy="29845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73" name="Line 29"/>
            <p:cNvSpPr>
              <a:spLocks noChangeAspect="1" noChangeShapeType="1"/>
            </p:cNvSpPr>
            <p:nvPr/>
          </p:nvSpPr>
          <p:spPr bwMode="auto">
            <a:xfrm>
              <a:off x="6221411" y="2555860"/>
              <a:ext cx="0" cy="45085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74" name="Line 30"/>
            <p:cNvSpPr>
              <a:spLocks noChangeShapeType="1"/>
            </p:cNvSpPr>
            <p:nvPr/>
          </p:nvSpPr>
          <p:spPr bwMode="auto">
            <a:xfrm>
              <a:off x="6211886" y="3171809"/>
              <a:ext cx="0" cy="252000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20" name="Line 32"/>
            <p:cNvSpPr>
              <a:spLocks noChangeAspect="1" noChangeShapeType="1"/>
            </p:cNvSpPr>
            <p:nvPr/>
          </p:nvSpPr>
          <p:spPr bwMode="auto">
            <a:xfrm flipH="1">
              <a:off x="6117442" y="2493380"/>
              <a:ext cx="164070" cy="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22" name="Line 34"/>
            <p:cNvSpPr>
              <a:spLocks noChangeAspect="1" noChangeShapeType="1"/>
            </p:cNvSpPr>
            <p:nvPr/>
          </p:nvSpPr>
          <p:spPr bwMode="auto">
            <a:xfrm>
              <a:off x="6125396" y="2438638"/>
              <a:ext cx="0" cy="102614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23" name="Line 35"/>
            <p:cNvSpPr>
              <a:spLocks noChangeAspect="1" noChangeShapeType="1"/>
            </p:cNvSpPr>
            <p:nvPr/>
          </p:nvSpPr>
          <p:spPr bwMode="auto">
            <a:xfrm>
              <a:off x="6129496" y="2447016"/>
              <a:ext cx="61768" cy="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24" name="Line 36"/>
            <p:cNvSpPr>
              <a:spLocks noChangeAspect="1" noChangeShapeType="1"/>
            </p:cNvSpPr>
            <p:nvPr/>
          </p:nvSpPr>
          <p:spPr bwMode="auto">
            <a:xfrm>
              <a:off x="6118407" y="2547534"/>
              <a:ext cx="60898" cy="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18" name="Line 38"/>
            <p:cNvSpPr>
              <a:spLocks noChangeAspect="1" noChangeShapeType="1"/>
            </p:cNvSpPr>
            <p:nvPr/>
          </p:nvSpPr>
          <p:spPr bwMode="auto">
            <a:xfrm>
              <a:off x="6215256" y="2432035"/>
              <a:ext cx="142680" cy="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19" name="Line 39"/>
            <p:cNvSpPr>
              <a:spLocks noChangeAspect="1" noChangeShapeType="1"/>
            </p:cNvSpPr>
            <p:nvPr/>
          </p:nvSpPr>
          <p:spPr bwMode="auto">
            <a:xfrm rot="21000000" flipH="1">
              <a:off x="6213473" y="2441495"/>
              <a:ext cx="142680" cy="106428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84" name="Line 40"/>
            <p:cNvSpPr>
              <a:spLocks noChangeAspect="1" noChangeShapeType="1"/>
            </p:cNvSpPr>
            <p:nvPr/>
          </p:nvSpPr>
          <p:spPr bwMode="auto">
            <a:xfrm rot="180000" flipH="1" flipV="1">
              <a:off x="6097586" y="3030523"/>
              <a:ext cx="117475" cy="149225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13" name="Line 42"/>
            <p:cNvSpPr>
              <a:spLocks noChangeAspect="1" noChangeShapeType="1"/>
            </p:cNvSpPr>
            <p:nvPr/>
          </p:nvSpPr>
          <p:spPr bwMode="auto">
            <a:xfrm flipH="1">
              <a:off x="6009709" y="3125987"/>
              <a:ext cx="164072" cy="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15" name="Line 44"/>
            <p:cNvSpPr>
              <a:spLocks noChangeAspect="1" noChangeShapeType="1"/>
            </p:cNvSpPr>
            <p:nvPr/>
          </p:nvSpPr>
          <p:spPr bwMode="auto">
            <a:xfrm>
              <a:off x="6005472" y="3068623"/>
              <a:ext cx="0" cy="104235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16" name="Line 45"/>
            <p:cNvSpPr>
              <a:spLocks noChangeAspect="1" noChangeShapeType="1"/>
            </p:cNvSpPr>
            <p:nvPr/>
          </p:nvSpPr>
          <p:spPr bwMode="auto">
            <a:xfrm>
              <a:off x="6006295" y="3077590"/>
              <a:ext cx="61998" cy="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17" name="Line 46"/>
            <p:cNvSpPr>
              <a:spLocks noChangeAspect="1" noChangeShapeType="1"/>
            </p:cNvSpPr>
            <p:nvPr/>
          </p:nvSpPr>
          <p:spPr bwMode="auto">
            <a:xfrm>
              <a:off x="6000685" y="3174985"/>
              <a:ext cx="61125" cy="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91" name="Rectangle 47"/>
            <p:cNvSpPr>
              <a:spLocks noChangeAspect="1" noChangeArrowheads="1"/>
            </p:cNvSpPr>
            <p:nvPr/>
          </p:nvSpPr>
          <p:spPr bwMode="auto">
            <a:xfrm rot="-2700000">
              <a:off x="6103936" y="1628760"/>
              <a:ext cx="50800" cy="182563"/>
            </a:xfrm>
            <a:prstGeom prst="rect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92" name="Line 48"/>
            <p:cNvSpPr>
              <a:spLocks noChangeAspect="1" noChangeShapeType="1"/>
            </p:cNvSpPr>
            <p:nvPr/>
          </p:nvSpPr>
          <p:spPr bwMode="auto">
            <a:xfrm rot="-2700000">
              <a:off x="6121398" y="1589073"/>
              <a:ext cx="0" cy="24765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93" name="Line 49"/>
            <p:cNvSpPr>
              <a:spLocks noChangeShapeType="1"/>
            </p:cNvSpPr>
            <p:nvPr/>
          </p:nvSpPr>
          <p:spPr bwMode="auto">
            <a:xfrm>
              <a:off x="6134098" y="1720835"/>
              <a:ext cx="2520000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394" name="Line 50"/>
            <p:cNvSpPr>
              <a:spLocks noChangeAspect="1" noChangeShapeType="1"/>
            </p:cNvSpPr>
            <p:nvPr/>
          </p:nvSpPr>
          <p:spPr bwMode="auto">
            <a:xfrm>
              <a:off x="6175373" y="1584310"/>
              <a:ext cx="71438" cy="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95" name="Line 51"/>
            <p:cNvSpPr>
              <a:spLocks noChangeShapeType="1"/>
            </p:cNvSpPr>
            <p:nvPr/>
          </p:nvSpPr>
          <p:spPr bwMode="auto">
            <a:xfrm>
              <a:off x="8748711" y="1819259"/>
              <a:ext cx="1587" cy="387360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96" name="Line 52"/>
            <p:cNvSpPr>
              <a:spLocks noChangeAspect="1" noChangeShapeType="1"/>
            </p:cNvSpPr>
            <p:nvPr/>
          </p:nvSpPr>
          <p:spPr bwMode="auto">
            <a:xfrm>
              <a:off x="8728073" y="1185848"/>
              <a:ext cx="0" cy="477837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97" name="Line 53"/>
            <p:cNvSpPr>
              <a:spLocks noChangeAspect="1" noChangeShapeType="1"/>
            </p:cNvSpPr>
            <p:nvPr/>
          </p:nvSpPr>
          <p:spPr bwMode="auto">
            <a:xfrm rot="-2700000">
              <a:off x="8677273" y="1647810"/>
              <a:ext cx="0" cy="214313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98" name="Line 54"/>
            <p:cNvSpPr>
              <a:spLocks noChangeAspect="1" noChangeShapeType="1"/>
            </p:cNvSpPr>
            <p:nvPr/>
          </p:nvSpPr>
          <p:spPr bwMode="auto">
            <a:xfrm>
              <a:off x="8693148" y="1660510"/>
              <a:ext cx="69850" cy="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399" name="Line 55"/>
            <p:cNvSpPr>
              <a:spLocks noChangeShapeType="1"/>
            </p:cNvSpPr>
            <p:nvPr/>
          </p:nvSpPr>
          <p:spPr bwMode="auto">
            <a:xfrm>
              <a:off x="3646488" y="1281098"/>
              <a:ext cx="84613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oval" w="med" len="med"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400" name="Line 56"/>
            <p:cNvSpPr>
              <a:spLocks noChangeShapeType="1"/>
            </p:cNvSpPr>
            <p:nvPr/>
          </p:nvSpPr>
          <p:spPr bwMode="auto">
            <a:xfrm>
              <a:off x="3357563" y="1468423"/>
              <a:ext cx="111283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oval" w="med" len="med"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401" name="Line 57"/>
            <p:cNvSpPr>
              <a:spLocks noChangeShapeType="1"/>
            </p:cNvSpPr>
            <p:nvPr/>
          </p:nvSpPr>
          <p:spPr bwMode="auto">
            <a:xfrm>
              <a:off x="4965700" y="1285860"/>
              <a:ext cx="3744000" cy="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402" name="Line 58"/>
            <p:cNvSpPr>
              <a:spLocks noChangeShapeType="1"/>
            </p:cNvSpPr>
            <p:nvPr/>
          </p:nvSpPr>
          <p:spPr bwMode="auto">
            <a:xfrm>
              <a:off x="4960938" y="1470010"/>
              <a:ext cx="1260000" cy="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403" name="Text Box 59"/>
            <p:cNvSpPr txBox="1">
              <a:spLocks noChangeAspect="1" noChangeArrowheads="1"/>
            </p:cNvSpPr>
            <p:nvPr/>
          </p:nvSpPr>
          <p:spPr bwMode="auto">
            <a:xfrm>
              <a:off x="6013434" y="5726126"/>
              <a:ext cx="592137" cy="379413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400" b="1" dirty="0">
                  <a:solidFill>
                    <a:schemeClr val="tx1"/>
                  </a:solidFill>
                </a:rPr>
                <a:t>KM1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7408" name="Text Box 64"/>
            <p:cNvSpPr txBox="1">
              <a:spLocks noChangeAspect="1" noChangeArrowheads="1"/>
            </p:cNvSpPr>
            <p:nvPr/>
          </p:nvSpPr>
          <p:spPr bwMode="auto">
            <a:xfrm>
              <a:off x="5740115" y="2344339"/>
              <a:ext cx="428628" cy="295275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b="1" dirty="0">
                  <a:solidFill>
                    <a:schemeClr val="tx1"/>
                  </a:solidFill>
                </a:rPr>
                <a:t>S1</a:t>
              </a:r>
              <a:endParaRPr lang="fr-FR" sz="1400" b="1" dirty="0">
                <a:solidFill>
                  <a:schemeClr val="tx1"/>
                </a:solidFill>
                <a:latin typeface="Times New Roman" pitchFamily="18" charset="0"/>
              </a:endParaRPr>
            </a:p>
            <a:p>
              <a:endParaRPr lang="fr-F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7409" name="Text Box 65"/>
            <p:cNvSpPr txBox="1">
              <a:spLocks noChangeAspect="1" noChangeArrowheads="1"/>
            </p:cNvSpPr>
            <p:nvPr/>
          </p:nvSpPr>
          <p:spPr bwMode="auto">
            <a:xfrm>
              <a:off x="5705581" y="1874812"/>
              <a:ext cx="422275" cy="295275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b="1" dirty="0">
                  <a:solidFill>
                    <a:schemeClr val="tx1"/>
                  </a:solidFill>
                </a:rPr>
                <a:t>F1</a:t>
              </a:r>
            </a:p>
          </p:txBody>
        </p:sp>
        <p:sp>
          <p:nvSpPr>
            <p:cNvPr id="57410" name="Text Box 66"/>
            <p:cNvSpPr txBox="1">
              <a:spLocks noChangeAspect="1" noChangeArrowheads="1"/>
            </p:cNvSpPr>
            <p:nvPr/>
          </p:nvSpPr>
          <p:spPr bwMode="auto">
            <a:xfrm>
              <a:off x="5629430" y="2946382"/>
              <a:ext cx="515937" cy="295275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b="1" dirty="0">
                  <a:solidFill>
                    <a:schemeClr val="tx1"/>
                  </a:solidFill>
                </a:rPr>
                <a:t>S2</a:t>
              </a:r>
            </a:p>
          </p:txBody>
        </p:sp>
        <p:sp>
          <p:nvSpPr>
            <p:cNvPr id="57411" name="Line 67"/>
            <p:cNvSpPr>
              <a:spLocks noChangeAspect="1" noChangeShapeType="1"/>
            </p:cNvSpPr>
            <p:nvPr/>
          </p:nvSpPr>
          <p:spPr bwMode="auto">
            <a:xfrm>
              <a:off x="6224586" y="2863173"/>
              <a:ext cx="1836000" cy="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412" name="Line 68"/>
            <p:cNvSpPr>
              <a:spLocks noChangeAspect="1" noChangeShapeType="1"/>
            </p:cNvSpPr>
            <p:nvPr/>
          </p:nvSpPr>
          <p:spPr bwMode="auto">
            <a:xfrm>
              <a:off x="6213473" y="3308335"/>
              <a:ext cx="295275" cy="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413" name="Line 69"/>
            <p:cNvSpPr>
              <a:spLocks noChangeAspect="1" noChangeShapeType="1"/>
            </p:cNvSpPr>
            <p:nvPr/>
          </p:nvSpPr>
          <p:spPr bwMode="auto">
            <a:xfrm>
              <a:off x="6521448" y="2857634"/>
              <a:ext cx="0" cy="147637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414" name="Line 70"/>
            <p:cNvSpPr>
              <a:spLocks noChangeAspect="1" noChangeShapeType="1"/>
            </p:cNvSpPr>
            <p:nvPr/>
          </p:nvSpPr>
          <p:spPr bwMode="auto">
            <a:xfrm>
              <a:off x="6515098" y="3163823"/>
              <a:ext cx="0" cy="147638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415" name="Line 71"/>
            <p:cNvSpPr>
              <a:spLocks noChangeAspect="1" noChangeShapeType="1"/>
            </p:cNvSpPr>
            <p:nvPr/>
          </p:nvSpPr>
          <p:spPr bwMode="auto">
            <a:xfrm>
              <a:off x="6438849" y="3055824"/>
              <a:ext cx="79375" cy="109537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416" name="Text Box 72"/>
            <p:cNvSpPr txBox="1">
              <a:spLocks noChangeAspect="1" noChangeArrowheads="1"/>
            </p:cNvSpPr>
            <p:nvPr/>
          </p:nvSpPr>
          <p:spPr bwMode="auto">
            <a:xfrm>
              <a:off x="6540498" y="2943210"/>
              <a:ext cx="603269" cy="307975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200" b="1" dirty="0">
                  <a:solidFill>
                    <a:schemeClr val="tx1"/>
                  </a:solidFill>
                </a:rPr>
                <a:t>KM11</a:t>
              </a:r>
            </a:p>
            <a:p>
              <a:endParaRPr lang="fr-FR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57420" name="Line 76"/>
            <p:cNvSpPr>
              <a:spLocks noChangeShapeType="1"/>
            </p:cNvSpPr>
            <p:nvPr/>
          </p:nvSpPr>
          <p:spPr bwMode="auto">
            <a:xfrm>
              <a:off x="3643313" y="3413301"/>
              <a:ext cx="1587" cy="331787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421" name="Line 77"/>
            <p:cNvSpPr>
              <a:spLocks noChangeShapeType="1"/>
            </p:cNvSpPr>
            <p:nvPr/>
          </p:nvSpPr>
          <p:spPr bwMode="auto">
            <a:xfrm>
              <a:off x="3040063" y="3406951"/>
              <a:ext cx="0" cy="331787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grpSp>
          <p:nvGrpSpPr>
            <p:cNvPr id="7" name="Group 78"/>
            <p:cNvGrpSpPr>
              <a:grpSpLocks noChangeAspect="1"/>
            </p:cNvGrpSpPr>
            <p:nvPr/>
          </p:nvGrpSpPr>
          <p:grpSpPr bwMode="auto">
            <a:xfrm>
              <a:off x="3040063" y="3738548"/>
              <a:ext cx="606425" cy="201612"/>
              <a:chOff x="4022" y="12293"/>
              <a:chExt cx="861" cy="286"/>
            </a:xfrm>
          </p:grpSpPr>
          <p:sp>
            <p:nvSpPr>
              <p:cNvPr id="5311" name="Line 79"/>
              <p:cNvSpPr>
                <a:spLocks noChangeAspect="1" noChangeShapeType="1"/>
              </p:cNvSpPr>
              <p:nvPr/>
            </p:nvSpPr>
            <p:spPr bwMode="auto">
              <a:xfrm flipH="1">
                <a:off x="4695" y="12298"/>
                <a:ext cx="188" cy="281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/>
                <a:tailEnd type="oval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312" name="Line 80"/>
              <p:cNvSpPr>
                <a:spLocks noChangeAspect="1" noChangeShapeType="1"/>
              </p:cNvSpPr>
              <p:nvPr/>
            </p:nvSpPr>
            <p:spPr bwMode="auto">
              <a:xfrm>
                <a:off x="4022" y="12293"/>
                <a:ext cx="188" cy="281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/>
                <a:tailEnd type="oval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7425" name="Line 81"/>
            <p:cNvSpPr>
              <a:spLocks noChangeShapeType="1"/>
            </p:cNvSpPr>
            <p:nvPr/>
          </p:nvSpPr>
          <p:spPr bwMode="auto">
            <a:xfrm>
              <a:off x="3366516" y="3414698"/>
              <a:ext cx="0" cy="45720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426" name="AutoShape 82"/>
            <p:cNvSpPr>
              <a:spLocks noChangeAspect="1" noChangeArrowheads="1"/>
            </p:cNvSpPr>
            <p:nvPr/>
          </p:nvSpPr>
          <p:spPr bwMode="auto">
            <a:xfrm>
              <a:off x="3062288" y="3875073"/>
              <a:ext cx="574675" cy="574675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700" y="10800"/>
                  </a:moveTo>
                  <a:cubicBezTo>
                    <a:pt x="2700" y="15274"/>
                    <a:pt x="6326" y="18900"/>
                    <a:pt x="10800" y="18900"/>
                  </a:cubicBezTo>
                  <a:cubicBezTo>
                    <a:pt x="15274" y="18900"/>
                    <a:pt x="18900" y="15274"/>
                    <a:pt x="18900" y="10800"/>
                  </a:cubicBezTo>
                  <a:cubicBezTo>
                    <a:pt x="18900" y="6326"/>
                    <a:pt x="15274" y="2700"/>
                    <a:pt x="10800" y="2700"/>
                  </a:cubicBezTo>
                  <a:cubicBezTo>
                    <a:pt x="6326" y="2700"/>
                    <a:pt x="2700" y="6326"/>
                    <a:pt x="2700" y="10800"/>
                  </a:cubicBezTo>
                  <a:close/>
                </a:path>
              </a:pathLst>
            </a:custGeom>
            <a:solidFill>
              <a:srgbClr val="FFFFFF"/>
            </a:solidFill>
            <a:ln w="158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427" name="Text Box 83"/>
            <p:cNvSpPr txBox="1">
              <a:spLocks noChangeAspect="1" noChangeArrowheads="1"/>
            </p:cNvSpPr>
            <p:nvPr/>
          </p:nvSpPr>
          <p:spPr bwMode="auto">
            <a:xfrm>
              <a:off x="3186113" y="4003660"/>
              <a:ext cx="506412" cy="33496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b="1" dirty="0">
                  <a:solidFill>
                    <a:srgbClr val="FF0000"/>
                  </a:solidFill>
                </a:rPr>
                <a:t>M</a:t>
              </a:r>
            </a:p>
          </p:txBody>
        </p:sp>
        <p:sp>
          <p:nvSpPr>
            <p:cNvPr id="57428" name="Oval 84"/>
            <p:cNvSpPr>
              <a:spLocks noChangeAspect="1" noChangeArrowheads="1"/>
            </p:cNvSpPr>
            <p:nvPr/>
          </p:nvSpPr>
          <p:spPr bwMode="auto">
            <a:xfrm>
              <a:off x="4452938" y="1206485"/>
              <a:ext cx="376237" cy="374650"/>
            </a:xfrm>
            <a:prstGeom prst="ellips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429" name="Oval 85"/>
            <p:cNvSpPr>
              <a:spLocks noChangeAspect="1" noChangeArrowheads="1"/>
            </p:cNvSpPr>
            <p:nvPr/>
          </p:nvSpPr>
          <p:spPr bwMode="auto">
            <a:xfrm>
              <a:off x="4614863" y="1198548"/>
              <a:ext cx="374650" cy="376237"/>
            </a:xfrm>
            <a:prstGeom prst="ellips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430" name="Rectangle 86"/>
            <p:cNvSpPr>
              <a:spLocks noChangeAspect="1" noChangeArrowheads="1"/>
            </p:cNvSpPr>
            <p:nvPr/>
          </p:nvSpPr>
          <p:spPr bwMode="auto">
            <a:xfrm>
              <a:off x="6018211" y="5179865"/>
              <a:ext cx="392112" cy="206375"/>
            </a:xfrm>
            <a:prstGeom prst="rect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440" name="Text Box 96"/>
            <p:cNvSpPr txBox="1">
              <a:spLocks noChangeAspect="1" noChangeArrowheads="1"/>
            </p:cNvSpPr>
            <p:nvPr/>
          </p:nvSpPr>
          <p:spPr bwMode="auto">
            <a:xfrm>
              <a:off x="2870200" y="936610"/>
              <a:ext cx="1066800" cy="307975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b="1" dirty="0">
                  <a:solidFill>
                    <a:schemeClr val="tx1"/>
                  </a:solidFill>
                </a:rPr>
                <a:t>L1  L2  L3</a:t>
              </a:r>
            </a:p>
          </p:txBody>
        </p:sp>
        <p:sp>
          <p:nvSpPr>
            <p:cNvPr id="57441" name="Text Box 97"/>
            <p:cNvSpPr txBox="1">
              <a:spLocks noChangeAspect="1" noChangeArrowheads="1"/>
            </p:cNvSpPr>
            <p:nvPr/>
          </p:nvSpPr>
          <p:spPr bwMode="auto">
            <a:xfrm>
              <a:off x="4541838" y="919052"/>
              <a:ext cx="393700" cy="307975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b="1" dirty="0">
                  <a:solidFill>
                    <a:schemeClr val="tx1"/>
                  </a:solidFill>
                </a:rPr>
                <a:t>T</a:t>
              </a:r>
            </a:p>
          </p:txBody>
        </p:sp>
        <p:grpSp>
          <p:nvGrpSpPr>
            <p:cNvPr id="11" name="Group 98"/>
            <p:cNvGrpSpPr>
              <a:grpSpLocks noChangeAspect="1"/>
            </p:cNvGrpSpPr>
            <p:nvPr/>
          </p:nvGrpSpPr>
          <p:grpSpPr bwMode="auto">
            <a:xfrm>
              <a:off x="3013607" y="2316098"/>
              <a:ext cx="87312" cy="231775"/>
              <a:chOff x="4087" y="12414"/>
              <a:chExt cx="123" cy="328"/>
            </a:xfrm>
          </p:grpSpPr>
          <p:sp>
            <p:nvSpPr>
              <p:cNvPr id="5303" name="Line 99"/>
              <p:cNvSpPr>
                <a:spLocks noChangeAspect="1" noChangeShapeType="1"/>
              </p:cNvSpPr>
              <p:nvPr/>
            </p:nvSpPr>
            <p:spPr bwMode="auto">
              <a:xfrm>
                <a:off x="4149" y="12414"/>
                <a:ext cx="0" cy="323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304" name="Arc 100"/>
              <p:cNvSpPr>
                <a:spLocks noChangeAspect="1"/>
              </p:cNvSpPr>
              <p:nvPr/>
            </p:nvSpPr>
            <p:spPr bwMode="auto">
              <a:xfrm rot="-10320000">
                <a:off x="4087" y="12601"/>
                <a:ext cx="123" cy="141"/>
              </a:xfrm>
              <a:custGeom>
                <a:avLst/>
                <a:gdLst>
                  <a:gd name="T0" fmla="*/ 0 w 21600"/>
                  <a:gd name="T1" fmla="*/ 0 h 37504"/>
                  <a:gd name="T2" fmla="*/ 0 w 21600"/>
                  <a:gd name="T3" fmla="*/ 0 h 37504"/>
                  <a:gd name="T4" fmla="*/ 0 w 21600"/>
                  <a:gd name="T5" fmla="*/ 0 h 3750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7504"/>
                  <a:gd name="T11" fmla="*/ 21600 w 21600"/>
                  <a:gd name="T12" fmla="*/ 37504 h 375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7504" fill="none" extrusionOk="0">
                    <a:moveTo>
                      <a:pt x="7766" y="-1"/>
                    </a:moveTo>
                    <a:cubicBezTo>
                      <a:pt x="16101" y="3211"/>
                      <a:pt x="21600" y="11222"/>
                      <a:pt x="21600" y="20155"/>
                    </a:cubicBezTo>
                    <a:cubicBezTo>
                      <a:pt x="21600" y="26994"/>
                      <a:pt x="18360" y="33429"/>
                      <a:pt x="12867" y="37503"/>
                    </a:cubicBezTo>
                  </a:path>
                  <a:path w="21600" h="37504" stroke="0" extrusionOk="0">
                    <a:moveTo>
                      <a:pt x="7766" y="-1"/>
                    </a:moveTo>
                    <a:cubicBezTo>
                      <a:pt x="16101" y="3211"/>
                      <a:pt x="21600" y="11222"/>
                      <a:pt x="21600" y="20155"/>
                    </a:cubicBezTo>
                    <a:cubicBezTo>
                      <a:pt x="21600" y="26994"/>
                      <a:pt x="18360" y="33429"/>
                      <a:pt x="12867" y="37503"/>
                    </a:cubicBezTo>
                    <a:lnTo>
                      <a:pt x="0" y="20155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" name="Group 101"/>
            <p:cNvGrpSpPr>
              <a:grpSpLocks noChangeAspect="1"/>
            </p:cNvGrpSpPr>
            <p:nvPr/>
          </p:nvGrpSpPr>
          <p:grpSpPr bwMode="auto">
            <a:xfrm>
              <a:off x="3324707" y="2338026"/>
              <a:ext cx="87313" cy="230188"/>
              <a:chOff x="4534" y="12414"/>
              <a:chExt cx="123" cy="328"/>
            </a:xfrm>
          </p:grpSpPr>
          <p:sp>
            <p:nvSpPr>
              <p:cNvPr id="5301" name="Line 102"/>
              <p:cNvSpPr>
                <a:spLocks noChangeAspect="1" noChangeShapeType="1"/>
              </p:cNvSpPr>
              <p:nvPr/>
            </p:nvSpPr>
            <p:spPr bwMode="auto">
              <a:xfrm>
                <a:off x="4596" y="12414"/>
                <a:ext cx="0" cy="323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302" name="Arc 103"/>
              <p:cNvSpPr>
                <a:spLocks noChangeAspect="1"/>
              </p:cNvSpPr>
              <p:nvPr/>
            </p:nvSpPr>
            <p:spPr bwMode="auto">
              <a:xfrm rot="-10320000">
                <a:off x="4534" y="12601"/>
                <a:ext cx="123" cy="141"/>
              </a:xfrm>
              <a:custGeom>
                <a:avLst/>
                <a:gdLst>
                  <a:gd name="T0" fmla="*/ 0 w 21600"/>
                  <a:gd name="T1" fmla="*/ 0 h 37504"/>
                  <a:gd name="T2" fmla="*/ 0 w 21600"/>
                  <a:gd name="T3" fmla="*/ 0 h 37504"/>
                  <a:gd name="T4" fmla="*/ 0 w 21600"/>
                  <a:gd name="T5" fmla="*/ 0 h 3750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7504"/>
                  <a:gd name="T11" fmla="*/ 21600 w 21600"/>
                  <a:gd name="T12" fmla="*/ 37504 h 375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7504" fill="none" extrusionOk="0">
                    <a:moveTo>
                      <a:pt x="7766" y="-1"/>
                    </a:moveTo>
                    <a:cubicBezTo>
                      <a:pt x="16101" y="3211"/>
                      <a:pt x="21600" y="11222"/>
                      <a:pt x="21600" y="20155"/>
                    </a:cubicBezTo>
                    <a:cubicBezTo>
                      <a:pt x="21600" y="26994"/>
                      <a:pt x="18360" y="33429"/>
                      <a:pt x="12867" y="37503"/>
                    </a:cubicBezTo>
                  </a:path>
                  <a:path w="21600" h="37504" stroke="0" extrusionOk="0">
                    <a:moveTo>
                      <a:pt x="7766" y="-1"/>
                    </a:moveTo>
                    <a:cubicBezTo>
                      <a:pt x="16101" y="3211"/>
                      <a:pt x="21600" y="11222"/>
                      <a:pt x="21600" y="20155"/>
                    </a:cubicBezTo>
                    <a:cubicBezTo>
                      <a:pt x="21600" y="26994"/>
                      <a:pt x="18360" y="33429"/>
                      <a:pt x="12867" y="37503"/>
                    </a:cubicBezTo>
                    <a:lnTo>
                      <a:pt x="0" y="20155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" name="Group 104"/>
            <p:cNvGrpSpPr>
              <a:grpSpLocks noChangeAspect="1"/>
            </p:cNvGrpSpPr>
            <p:nvPr/>
          </p:nvGrpSpPr>
          <p:grpSpPr bwMode="auto">
            <a:xfrm>
              <a:off x="3613583" y="2325673"/>
              <a:ext cx="85725" cy="231775"/>
              <a:chOff x="4970" y="12416"/>
              <a:chExt cx="122" cy="328"/>
            </a:xfrm>
          </p:grpSpPr>
          <p:sp>
            <p:nvSpPr>
              <p:cNvPr id="5299" name="Line 105"/>
              <p:cNvSpPr>
                <a:spLocks noChangeAspect="1" noChangeShapeType="1"/>
              </p:cNvSpPr>
              <p:nvPr/>
            </p:nvSpPr>
            <p:spPr bwMode="auto">
              <a:xfrm>
                <a:off x="5032" y="12416"/>
                <a:ext cx="0" cy="323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300" name="Arc 106"/>
              <p:cNvSpPr>
                <a:spLocks noChangeAspect="1"/>
              </p:cNvSpPr>
              <p:nvPr/>
            </p:nvSpPr>
            <p:spPr bwMode="auto">
              <a:xfrm rot="-10320000">
                <a:off x="4970" y="12603"/>
                <a:ext cx="122" cy="141"/>
              </a:xfrm>
              <a:custGeom>
                <a:avLst/>
                <a:gdLst>
                  <a:gd name="T0" fmla="*/ 0 w 21600"/>
                  <a:gd name="T1" fmla="*/ 0 h 37504"/>
                  <a:gd name="T2" fmla="*/ 0 w 21600"/>
                  <a:gd name="T3" fmla="*/ 0 h 37504"/>
                  <a:gd name="T4" fmla="*/ 0 w 21600"/>
                  <a:gd name="T5" fmla="*/ 0 h 3750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7504"/>
                  <a:gd name="T11" fmla="*/ 21600 w 21600"/>
                  <a:gd name="T12" fmla="*/ 37504 h 375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7504" fill="none" extrusionOk="0">
                    <a:moveTo>
                      <a:pt x="7766" y="-1"/>
                    </a:moveTo>
                    <a:cubicBezTo>
                      <a:pt x="16101" y="3211"/>
                      <a:pt x="21600" y="11222"/>
                      <a:pt x="21600" y="20155"/>
                    </a:cubicBezTo>
                    <a:cubicBezTo>
                      <a:pt x="21600" y="26994"/>
                      <a:pt x="18360" y="33429"/>
                      <a:pt x="12867" y="37503"/>
                    </a:cubicBezTo>
                  </a:path>
                  <a:path w="21600" h="37504" stroke="0" extrusionOk="0">
                    <a:moveTo>
                      <a:pt x="7766" y="-1"/>
                    </a:moveTo>
                    <a:cubicBezTo>
                      <a:pt x="16101" y="3211"/>
                      <a:pt x="21600" y="11222"/>
                      <a:pt x="21600" y="20155"/>
                    </a:cubicBezTo>
                    <a:cubicBezTo>
                      <a:pt x="21600" y="26994"/>
                      <a:pt x="18360" y="33429"/>
                      <a:pt x="12867" y="37503"/>
                    </a:cubicBezTo>
                    <a:lnTo>
                      <a:pt x="0" y="20155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7451" name="Line 107"/>
            <p:cNvSpPr>
              <a:spLocks noChangeAspect="1" noChangeShapeType="1"/>
            </p:cNvSpPr>
            <p:nvPr/>
          </p:nvSpPr>
          <p:spPr bwMode="auto">
            <a:xfrm rot="60000" flipH="1" flipV="1">
              <a:off x="2925763" y="2587660"/>
              <a:ext cx="119062" cy="130175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453" name="Line 109"/>
            <p:cNvSpPr>
              <a:spLocks noChangeAspect="1" noChangeShapeType="1"/>
            </p:cNvSpPr>
            <p:nvPr/>
          </p:nvSpPr>
          <p:spPr bwMode="auto">
            <a:xfrm rot="60000" flipH="1" flipV="1">
              <a:off x="3548063" y="2597036"/>
              <a:ext cx="119062" cy="130175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454" name="Line 110"/>
            <p:cNvSpPr>
              <a:spLocks noChangeAspect="1" noChangeShapeType="1"/>
            </p:cNvSpPr>
            <p:nvPr/>
          </p:nvSpPr>
          <p:spPr bwMode="auto">
            <a:xfrm rot="60000" flipH="1" flipV="1">
              <a:off x="3255913" y="2598723"/>
              <a:ext cx="120650" cy="131762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grpSp>
          <p:nvGrpSpPr>
            <p:cNvPr id="14" name="Group 111"/>
            <p:cNvGrpSpPr>
              <a:grpSpLocks noChangeAspect="1"/>
            </p:cNvGrpSpPr>
            <p:nvPr/>
          </p:nvGrpSpPr>
          <p:grpSpPr bwMode="auto">
            <a:xfrm>
              <a:off x="3654108" y="3255925"/>
              <a:ext cx="155575" cy="168245"/>
              <a:chOff x="6035" y="14664"/>
              <a:chExt cx="280" cy="210"/>
            </a:xfrm>
          </p:grpSpPr>
          <p:sp>
            <p:nvSpPr>
              <p:cNvPr id="5296" name="Line 112"/>
              <p:cNvSpPr>
                <a:spLocks noChangeAspect="1" noChangeShapeType="1"/>
              </p:cNvSpPr>
              <p:nvPr/>
            </p:nvSpPr>
            <p:spPr bwMode="auto">
              <a:xfrm>
                <a:off x="6035" y="14664"/>
                <a:ext cx="280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297" name="Line 113"/>
              <p:cNvSpPr>
                <a:spLocks noChangeAspect="1" noChangeShapeType="1"/>
              </p:cNvSpPr>
              <p:nvPr/>
            </p:nvSpPr>
            <p:spPr bwMode="auto">
              <a:xfrm>
                <a:off x="6307" y="14664"/>
                <a:ext cx="0" cy="210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298" name="Line 114"/>
              <p:cNvSpPr>
                <a:spLocks noChangeAspect="1" noChangeShapeType="1"/>
              </p:cNvSpPr>
              <p:nvPr/>
            </p:nvSpPr>
            <p:spPr bwMode="auto">
              <a:xfrm>
                <a:off x="6035" y="14872"/>
                <a:ext cx="280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5" name="Group 115"/>
            <p:cNvGrpSpPr>
              <a:grpSpLocks noChangeAspect="1"/>
            </p:cNvGrpSpPr>
            <p:nvPr/>
          </p:nvGrpSpPr>
          <p:grpSpPr bwMode="auto">
            <a:xfrm>
              <a:off x="3362336" y="3240073"/>
              <a:ext cx="157798" cy="171450"/>
              <a:chOff x="6027" y="14664"/>
              <a:chExt cx="284" cy="214"/>
            </a:xfrm>
          </p:grpSpPr>
          <p:sp>
            <p:nvSpPr>
              <p:cNvPr id="5293" name="Line 116"/>
              <p:cNvSpPr>
                <a:spLocks noChangeAspect="1" noChangeShapeType="1"/>
              </p:cNvSpPr>
              <p:nvPr/>
            </p:nvSpPr>
            <p:spPr bwMode="auto">
              <a:xfrm>
                <a:off x="6052" y="14664"/>
                <a:ext cx="259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294" name="Line 117"/>
              <p:cNvSpPr>
                <a:spLocks noChangeAspect="1" noChangeShapeType="1"/>
              </p:cNvSpPr>
              <p:nvPr/>
            </p:nvSpPr>
            <p:spPr bwMode="auto">
              <a:xfrm>
                <a:off x="6307" y="14664"/>
                <a:ext cx="0" cy="210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295" name="Line 118"/>
              <p:cNvSpPr>
                <a:spLocks noChangeAspect="1" noChangeShapeType="1"/>
              </p:cNvSpPr>
              <p:nvPr/>
            </p:nvSpPr>
            <p:spPr bwMode="auto">
              <a:xfrm>
                <a:off x="6027" y="14878"/>
                <a:ext cx="280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6" name="Group 119"/>
            <p:cNvGrpSpPr>
              <a:grpSpLocks noChangeAspect="1"/>
            </p:cNvGrpSpPr>
            <p:nvPr/>
          </p:nvGrpSpPr>
          <p:grpSpPr bwMode="auto">
            <a:xfrm>
              <a:off x="3035300" y="3232135"/>
              <a:ext cx="155575" cy="173038"/>
              <a:chOff x="6027" y="14664"/>
              <a:chExt cx="280" cy="214"/>
            </a:xfrm>
          </p:grpSpPr>
          <p:sp>
            <p:nvSpPr>
              <p:cNvPr id="5290" name="Line 120"/>
              <p:cNvSpPr>
                <a:spLocks noChangeAspect="1" noChangeShapeType="1"/>
              </p:cNvSpPr>
              <p:nvPr/>
            </p:nvSpPr>
            <p:spPr bwMode="auto">
              <a:xfrm>
                <a:off x="6027" y="14664"/>
                <a:ext cx="280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291" name="Line 121"/>
              <p:cNvSpPr>
                <a:spLocks noChangeAspect="1" noChangeShapeType="1"/>
              </p:cNvSpPr>
              <p:nvPr/>
            </p:nvSpPr>
            <p:spPr bwMode="auto">
              <a:xfrm>
                <a:off x="6299" y="14664"/>
                <a:ext cx="0" cy="210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292" name="Line 122"/>
              <p:cNvSpPr>
                <a:spLocks noChangeAspect="1" noChangeShapeType="1"/>
              </p:cNvSpPr>
              <p:nvPr/>
            </p:nvSpPr>
            <p:spPr bwMode="auto">
              <a:xfrm>
                <a:off x="6027" y="14878"/>
                <a:ext cx="280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7" name="Group 123"/>
            <p:cNvGrpSpPr>
              <a:grpSpLocks noChangeAspect="1"/>
            </p:cNvGrpSpPr>
            <p:nvPr/>
          </p:nvGrpSpPr>
          <p:grpSpPr bwMode="auto">
            <a:xfrm>
              <a:off x="6200773" y="2006585"/>
              <a:ext cx="144463" cy="115888"/>
              <a:chOff x="8244" y="7047"/>
              <a:chExt cx="243" cy="196"/>
            </a:xfrm>
          </p:grpSpPr>
          <p:sp>
            <p:nvSpPr>
              <p:cNvPr id="5288" name="Line 124"/>
              <p:cNvSpPr>
                <a:spLocks noChangeAspect="1" noChangeShapeType="1"/>
              </p:cNvSpPr>
              <p:nvPr/>
            </p:nvSpPr>
            <p:spPr bwMode="auto">
              <a:xfrm>
                <a:off x="8247" y="7047"/>
                <a:ext cx="240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289" name="Line 125"/>
              <p:cNvSpPr>
                <a:spLocks noChangeAspect="1" noChangeShapeType="1"/>
              </p:cNvSpPr>
              <p:nvPr/>
            </p:nvSpPr>
            <p:spPr bwMode="auto">
              <a:xfrm rot="21000000" flipH="1">
                <a:off x="8244" y="7063"/>
                <a:ext cx="240" cy="180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" name="Groupe 203"/>
            <p:cNvGrpSpPr/>
            <p:nvPr/>
          </p:nvGrpSpPr>
          <p:grpSpPr>
            <a:xfrm>
              <a:off x="6074535" y="1997011"/>
              <a:ext cx="196850" cy="72149"/>
              <a:chOff x="6217412" y="2051001"/>
              <a:chExt cx="196850" cy="72149"/>
            </a:xfrm>
          </p:grpSpPr>
          <p:sp>
            <p:nvSpPr>
              <p:cNvPr id="57470" name="Line 126"/>
              <p:cNvSpPr>
                <a:spLocks noChangeAspect="1" noChangeShapeType="1"/>
              </p:cNvSpPr>
              <p:nvPr/>
            </p:nvSpPr>
            <p:spPr bwMode="auto">
              <a:xfrm flipH="1">
                <a:off x="6217412" y="2123150"/>
                <a:ext cx="196850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7471" name="Line 127"/>
              <p:cNvSpPr>
                <a:spLocks noChangeAspect="1" noChangeShapeType="1"/>
              </p:cNvSpPr>
              <p:nvPr/>
            </p:nvSpPr>
            <p:spPr bwMode="auto">
              <a:xfrm flipV="1">
                <a:off x="6224736" y="2054176"/>
                <a:ext cx="0" cy="68262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7472" name="Line 128"/>
              <p:cNvSpPr>
                <a:spLocks noChangeAspect="1" noChangeShapeType="1"/>
              </p:cNvSpPr>
              <p:nvPr/>
            </p:nvSpPr>
            <p:spPr bwMode="auto">
              <a:xfrm flipV="1">
                <a:off x="6302375" y="2051001"/>
                <a:ext cx="0" cy="68262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7473" name="Text Box 129"/>
            <p:cNvSpPr txBox="1">
              <a:spLocks noChangeAspect="1" noChangeArrowheads="1"/>
            </p:cNvSpPr>
            <p:nvPr/>
          </p:nvSpPr>
          <p:spPr bwMode="auto">
            <a:xfrm>
              <a:off x="5746748" y="1536685"/>
              <a:ext cx="393700" cy="3079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r>
                <a:rPr lang="fr-FR" sz="1400" b="1"/>
                <a:t>Q</a:t>
              </a:r>
            </a:p>
          </p:txBody>
        </p:sp>
        <p:sp>
          <p:nvSpPr>
            <p:cNvPr id="57524" name="Line 180"/>
            <p:cNvSpPr>
              <a:spLocks noChangeShapeType="1"/>
            </p:cNvSpPr>
            <p:nvPr/>
          </p:nvSpPr>
          <p:spPr bwMode="auto">
            <a:xfrm>
              <a:off x="6202558" y="5687741"/>
              <a:ext cx="2556000" cy="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25" name="Line 181"/>
            <p:cNvSpPr>
              <a:spLocks noChangeShapeType="1"/>
            </p:cNvSpPr>
            <p:nvPr/>
          </p:nvSpPr>
          <p:spPr bwMode="auto">
            <a:xfrm rot="180000" flipH="1">
              <a:off x="6062661" y="5175004"/>
              <a:ext cx="287337" cy="21590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26" name="Text Box 182"/>
            <p:cNvSpPr txBox="1">
              <a:spLocks noChangeAspect="1" noChangeArrowheads="1"/>
            </p:cNvSpPr>
            <p:nvPr/>
          </p:nvSpPr>
          <p:spPr bwMode="auto">
            <a:xfrm>
              <a:off x="2587339" y="1492331"/>
              <a:ext cx="3937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r>
                <a:rPr lang="fr-FR" sz="1400" b="1" dirty="0"/>
                <a:t>Q</a:t>
              </a:r>
            </a:p>
          </p:txBody>
        </p:sp>
        <p:sp>
          <p:nvSpPr>
            <p:cNvPr id="57527" name="Text Box 183"/>
            <p:cNvSpPr txBox="1">
              <a:spLocks noChangeAspect="1" noChangeArrowheads="1"/>
            </p:cNvSpPr>
            <p:nvPr/>
          </p:nvSpPr>
          <p:spPr bwMode="auto">
            <a:xfrm>
              <a:off x="2428465" y="2482835"/>
              <a:ext cx="592138" cy="37941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400" b="1" dirty="0">
                  <a:solidFill>
                    <a:schemeClr val="tx1"/>
                  </a:solidFill>
                </a:rPr>
                <a:t>KM1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7528" name="Text Box 184"/>
            <p:cNvSpPr txBox="1">
              <a:spLocks noChangeAspect="1" noChangeArrowheads="1"/>
            </p:cNvSpPr>
            <p:nvPr/>
          </p:nvSpPr>
          <p:spPr bwMode="auto">
            <a:xfrm>
              <a:off x="2620390" y="3175081"/>
              <a:ext cx="422275" cy="295275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b="1">
                  <a:solidFill>
                    <a:schemeClr val="tx1"/>
                  </a:solidFill>
                </a:rPr>
                <a:t>F</a:t>
              </a:r>
              <a:r>
                <a:rPr lang="ar-DZ" sz="1400" b="1">
                  <a:solidFill>
                    <a:schemeClr val="tx1"/>
                  </a:solidFill>
                </a:rPr>
                <a:t>2</a:t>
              </a:r>
              <a:endParaRPr lang="fr-FR" sz="1400" b="1">
                <a:solidFill>
                  <a:schemeClr val="tx1"/>
                </a:solidFill>
              </a:endParaRPr>
            </a:p>
          </p:txBody>
        </p:sp>
        <p:sp>
          <p:nvSpPr>
            <p:cNvPr id="57529" name="Text Box 185"/>
            <p:cNvSpPr txBox="1">
              <a:spLocks noChangeArrowheads="1"/>
            </p:cNvSpPr>
            <p:nvPr/>
          </p:nvSpPr>
          <p:spPr bwMode="auto">
            <a:xfrm>
              <a:off x="3706813" y="1218503"/>
              <a:ext cx="865187" cy="30480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 b="1" dirty="0">
                  <a:solidFill>
                    <a:schemeClr val="tx1"/>
                  </a:solidFill>
                </a:rPr>
                <a:t>380V</a:t>
              </a:r>
            </a:p>
          </p:txBody>
        </p:sp>
        <p:sp>
          <p:nvSpPr>
            <p:cNvPr id="57530" name="Text Box 186"/>
            <p:cNvSpPr txBox="1">
              <a:spLocks noChangeArrowheads="1"/>
            </p:cNvSpPr>
            <p:nvPr/>
          </p:nvSpPr>
          <p:spPr bwMode="auto">
            <a:xfrm>
              <a:off x="4977929" y="1223839"/>
              <a:ext cx="792163" cy="30480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 b="1" dirty="0">
                  <a:solidFill>
                    <a:schemeClr val="tx1"/>
                  </a:solidFill>
                </a:rPr>
                <a:t>24V</a:t>
              </a:r>
            </a:p>
          </p:txBody>
        </p:sp>
        <p:grpSp>
          <p:nvGrpSpPr>
            <p:cNvPr id="20" name="Group 191"/>
            <p:cNvGrpSpPr>
              <a:grpSpLocks noChangeAspect="1"/>
            </p:cNvGrpSpPr>
            <p:nvPr/>
          </p:nvGrpSpPr>
          <p:grpSpPr bwMode="auto">
            <a:xfrm>
              <a:off x="4003675" y="2083083"/>
              <a:ext cx="87313" cy="504535"/>
              <a:chOff x="4087" y="12028"/>
              <a:chExt cx="123" cy="714"/>
            </a:xfrm>
          </p:grpSpPr>
          <p:sp>
            <p:nvSpPr>
              <p:cNvPr id="5284" name="Line 192"/>
              <p:cNvSpPr>
                <a:spLocks noChangeAspect="1" noChangeShapeType="1"/>
              </p:cNvSpPr>
              <p:nvPr/>
            </p:nvSpPr>
            <p:spPr bwMode="auto">
              <a:xfrm>
                <a:off x="4149" y="12028"/>
                <a:ext cx="0" cy="713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285" name="Arc 193"/>
              <p:cNvSpPr>
                <a:spLocks noChangeAspect="1"/>
              </p:cNvSpPr>
              <p:nvPr/>
            </p:nvSpPr>
            <p:spPr bwMode="auto">
              <a:xfrm rot="-10320000">
                <a:off x="4087" y="12601"/>
                <a:ext cx="123" cy="141"/>
              </a:xfrm>
              <a:custGeom>
                <a:avLst/>
                <a:gdLst>
                  <a:gd name="T0" fmla="*/ 0 w 21600"/>
                  <a:gd name="T1" fmla="*/ 0 h 37504"/>
                  <a:gd name="T2" fmla="*/ 0 w 21600"/>
                  <a:gd name="T3" fmla="*/ 0 h 37504"/>
                  <a:gd name="T4" fmla="*/ 0 w 21600"/>
                  <a:gd name="T5" fmla="*/ 0 h 3750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7504"/>
                  <a:gd name="T11" fmla="*/ 21600 w 21600"/>
                  <a:gd name="T12" fmla="*/ 37504 h 375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7504" fill="none" extrusionOk="0">
                    <a:moveTo>
                      <a:pt x="7766" y="-1"/>
                    </a:moveTo>
                    <a:cubicBezTo>
                      <a:pt x="16101" y="3211"/>
                      <a:pt x="21600" y="11222"/>
                      <a:pt x="21600" y="20155"/>
                    </a:cubicBezTo>
                    <a:cubicBezTo>
                      <a:pt x="21600" y="26994"/>
                      <a:pt x="18360" y="33429"/>
                      <a:pt x="12867" y="37503"/>
                    </a:cubicBezTo>
                  </a:path>
                  <a:path w="21600" h="37504" stroke="0" extrusionOk="0">
                    <a:moveTo>
                      <a:pt x="7766" y="-1"/>
                    </a:moveTo>
                    <a:cubicBezTo>
                      <a:pt x="16101" y="3211"/>
                      <a:pt x="21600" y="11222"/>
                      <a:pt x="21600" y="20155"/>
                    </a:cubicBezTo>
                    <a:cubicBezTo>
                      <a:pt x="21600" y="26994"/>
                      <a:pt x="18360" y="33429"/>
                      <a:pt x="12867" y="37503"/>
                    </a:cubicBezTo>
                    <a:lnTo>
                      <a:pt x="0" y="20155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1" name="Group 194"/>
            <p:cNvGrpSpPr>
              <a:grpSpLocks noChangeAspect="1"/>
            </p:cNvGrpSpPr>
            <p:nvPr/>
          </p:nvGrpSpPr>
          <p:grpSpPr bwMode="auto">
            <a:xfrm>
              <a:off x="4306430" y="2349485"/>
              <a:ext cx="87312" cy="230188"/>
              <a:chOff x="4534" y="12414"/>
              <a:chExt cx="123" cy="328"/>
            </a:xfrm>
          </p:grpSpPr>
          <p:sp>
            <p:nvSpPr>
              <p:cNvPr id="5282" name="Line 195"/>
              <p:cNvSpPr>
                <a:spLocks noChangeAspect="1" noChangeShapeType="1"/>
              </p:cNvSpPr>
              <p:nvPr/>
            </p:nvSpPr>
            <p:spPr bwMode="auto">
              <a:xfrm>
                <a:off x="4596" y="12414"/>
                <a:ext cx="0" cy="323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283" name="Arc 196"/>
              <p:cNvSpPr>
                <a:spLocks noChangeAspect="1"/>
              </p:cNvSpPr>
              <p:nvPr/>
            </p:nvSpPr>
            <p:spPr bwMode="auto">
              <a:xfrm rot="-10320000">
                <a:off x="4534" y="12601"/>
                <a:ext cx="123" cy="141"/>
              </a:xfrm>
              <a:custGeom>
                <a:avLst/>
                <a:gdLst>
                  <a:gd name="T0" fmla="*/ 0 w 21600"/>
                  <a:gd name="T1" fmla="*/ 0 h 37504"/>
                  <a:gd name="T2" fmla="*/ 0 w 21600"/>
                  <a:gd name="T3" fmla="*/ 0 h 37504"/>
                  <a:gd name="T4" fmla="*/ 0 w 21600"/>
                  <a:gd name="T5" fmla="*/ 0 h 3750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7504"/>
                  <a:gd name="T11" fmla="*/ 21600 w 21600"/>
                  <a:gd name="T12" fmla="*/ 37504 h 375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7504" fill="none" extrusionOk="0">
                    <a:moveTo>
                      <a:pt x="7766" y="-1"/>
                    </a:moveTo>
                    <a:cubicBezTo>
                      <a:pt x="16101" y="3211"/>
                      <a:pt x="21600" y="11222"/>
                      <a:pt x="21600" y="20155"/>
                    </a:cubicBezTo>
                    <a:cubicBezTo>
                      <a:pt x="21600" y="26994"/>
                      <a:pt x="18360" y="33429"/>
                      <a:pt x="12867" y="37503"/>
                    </a:cubicBezTo>
                  </a:path>
                  <a:path w="21600" h="37504" stroke="0" extrusionOk="0">
                    <a:moveTo>
                      <a:pt x="7766" y="-1"/>
                    </a:moveTo>
                    <a:cubicBezTo>
                      <a:pt x="16101" y="3211"/>
                      <a:pt x="21600" y="11222"/>
                      <a:pt x="21600" y="20155"/>
                    </a:cubicBezTo>
                    <a:cubicBezTo>
                      <a:pt x="21600" y="26994"/>
                      <a:pt x="18360" y="33429"/>
                      <a:pt x="12867" y="37503"/>
                    </a:cubicBezTo>
                    <a:lnTo>
                      <a:pt x="0" y="20155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" name="Group 197"/>
            <p:cNvGrpSpPr>
              <a:grpSpLocks noChangeAspect="1"/>
            </p:cNvGrpSpPr>
            <p:nvPr/>
          </p:nvGrpSpPr>
          <p:grpSpPr bwMode="auto">
            <a:xfrm>
              <a:off x="4580086" y="2370123"/>
              <a:ext cx="85725" cy="231775"/>
              <a:chOff x="4970" y="12416"/>
              <a:chExt cx="122" cy="328"/>
            </a:xfrm>
          </p:grpSpPr>
          <p:sp>
            <p:nvSpPr>
              <p:cNvPr id="5280" name="Line 198"/>
              <p:cNvSpPr>
                <a:spLocks noChangeAspect="1" noChangeShapeType="1"/>
              </p:cNvSpPr>
              <p:nvPr/>
            </p:nvSpPr>
            <p:spPr bwMode="auto">
              <a:xfrm>
                <a:off x="5032" y="12416"/>
                <a:ext cx="0" cy="323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281" name="Arc 199"/>
              <p:cNvSpPr>
                <a:spLocks noChangeAspect="1"/>
              </p:cNvSpPr>
              <p:nvPr/>
            </p:nvSpPr>
            <p:spPr bwMode="auto">
              <a:xfrm rot="-10320000">
                <a:off x="4970" y="12603"/>
                <a:ext cx="122" cy="141"/>
              </a:xfrm>
              <a:custGeom>
                <a:avLst/>
                <a:gdLst>
                  <a:gd name="T0" fmla="*/ 0 w 21600"/>
                  <a:gd name="T1" fmla="*/ 0 h 37504"/>
                  <a:gd name="T2" fmla="*/ 0 w 21600"/>
                  <a:gd name="T3" fmla="*/ 0 h 37504"/>
                  <a:gd name="T4" fmla="*/ 0 w 21600"/>
                  <a:gd name="T5" fmla="*/ 0 h 3750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7504"/>
                  <a:gd name="T11" fmla="*/ 21600 w 21600"/>
                  <a:gd name="T12" fmla="*/ 37504 h 375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7504" fill="none" extrusionOk="0">
                    <a:moveTo>
                      <a:pt x="7766" y="-1"/>
                    </a:moveTo>
                    <a:cubicBezTo>
                      <a:pt x="16101" y="3211"/>
                      <a:pt x="21600" y="11222"/>
                      <a:pt x="21600" y="20155"/>
                    </a:cubicBezTo>
                    <a:cubicBezTo>
                      <a:pt x="21600" y="26994"/>
                      <a:pt x="18360" y="33429"/>
                      <a:pt x="12867" y="37503"/>
                    </a:cubicBezTo>
                  </a:path>
                  <a:path w="21600" h="37504" stroke="0" extrusionOk="0">
                    <a:moveTo>
                      <a:pt x="7766" y="-1"/>
                    </a:moveTo>
                    <a:cubicBezTo>
                      <a:pt x="16101" y="3211"/>
                      <a:pt x="21600" y="11222"/>
                      <a:pt x="21600" y="20155"/>
                    </a:cubicBezTo>
                    <a:cubicBezTo>
                      <a:pt x="21600" y="26994"/>
                      <a:pt x="18360" y="33429"/>
                      <a:pt x="12867" y="37503"/>
                    </a:cubicBezTo>
                    <a:lnTo>
                      <a:pt x="0" y="20155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7544" name="Line 200"/>
            <p:cNvSpPr>
              <a:spLocks noChangeAspect="1" noChangeShapeType="1"/>
            </p:cNvSpPr>
            <p:nvPr/>
          </p:nvSpPr>
          <p:spPr bwMode="auto">
            <a:xfrm rot="60000" flipH="1" flipV="1">
              <a:off x="3905250" y="2603436"/>
              <a:ext cx="119063" cy="130175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45" name="Line 201"/>
            <p:cNvSpPr>
              <a:spLocks noChangeAspect="1" noChangeShapeType="1"/>
            </p:cNvSpPr>
            <p:nvPr/>
          </p:nvSpPr>
          <p:spPr bwMode="auto">
            <a:xfrm rot="60000" flipH="1" flipV="1">
              <a:off x="4522837" y="2593960"/>
              <a:ext cx="119063" cy="130175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46" name="Line 202"/>
            <p:cNvSpPr>
              <a:spLocks noChangeAspect="1" noChangeShapeType="1"/>
            </p:cNvSpPr>
            <p:nvPr/>
          </p:nvSpPr>
          <p:spPr bwMode="auto">
            <a:xfrm rot="60000" flipH="1" flipV="1">
              <a:off x="4221262" y="2609786"/>
              <a:ext cx="120650" cy="131762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47" name="Text Box 203"/>
            <p:cNvSpPr txBox="1">
              <a:spLocks noChangeAspect="1" noChangeArrowheads="1"/>
            </p:cNvSpPr>
            <p:nvPr/>
          </p:nvSpPr>
          <p:spPr bwMode="auto">
            <a:xfrm>
              <a:off x="4729506" y="2438385"/>
              <a:ext cx="592138" cy="379413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400" b="1" dirty="0">
                  <a:solidFill>
                    <a:schemeClr val="tx1"/>
                  </a:solidFill>
                </a:rPr>
                <a:t>KM2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7548" name="Line 204"/>
            <p:cNvSpPr>
              <a:spLocks noChangeShapeType="1"/>
            </p:cNvSpPr>
            <p:nvPr/>
          </p:nvSpPr>
          <p:spPr bwMode="auto">
            <a:xfrm>
              <a:off x="3059113" y="2089126"/>
              <a:ext cx="989012" cy="0"/>
            </a:xfrm>
            <a:prstGeom prst="line">
              <a:avLst/>
            </a:prstGeom>
            <a:ln w="15875">
              <a:solidFill>
                <a:schemeClr val="tx1"/>
              </a:solidFill>
              <a:headEnd type="oval" w="sm" len="sm"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49" name="Line 205"/>
            <p:cNvSpPr>
              <a:spLocks noChangeShapeType="1"/>
            </p:cNvSpPr>
            <p:nvPr/>
          </p:nvSpPr>
          <p:spPr bwMode="auto">
            <a:xfrm flipV="1">
              <a:off x="3662919" y="2841609"/>
              <a:ext cx="360000" cy="0"/>
            </a:xfrm>
            <a:prstGeom prst="line">
              <a:avLst/>
            </a:prstGeom>
            <a:ln w="15875">
              <a:solidFill>
                <a:schemeClr val="tx1"/>
              </a:solidFill>
              <a:headEnd type="oval" w="sm" len="sm"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50" name="Line 206"/>
            <p:cNvSpPr>
              <a:spLocks noChangeShapeType="1"/>
            </p:cNvSpPr>
            <p:nvPr/>
          </p:nvSpPr>
          <p:spPr bwMode="auto">
            <a:xfrm>
              <a:off x="4018012" y="2732073"/>
              <a:ext cx="0" cy="10795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51" name="Line 207"/>
            <p:cNvSpPr>
              <a:spLocks noChangeShapeType="1"/>
            </p:cNvSpPr>
            <p:nvPr/>
          </p:nvSpPr>
          <p:spPr bwMode="auto">
            <a:xfrm>
              <a:off x="3660774" y="2263760"/>
              <a:ext cx="972000" cy="0"/>
            </a:xfrm>
            <a:prstGeom prst="line">
              <a:avLst/>
            </a:prstGeom>
            <a:ln w="15875">
              <a:solidFill>
                <a:schemeClr val="tx1"/>
              </a:solidFill>
              <a:headEnd type="oval" w="sm" len="sm"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52" name="Line 208"/>
            <p:cNvSpPr>
              <a:spLocks noChangeShapeType="1"/>
            </p:cNvSpPr>
            <p:nvPr/>
          </p:nvSpPr>
          <p:spPr bwMode="auto">
            <a:xfrm>
              <a:off x="4345087" y="2159555"/>
              <a:ext cx="0" cy="25200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53" name="Line 209"/>
            <p:cNvSpPr>
              <a:spLocks noChangeShapeType="1"/>
            </p:cNvSpPr>
            <p:nvPr/>
          </p:nvSpPr>
          <p:spPr bwMode="auto">
            <a:xfrm>
              <a:off x="3375025" y="2924160"/>
              <a:ext cx="971550" cy="0"/>
            </a:xfrm>
            <a:prstGeom prst="line">
              <a:avLst/>
            </a:prstGeom>
            <a:ln w="15875">
              <a:solidFill>
                <a:schemeClr val="tx1"/>
              </a:solidFill>
              <a:headEnd type="oval" w="sm" len="sm"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54" name="Line 210"/>
            <p:cNvSpPr>
              <a:spLocks noChangeShapeType="1"/>
            </p:cNvSpPr>
            <p:nvPr/>
          </p:nvSpPr>
          <p:spPr bwMode="auto">
            <a:xfrm>
              <a:off x="4335661" y="2741598"/>
              <a:ext cx="0" cy="179387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55" name="Line 211"/>
            <p:cNvSpPr>
              <a:spLocks noChangeShapeType="1"/>
            </p:cNvSpPr>
            <p:nvPr/>
          </p:nvSpPr>
          <p:spPr bwMode="auto">
            <a:xfrm>
              <a:off x="3368675" y="2170222"/>
              <a:ext cx="972000" cy="0"/>
            </a:xfrm>
            <a:prstGeom prst="line">
              <a:avLst/>
            </a:prstGeom>
            <a:ln w="15875">
              <a:solidFill>
                <a:schemeClr val="tx1"/>
              </a:solidFill>
              <a:headEnd type="oval" w="sm" len="sm"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56" name="Line 212"/>
            <p:cNvSpPr>
              <a:spLocks noChangeShapeType="1"/>
            </p:cNvSpPr>
            <p:nvPr/>
          </p:nvSpPr>
          <p:spPr bwMode="auto">
            <a:xfrm>
              <a:off x="4624586" y="2266316"/>
              <a:ext cx="0" cy="18000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61" name="Line 217"/>
            <p:cNvSpPr>
              <a:spLocks noChangeShapeType="1"/>
            </p:cNvSpPr>
            <p:nvPr/>
          </p:nvSpPr>
          <p:spPr bwMode="auto">
            <a:xfrm>
              <a:off x="3038231" y="3017823"/>
              <a:ext cx="1609200" cy="0"/>
            </a:xfrm>
            <a:prstGeom prst="line">
              <a:avLst/>
            </a:prstGeom>
            <a:ln w="15875">
              <a:solidFill>
                <a:schemeClr val="tx1"/>
              </a:solidFill>
              <a:headEnd type="oval" w="sm" len="sm"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62" name="Line 218"/>
            <p:cNvSpPr>
              <a:spLocks noChangeShapeType="1"/>
            </p:cNvSpPr>
            <p:nvPr/>
          </p:nvSpPr>
          <p:spPr bwMode="auto">
            <a:xfrm>
              <a:off x="4638725" y="2722548"/>
              <a:ext cx="0" cy="287337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63" name="Text Box 219"/>
            <p:cNvSpPr txBox="1">
              <a:spLocks noChangeAspect="1" noChangeArrowheads="1"/>
            </p:cNvSpPr>
            <p:nvPr/>
          </p:nvSpPr>
          <p:spPr bwMode="auto">
            <a:xfrm>
              <a:off x="7513631" y="5726126"/>
              <a:ext cx="592138" cy="379413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400" b="1" dirty="0">
                  <a:solidFill>
                    <a:schemeClr val="tx1"/>
                  </a:solidFill>
                </a:rPr>
                <a:t>KM2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7580" name="Line 236"/>
            <p:cNvSpPr>
              <a:spLocks noChangeShapeType="1"/>
            </p:cNvSpPr>
            <p:nvPr/>
          </p:nvSpPr>
          <p:spPr bwMode="auto">
            <a:xfrm>
              <a:off x="7761286" y="3154396"/>
              <a:ext cx="0" cy="252000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81" name="Line 237"/>
            <p:cNvSpPr>
              <a:spLocks noChangeAspect="1" noChangeShapeType="1"/>
            </p:cNvSpPr>
            <p:nvPr/>
          </p:nvSpPr>
          <p:spPr bwMode="auto">
            <a:xfrm rot="180000" flipH="1" flipV="1">
              <a:off x="7646986" y="3017823"/>
              <a:ext cx="117475" cy="149225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75" name="Line 239"/>
            <p:cNvSpPr>
              <a:spLocks noChangeAspect="1" noChangeShapeType="1"/>
            </p:cNvSpPr>
            <p:nvPr/>
          </p:nvSpPr>
          <p:spPr bwMode="auto">
            <a:xfrm flipH="1">
              <a:off x="7559107" y="3113287"/>
              <a:ext cx="164072" cy="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77" name="Line 241"/>
            <p:cNvSpPr>
              <a:spLocks noChangeAspect="1" noChangeShapeType="1"/>
            </p:cNvSpPr>
            <p:nvPr/>
          </p:nvSpPr>
          <p:spPr bwMode="auto">
            <a:xfrm>
              <a:off x="7564090" y="3055923"/>
              <a:ext cx="0" cy="104235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78" name="Line 242"/>
            <p:cNvSpPr>
              <a:spLocks noChangeAspect="1" noChangeShapeType="1"/>
            </p:cNvSpPr>
            <p:nvPr/>
          </p:nvSpPr>
          <p:spPr bwMode="auto">
            <a:xfrm>
              <a:off x="7555874" y="3064890"/>
              <a:ext cx="60649" cy="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79" name="Line 243"/>
            <p:cNvSpPr>
              <a:spLocks noChangeAspect="1" noChangeShapeType="1"/>
            </p:cNvSpPr>
            <p:nvPr/>
          </p:nvSpPr>
          <p:spPr bwMode="auto">
            <a:xfrm>
              <a:off x="7551751" y="3162285"/>
              <a:ext cx="61516" cy="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88" name="Text Box 244"/>
            <p:cNvSpPr txBox="1">
              <a:spLocks noChangeAspect="1" noChangeArrowheads="1"/>
            </p:cNvSpPr>
            <p:nvPr/>
          </p:nvSpPr>
          <p:spPr bwMode="auto">
            <a:xfrm>
              <a:off x="7186184" y="2960521"/>
              <a:ext cx="444522" cy="295275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b="1" dirty="0">
                  <a:solidFill>
                    <a:schemeClr val="tx1"/>
                  </a:solidFill>
                </a:rPr>
                <a:t>S3</a:t>
              </a:r>
            </a:p>
          </p:txBody>
        </p:sp>
        <p:sp>
          <p:nvSpPr>
            <p:cNvPr id="57590" name="Line 246"/>
            <p:cNvSpPr>
              <a:spLocks noChangeAspect="1" noChangeShapeType="1"/>
            </p:cNvSpPr>
            <p:nvPr/>
          </p:nvSpPr>
          <p:spPr bwMode="auto">
            <a:xfrm>
              <a:off x="7762873" y="3295635"/>
              <a:ext cx="295275" cy="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91" name="Line 247"/>
            <p:cNvSpPr>
              <a:spLocks noChangeAspect="1" noChangeShapeType="1"/>
            </p:cNvSpPr>
            <p:nvPr/>
          </p:nvSpPr>
          <p:spPr bwMode="auto">
            <a:xfrm>
              <a:off x="8061422" y="2855997"/>
              <a:ext cx="0" cy="147637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92" name="Line 248"/>
            <p:cNvSpPr>
              <a:spLocks noChangeAspect="1" noChangeShapeType="1"/>
            </p:cNvSpPr>
            <p:nvPr/>
          </p:nvSpPr>
          <p:spPr bwMode="auto">
            <a:xfrm>
              <a:off x="8056709" y="3152760"/>
              <a:ext cx="0" cy="147638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93" name="Line 249"/>
            <p:cNvSpPr>
              <a:spLocks noChangeAspect="1" noChangeShapeType="1"/>
            </p:cNvSpPr>
            <p:nvPr/>
          </p:nvSpPr>
          <p:spPr bwMode="auto">
            <a:xfrm>
              <a:off x="7978823" y="3047837"/>
              <a:ext cx="79375" cy="109537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64" name="Rectangle 220"/>
            <p:cNvSpPr>
              <a:spLocks noChangeAspect="1" noChangeArrowheads="1"/>
            </p:cNvSpPr>
            <p:nvPr/>
          </p:nvSpPr>
          <p:spPr bwMode="auto">
            <a:xfrm>
              <a:off x="7566023" y="5163990"/>
              <a:ext cx="392113" cy="206375"/>
            </a:xfrm>
            <a:prstGeom prst="rect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95" name="Line 251"/>
            <p:cNvSpPr>
              <a:spLocks noChangeShapeType="1"/>
            </p:cNvSpPr>
            <p:nvPr/>
          </p:nvSpPr>
          <p:spPr bwMode="auto">
            <a:xfrm rot="180000" flipH="1">
              <a:off x="7605973" y="5163590"/>
              <a:ext cx="287338" cy="21590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97" name="Line 253"/>
            <p:cNvSpPr>
              <a:spLocks noChangeShapeType="1"/>
            </p:cNvSpPr>
            <p:nvPr/>
          </p:nvSpPr>
          <p:spPr bwMode="auto">
            <a:xfrm>
              <a:off x="7742236" y="2860759"/>
              <a:ext cx="0" cy="144463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599" name="Text Box 255"/>
            <p:cNvSpPr txBox="1">
              <a:spLocks noChangeArrowheads="1"/>
            </p:cNvSpPr>
            <p:nvPr/>
          </p:nvSpPr>
          <p:spPr bwMode="auto">
            <a:xfrm>
              <a:off x="8051161" y="2914635"/>
              <a:ext cx="604867" cy="276999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fr-FR" sz="1200" b="1" dirty="0" smtClean="0">
                  <a:solidFill>
                    <a:schemeClr val="tx1"/>
                  </a:solidFill>
                </a:rPr>
                <a:t>KM21</a:t>
              </a:r>
              <a:endParaRPr lang="fr-FR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57600" name="Rectangle 256"/>
            <p:cNvSpPr>
              <a:spLocks noChangeArrowheads="1"/>
            </p:cNvSpPr>
            <p:nvPr/>
          </p:nvSpPr>
          <p:spPr bwMode="auto">
            <a:xfrm>
              <a:off x="6138861" y="3557573"/>
              <a:ext cx="142875" cy="142875"/>
            </a:xfrm>
            <a:prstGeom prst="rect">
              <a:avLst/>
            </a:prstGeom>
            <a:solidFill>
              <a:schemeClr val="bg1"/>
            </a:solidFill>
            <a:ln w="158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601" name="Line 257"/>
            <p:cNvSpPr>
              <a:spLocks noChangeAspect="1" noChangeShapeType="1"/>
            </p:cNvSpPr>
            <p:nvPr/>
          </p:nvSpPr>
          <p:spPr bwMode="auto">
            <a:xfrm flipH="1">
              <a:off x="6203948" y="3533760"/>
              <a:ext cx="179388" cy="179388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602" name="Line 258"/>
            <p:cNvSpPr>
              <a:spLocks noChangeShapeType="1"/>
            </p:cNvSpPr>
            <p:nvPr/>
          </p:nvSpPr>
          <p:spPr bwMode="auto">
            <a:xfrm>
              <a:off x="6203948" y="3559160"/>
              <a:ext cx="144463" cy="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604" name="Text Box 260"/>
            <p:cNvSpPr txBox="1">
              <a:spLocks noChangeArrowheads="1"/>
            </p:cNvSpPr>
            <p:nvPr/>
          </p:nvSpPr>
          <p:spPr bwMode="auto">
            <a:xfrm>
              <a:off x="5574930" y="3494073"/>
              <a:ext cx="722311" cy="274637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 b="1" dirty="0">
                  <a:solidFill>
                    <a:schemeClr val="tx1"/>
                  </a:solidFill>
                </a:rPr>
                <a:t>KM22</a:t>
              </a:r>
            </a:p>
          </p:txBody>
        </p:sp>
        <p:sp>
          <p:nvSpPr>
            <p:cNvPr id="57605" name="Rectangle 261"/>
            <p:cNvSpPr>
              <a:spLocks noChangeArrowheads="1"/>
            </p:cNvSpPr>
            <p:nvPr/>
          </p:nvSpPr>
          <p:spPr bwMode="auto">
            <a:xfrm>
              <a:off x="7688261" y="3567098"/>
              <a:ext cx="142875" cy="142875"/>
            </a:xfrm>
            <a:prstGeom prst="rect">
              <a:avLst/>
            </a:prstGeom>
            <a:solidFill>
              <a:schemeClr val="bg1"/>
            </a:solidFill>
            <a:ln w="158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606" name="Line 262"/>
            <p:cNvSpPr>
              <a:spLocks noChangeAspect="1" noChangeShapeType="1"/>
            </p:cNvSpPr>
            <p:nvPr/>
          </p:nvSpPr>
          <p:spPr bwMode="auto">
            <a:xfrm flipH="1">
              <a:off x="7753348" y="3543285"/>
              <a:ext cx="179388" cy="179388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607" name="Line 263"/>
            <p:cNvSpPr>
              <a:spLocks noChangeShapeType="1"/>
            </p:cNvSpPr>
            <p:nvPr/>
          </p:nvSpPr>
          <p:spPr bwMode="auto">
            <a:xfrm>
              <a:off x="7753348" y="3568685"/>
              <a:ext cx="144463" cy="0"/>
            </a:xfrm>
            <a:prstGeom prst="line">
              <a:avLst/>
            </a:prstGeom>
            <a:ln w="15875"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608" name="Text Box 264"/>
            <p:cNvSpPr txBox="1">
              <a:spLocks noChangeArrowheads="1"/>
            </p:cNvSpPr>
            <p:nvPr/>
          </p:nvSpPr>
          <p:spPr bwMode="auto">
            <a:xfrm>
              <a:off x="7163428" y="3514710"/>
              <a:ext cx="646111" cy="274638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 b="1" dirty="0">
                  <a:solidFill>
                    <a:schemeClr val="tx1"/>
                  </a:solidFill>
                </a:rPr>
                <a:t>KM12</a:t>
              </a:r>
            </a:p>
          </p:txBody>
        </p:sp>
        <p:sp>
          <p:nvSpPr>
            <p:cNvPr id="57610" name="Line 266"/>
            <p:cNvSpPr>
              <a:spLocks noChangeShapeType="1"/>
            </p:cNvSpPr>
            <p:nvPr/>
          </p:nvSpPr>
          <p:spPr bwMode="auto">
            <a:xfrm>
              <a:off x="2986088" y="2644760"/>
              <a:ext cx="82708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615" name="Line 271"/>
            <p:cNvSpPr>
              <a:spLocks noChangeShapeType="1"/>
            </p:cNvSpPr>
            <p:nvPr/>
          </p:nvSpPr>
          <p:spPr bwMode="auto">
            <a:xfrm flipH="1">
              <a:off x="3778250" y="2654285"/>
              <a:ext cx="1008063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621" name="AutoShape 277"/>
            <p:cNvSpPr>
              <a:spLocks noChangeAspect="1" noChangeArrowheads="1"/>
            </p:cNvSpPr>
            <p:nvPr/>
          </p:nvSpPr>
          <p:spPr bwMode="auto">
            <a:xfrm rot="10800000">
              <a:off x="3713163" y="2595548"/>
              <a:ext cx="139700" cy="12065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cxnSp>
          <p:nvCxnSpPr>
            <p:cNvPr id="208" name="Connecteur droit 207"/>
            <p:cNvCxnSpPr/>
            <p:nvPr/>
          </p:nvCxnSpPr>
          <p:spPr bwMode="auto">
            <a:xfrm>
              <a:off x="2959005" y="1701404"/>
              <a:ext cx="612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1" name="AutoShape 461"/>
            <p:cNvSpPr>
              <a:spLocks/>
            </p:cNvSpPr>
            <p:nvPr/>
          </p:nvSpPr>
          <p:spPr bwMode="auto">
            <a:xfrm>
              <a:off x="5714914" y="5012699"/>
              <a:ext cx="504825" cy="539750"/>
            </a:xfrm>
            <a:prstGeom prst="leftBracket">
              <a:avLst>
                <a:gd name="adj" fmla="val 0"/>
              </a:avLst>
            </a:prstGeom>
            <a:noFill/>
            <a:ln w="1587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fr-FR"/>
            </a:p>
          </p:txBody>
        </p:sp>
        <p:sp>
          <p:nvSpPr>
            <p:cNvPr id="242" name="AutoShape 462"/>
            <p:cNvSpPr>
              <a:spLocks noChangeAspect="1" noChangeArrowheads="1"/>
            </p:cNvSpPr>
            <p:nvPr/>
          </p:nvSpPr>
          <p:spPr bwMode="auto">
            <a:xfrm>
              <a:off x="5556164" y="5126999"/>
              <a:ext cx="320675" cy="320675"/>
            </a:xfrm>
            <a:prstGeom prst="flowChartSummingJunction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243" name="Group 463"/>
            <p:cNvGrpSpPr>
              <a:grpSpLocks/>
            </p:cNvGrpSpPr>
            <p:nvPr/>
          </p:nvGrpSpPr>
          <p:grpSpPr bwMode="auto">
            <a:xfrm>
              <a:off x="7108049" y="4953136"/>
              <a:ext cx="663575" cy="539750"/>
              <a:chOff x="2916" y="3403"/>
              <a:chExt cx="418" cy="340"/>
            </a:xfrm>
          </p:grpSpPr>
          <p:sp>
            <p:nvSpPr>
              <p:cNvPr id="244" name="AutoShape 464"/>
              <p:cNvSpPr>
                <a:spLocks/>
              </p:cNvSpPr>
              <p:nvPr/>
            </p:nvSpPr>
            <p:spPr bwMode="auto">
              <a:xfrm>
                <a:off x="3016" y="3403"/>
                <a:ext cx="318" cy="340"/>
              </a:xfrm>
              <a:prstGeom prst="leftBracket">
                <a:avLst>
                  <a:gd name="adj" fmla="val 0"/>
                </a:avLst>
              </a:prstGeom>
              <a:noFill/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5" name="AutoShape 465"/>
              <p:cNvSpPr>
                <a:spLocks noChangeAspect="1" noChangeArrowheads="1"/>
              </p:cNvSpPr>
              <p:nvPr/>
            </p:nvSpPr>
            <p:spPr bwMode="auto">
              <a:xfrm>
                <a:off x="2916" y="3475"/>
                <a:ext cx="202" cy="202"/>
              </a:xfrm>
              <a:prstGeom prst="flowChartSummingJunction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248" name="Rectangle 247"/>
            <p:cNvSpPr/>
            <p:nvPr/>
          </p:nvSpPr>
          <p:spPr bwMode="auto">
            <a:xfrm>
              <a:off x="6119792" y="4000504"/>
              <a:ext cx="214314" cy="2160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249" name="Groupe 248"/>
            <p:cNvGrpSpPr>
              <a:grpSpLocks noChangeAspect="1"/>
            </p:cNvGrpSpPr>
            <p:nvPr/>
          </p:nvGrpSpPr>
          <p:grpSpPr>
            <a:xfrm>
              <a:off x="6107924" y="3956684"/>
              <a:ext cx="351635" cy="253648"/>
              <a:chOff x="4260883" y="4580443"/>
              <a:chExt cx="250314" cy="180561"/>
            </a:xfrm>
          </p:grpSpPr>
          <p:sp>
            <p:nvSpPr>
              <p:cNvPr id="227" name="Rectangle 449"/>
              <p:cNvSpPr>
                <a:spLocks noChangeArrowheads="1"/>
              </p:cNvSpPr>
              <p:nvPr/>
            </p:nvSpPr>
            <p:spPr bwMode="auto">
              <a:xfrm>
                <a:off x="4260883" y="4618129"/>
                <a:ext cx="142876" cy="142875"/>
              </a:xfrm>
              <a:prstGeom prst="rect">
                <a:avLst/>
              </a:prstGeom>
              <a:solidFill>
                <a:schemeClr val="bg1"/>
              </a:solidFill>
              <a:ln w="1587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9" name="Line 450"/>
              <p:cNvSpPr>
                <a:spLocks noChangeAspect="1" noChangeShapeType="1"/>
              </p:cNvSpPr>
              <p:nvPr/>
            </p:nvSpPr>
            <p:spPr bwMode="auto">
              <a:xfrm rot="21300000" flipH="1">
                <a:off x="4331809" y="4580443"/>
                <a:ext cx="179388" cy="179388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1" name="Line 451"/>
              <p:cNvSpPr>
                <a:spLocks noChangeShapeType="1"/>
              </p:cNvSpPr>
              <p:nvPr/>
            </p:nvSpPr>
            <p:spPr bwMode="auto">
              <a:xfrm>
                <a:off x="4325960" y="4611680"/>
                <a:ext cx="144462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6" name="AutoShape 470"/>
              <p:cNvSpPr>
                <a:spLocks noChangeAspect="1" noChangeArrowheads="1"/>
              </p:cNvSpPr>
              <p:nvPr/>
            </p:nvSpPr>
            <p:spPr bwMode="auto">
              <a:xfrm rot="5040000">
                <a:off x="4333641" y="4651624"/>
                <a:ext cx="107950" cy="107950"/>
              </a:xfrm>
              <a:prstGeom prst="rtTriangl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250" name="Rectangle 249"/>
            <p:cNvSpPr/>
            <p:nvPr/>
          </p:nvSpPr>
          <p:spPr bwMode="auto">
            <a:xfrm>
              <a:off x="7691428" y="4000504"/>
              <a:ext cx="214314" cy="2160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251" name="Groupe 250"/>
            <p:cNvGrpSpPr>
              <a:grpSpLocks noChangeAspect="1"/>
            </p:cNvGrpSpPr>
            <p:nvPr/>
          </p:nvGrpSpPr>
          <p:grpSpPr>
            <a:xfrm>
              <a:off x="7667678" y="3996217"/>
              <a:ext cx="324000" cy="237741"/>
              <a:chOff x="5810272" y="5249876"/>
              <a:chExt cx="244475" cy="179388"/>
            </a:xfrm>
          </p:grpSpPr>
          <p:sp>
            <p:nvSpPr>
              <p:cNvPr id="238" name="Rectangle 453"/>
              <p:cNvSpPr>
                <a:spLocks noChangeArrowheads="1"/>
              </p:cNvSpPr>
              <p:nvPr/>
            </p:nvSpPr>
            <p:spPr bwMode="auto">
              <a:xfrm>
                <a:off x="5810272" y="5273689"/>
                <a:ext cx="142875" cy="142875"/>
              </a:xfrm>
              <a:prstGeom prst="rect">
                <a:avLst/>
              </a:prstGeom>
              <a:solidFill>
                <a:schemeClr val="bg1"/>
              </a:solidFill>
              <a:ln w="1587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9" name="Line 454"/>
              <p:cNvSpPr>
                <a:spLocks noChangeAspect="1" noChangeShapeType="1"/>
              </p:cNvSpPr>
              <p:nvPr/>
            </p:nvSpPr>
            <p:spPr bwMode="auto">
              <a:xfrm flipH="1">
                <a:off x="5875360" y="5249876"/>
                <a:ext cx="179387" cy="179388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7" name="AutoShape 471"/>
              <p:cNvSpPr>
                <a:spLocks noChangeAspect="1" noChangeArrowheads="1"/>
              </p:cNvSpPr>
              <p:nvPr/>
            </p:nvSpPr>
            <p:spPr bwMode="auto">
              <a:xfrm rot="-5400000">
                <a:off x="5929335" y="5300676"/>
                <a:ext cx="90488" cy="90487"/>
              </a:xfrm>
              <a:prstGeom prst="rtTriangle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240" name="Text Box 455"/>
            <p:cNvSpPr txBox="1">
              <a:spLocks noChangeArrowheads="1"/>
            </p:cNvSpPr>
            <p:nvPr/>
          </p:nvSpPr>
          <p:spPr bwMode="auto">
            <a:xfrm>
              <a:off x="7248513" y="3951644"/>
              <a:ext cx="714380" cy="307777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 b="1" dirty="0">
                  <a:solidFill>
                    <a:schemeClr val="tx1"/>
                  </a:solidFill>
                </a:rPr>
                <a:t>CF2</a:t>
              </a:r>
            </a:p>
          </p:txBody>
        </p:sp>
        <p:sp>
          <p:nvSpPr>
            <p:cNvPr id="237" name="Text Box 452"/>
            <p:cNvSpPr txBox="1">
              <a:spLocks noChangeArrowheads="1"/>
            </p:cNvSpPr>
            <p:nvPr/>
          </p:nvSpPr>
          <p:spPr bwMode="auto">
            <a:xfrm>
              <a:off x="5676689" y="3962399"/>
              <a:ext cx="643130" cy="307777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 b="1" dirty="0">
                  <a:solidFill>
                    <a:schemeClr val="tx1"/>
                  </a:solidFill>
                </a:rPr>
                <a:t>CF1</a:t>
              </a:r>
            </a:p>
          </p:txBody>
        </p:sp>
        <p:sp>
          <p:nvSpPr>
            <p:cNvPr id="252" name="Rectangle 251"/>
            <p:cNvSpPr/>
            <p:nvPr/>
          </p:nvSpPr>
          <p:spPr bwMode="auto">
            <a:xfrm>
              <a:off x="6119792" y="4572008"/>
              <a:ext cx="214314" cy="2160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56" name="Line 459"/>
            <p:cNvSpPr>
              <a:spLocks noChangeAspect="1" noChangeShapeType="1"/>
            </p:cNvSpPr>
            <p:nvPr/>
          </p:nvSpPr>
          <p:spPr bwMode="auto">
            <a:xfrm>
              <a:off x="6060416" y="4584071"/>
              <a:ext cx="156523" cy="2160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7" name="Text Box 460"/>
            <p:cNvSpPr txBox="1">
              <a:spLocks noChangeAspect="1" noChangeArrowheads="1"/>
            </p:cNvSpPr>
            <p:nvPr/>
          </p:nvSpPr>
          <p:spPr bwMode="auto">
            <a:xfrm>
              <a:off x="5632910" y="4464757"/>
              <a:ext cx="661987" cy="307975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b="1">
                  <a:solidFill>
                    <a:schemeClr val="tx1"/>
                  </a:solidFill>
                </a:rPr>
                <a:t>CP</a:t>
              </a:r>
            </a:p>
            <a:p>
              <a:endParaRPr lang="fr-FR" sz="1400" b="1">
                <a:solidFill>
                  <a:schemeClr val="tx1"/>
                </a:solidFill>
              </a:endParaRPr>
            </a:p>
          </p:txBody>
        </p:sp>
        <p:sp>
          <p:nvSpPr>
            <p:cNvPr id="259" name="Text Box 466"/>
            <p:cNvSpPr txBox="1">
              <a:spLocks noChangeArrowheads="1"/>
            </p:cNvSpPr>
            <p:nvPr/>
          </p:nvSpPr>
          <p:spPr bwMode="auto">
            <a:xfrm>
              <a:off x="5162401" y="5131637"/>
              <a:ext cx="576263" cy="30480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 b="1" dirty="0">
                  <a:solidFill>
                    <a:schemeClr val="tx1"/>
                  </a:solidFill>
                </a:rPr>
                <a:t>H1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60" name="Text Box 467"/>
            <p:cNvSpPr txBox="1">
              <a:spLocks noChangeArrowheads="1"/>
            </p:cNvSpPr>
            <p:nvPr/>
          </p:nvSpPr>
          <p:spPr bwMode="auto">
            <a:xfrm>
              <a:off x="6726921" y="5072074"/>
              <a:ext cx="576262" cy="304800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 b="1" dirty="0">
                  <a:solidFill>
                    <a:schemeClr val="tx1"/>
                  </a:solidFill>
                </a:rPr>
                <a:t>H2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63" name="Text Box 468"/>
          <p:cNvSpPr txBox="1">
            <a:spLocks noChangeArrowheads="1"/>
          </p:cNvSpPr>
          <p:nvPr/>
        </p:nvSpPr>
        <p:spPr bwMode="auto">
          <a:xfrm>
            <a:off x="1366805" y="5843605"/>
            <a:ext cx="2881312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:  مغلق في حالة الراحة</a:t>
            </a:r>
            <a:r>
              <a:rPr lang="fr-FR" sz="1600" b="1" dirty="0">
                <a:solidFill>
                  <a:schemeClr val="tx1"/>
                </a:solidFill>
                <a:cs typeface="Arabic Transparent" pitchFamily="2" charset="-78"/>
              </a:rPr>
              <a:t>CF1</a:t>
            </a:r>
          </a:p>
        </p:txBody>
      </p:sp>
      <p:sp>
        <p:nvSpPr>
          <p:cNvPr id="264" name="Text Box 469"/>
          <p:cNvSpPr txBox="1">
            <a:spLocks noChangeArrowheads="1"/>
          </p:cNvSpPr>
          <p:nvPr/>
        </p:nvSpPr>
        <p:spPr bwMode="auto">
          <a:xfrm>
            <a:off x="1366805" y="6197617"/>
            <a:ext cx="2881312" cy="33655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DZ" sz="1600" b="1">
                <a:solidFill>
                  <a:schemeClr val="tx1"/>
                </a:solidFill>
                <a:cs typeface="Arabic Transparent" pitchFamily="2" charset="-78"/>
              </a:rPr>
              <a:t> :  مغلق في حالة الراحة</a:t>
            </a:r>
            <a:r>
              <a:rPr lang="fr-FR" sz="1600" b="1">
                <a:solidFill>
                  <a:schemeClr val="tx1"/>
                </a:solidFill>
                <a:cs typeface="Arabic Transparent" pitchFamily="2" charset="-78"/>
              </a:rPr>
              <a:t>CF2</a:t>
            </a:r>
          </a:p>
        </p:txBody>
      </p:sp>
      <p:sp>
        <p:nvSpPr>
          <p:cNvPr id="265" name="Text Box 284"/>
          <p:cNvSpPr txBox="1">
            <a:spLocks noChangeArrowheads="1"/>
          </p:cNvSpPr>
          <p:nvPr/>
        </p:nvSpPr>
        <p:spPr bwMode="auto">
          <a:xfrm>
            <a:off x="7000892" y="214290"/>
            <a:ext cx="1946274" cy="40011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000" b="1" dirty="0">
                <a:solidFill>
                  <a:schemeClr val="tx1"/>
                </a:solidFill>
                <a:cs typeface="Arabic Transparent" pitchFamily="2" charset="-78"/>
              </a:rPr>
              <a:t> التصميم </a:t>
            </a:r>
            <a:r>
              <a:rPr lang="ar-DZ" sz="2000" b="1" dirty="0" smtClean="0">
                <a:solidFill>
                  <a:schemeClr val="tx1"/>
                </a:solidFill>
                <a:cs typeface="Arabic Transparent" pitchFamily="2" charset="-78"/>
              </a:rPr>
              <a:t>الكهربائي.</a:t>
            </a:r>
            <a:endParaRPr lang="fr-FR" sz="20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57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7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57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57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/>
      <p:bldP spid="234" grpId="0"/>
      <p:bldP spid="235" grpId="0"/>
      <p:bldP spid="236" grpId="0"/>
      <p:bldP spid="263" grpId="0"/>
      <p:bldP spid="264" grpId="0"/>
      <p:bldP spid="26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00"/>
          <p:cNvGrpSpPr/>
          <p:nvPr/>
        </p:nvGrpSpPr>
        <p:grpSpPr>
          <a:xfrm>
            <a:off x="130969" y="427625"/>
            <a:ext cx="8914329" cy="6146348"/>
            <a:chOff x="130969" y="427625"/>
            <a:chExt cx="8914329" cy="6146348"/>
          </a:xfrm>
        </p:grpSpPr>
        <p:grpSp>
          <p:nvGrpSpPr>
            <p:cNvPr id="4" name="Groupe 40"/>
            <p:cNvGrpSpPr/>
            <p:nvPr/>
          </p:nvGrpSpPr>
          <p:grpSpPr>
            <a:xfrm>
              <a:off x="132070" y="427625"/>
              <a:ext cx="8805548" cy="6002565"/>
              <a:chOff x="132070" y="427625"/>
              <a:chExt cx="8805548" cy="6002565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42844" y="428604"/>
                <a:ext cx="8786874" cy="6000792"/>
              </a:xfrm>
              <a:prstGeom prst="rect">
                <a:avLst/>
              </a:prstGeom>
              <a:noFill/>
              <a:ln w="158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0" name="Connecteur droit 9"/>
              <p:cNvCxnSpPr/>
              <p:nvPr/>
            </p:nvCxnSpPr>
            <p:spPr>
              <a:xfrm rot="16200000" flipH="1">
                <a:off x="-285785" y="3429000"/>
                <a:ext cx="6000792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/>
              <p:cNvCxnSpPr/>
              <p:nvPr/>
            </p:nvCxnSpPr>
            <p:spPr>
              <a:xfrm rot="16200000" flipH="1">
                <a:off x="2128666" y="3429000"/>
                <a:ext cx="6000792" cy="1588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/>
              <p:cNvCxnSpPr/>
              <p:nvPr/>
            </p:nvCxnSpPr>
            <p:spPr>
              <a:xfrm rot="16200000" flipH="1">
                <a:off x="3028455" y="3428206"/>
                <a:ext cx="6000792" cy="1588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/>
              <p:cNvCxnSpPr/>
              <p:nvPr/>
            </p:nvCxnSpPr>
            <p:spPr>
              <a:xfrm rot="16200000" flipH="1">
                <a:off x="4715670" y="3428206"/>
                <a:ext cx="6000792" cy="1588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/>
              <p:cNvCxnSpPr/>
              <p:nvPr/>
            </p:nvCxnSpPr>
            <p:spPr>
              <a:xfrm rot="16200000" flipH="1">
                <a:off x="-1199834" y="3729396"/>
                <a:ext cx="5400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 rot="16200000" flipH="1">
                <a:off x="4230248" y="3728602"/>
                <a:ext cx="5400000" cy="1588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/>
            </p:nvCxnSpPr>
            <p:spPr>
              <a:xfrm rot="5400000">
                <a:off x="3609410" y="732831"/>
                <a:ext cx="612000" cy="1588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/>
            </p:nvCxnSpPr>
            <p:spPr>
              <a:xfrm>
                <a:off x="139504" y="1027404"/>
                <a:ext cx="49896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/>
              <p:cNvCxnSpPr/>
              <p:nvPr/>
            </p:nvCxnSpPr>
            <p:spPr>
              <a:xfrm>
                <a:off x="6031254" y="1030602"/>
                <a:ext cx="28944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>
                <a:off x="5129856" y="1326804"/>
                <a:ext cx="1800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>
                <a:off x="150128" y="1313156"/>
                <a:ext cx="2556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/>
              <p:cNvCxnSpPr/>
              <p:nvPr/>
            </p:nvCxnSpPr>
            <p:spPr>
              <a:xfrm>
                <a:off x="139646" y="1629402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>
                <a:off x="142520" y="1928802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>
              <a:xfrm>
                <a:off x="140696" y="2245048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/>
            </p:nvCxnSpPr>
            <p:spPr>
              <a:xfrm>
                <a:off x="134944" y="2544448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>
              <a:xfrm>
                <a:off x="147546" y="2830200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/>
              <p:cNvCxnSpPr/>
              <p:nvPr/>
            </p:nvCxnSpPr>
            <p:spPr>
              <a:xfrm>
                <a:off x="146874" y="3129600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/>
              <p:cNvCxnSpPr/>
              <p:nvPr/>
            </p:nvCxnSpPr>
            <p:spPr>
              <a:xfrm>
                <a:off x="153618" y="3445846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/>
              <p:cNvCxnSpPr/>
              <p:nvPr/>
            </p:nvCxnSpPr>
            <p:spPr>
              <a:xfrm>
                <a:off x="142844" y="3745246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/>
              <p:cNvCxnSpPr/>
              <p:nvPr/>
            </p:nvCxnSpPr>
            <p:spPr>
              <a:xfrm>
                <a:off x="153294" y="4027800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/>
              <p:cNvCxnSpPr/>
              <p:nvPr/>
            </p:nvCxnSpPr>
            <p:spPr>
              <a:xfrm>
                <a:off x="142520" y="4327200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>
                <a:off x="132070" y="4643446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/>
              <p:cNvCxnSpPr/>
              <p:nvPr/>
            </p:nvCxnSpPr>
            <p:spPr>
              <a:xfrm>
                <a:off x="148592" y="4942846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>
              <a:xfrm>
                <a:off x="147546" y="5228598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/>
              <p:nvPr/>
            </p:nvCxnSpPr>
            <p:spPr>
              <a:xfrm>
                <a:off x="136772" y="5527998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/>
              <p:cNvCxnSpPr/>
              <p:nvPr/>
            </p:nvCxnSpPr>
            <p:spPr>
              <a:xfrm>
                <a:off x="153618" y="5844244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/>
              <p:cNvCxnSpPr/>
              <p:nvPr/>
            </p:nvCxnSpPr>
            <p:spPr>
              <a:xfrm>
                <a:off x="142844" y="6143644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" name="ZoneTexte 42"/>
            <p:cNvSpPr txBox="1"/>
            <p:nvPr/>
          </p:nvSpPr>
          <p:spPr>
            <a:xfrm>
              <a:off x="714348" y="500042"/>
              <a:ext cx="107157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Moteur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2738362" y="441904"/>
              <a:ext cx="14287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Contacteur</a:t>
              </a:r>
            </a:p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tripolaire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4000496" y="428604"/>
              <a:ext cx="12144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Relais thermique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5143504" y="428604"/>
              <a:ext cx="100013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Zone </a:t>
              </a:r>
            </a:p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de réglage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6143636" y="446110"/>
              <a:ext cx="12858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 Fusible</a:t>
              </a:r>
            </a:p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Classe aM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7688008" y="527338"/>
              <a:ext cx="135729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Sectionneur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214282" y="1013756"/>
              <a:ext cx="128588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220/230V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1503364" y="1013756"/>
              <a:ext cx="128588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380/400V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2714612" y="1129336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Référence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3956354" y="1139786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Référence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5351610" y="1314581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A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6072198" y="1027404"/>
              <a:ext cx="9286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Calibre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7000892" y="121442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Taille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7742568" y="1170280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Référence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6267893" y="1336906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A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214282" y="1321485"/>
              <a:ext cx="57150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KW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931860" y="1321485"/>
              <a:ext cx="57150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I(A)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1483320" y="1309610"/>
              <a:ext cx="57150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KW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2173602" y="1309610"/>
              <a:ext cx="57150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I(A)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241578" y="159536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1000100" y="1607237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241578" y="1909835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999912" y="190806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1500166" y="163098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0.37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2107295" y="161911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1.03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1498393" y="1930560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0.55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2117397" y="1930560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1.6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142844" y="2240432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0.37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809536" y="2231385"/>
              <a:ext cx="64159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1495010" y="2245619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0.75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2125889" y="2238304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1500166" y="253344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2131045" y="2533447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2.6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144274" y="2532205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0.55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ZoneTexte 76"/>
            <p:cNvSpPr txBox="1"/>
            <p:nvPr/>
          </p:nvSpPr>
          <p:spPr>
            <a:xfrm>
              <a:off x="822652" y="2532205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2.75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1488291" y="2826243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ZoneTexte 78"/>
            <p:cNvSpPr txBox="1"/>
            <p:nvPr/>
          </p:nvSpPr>
          <p:spPr>
            <a:xfrm>
              <a:off x="2131045" y="2830803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ZoneTexte 79"/>
            <p:cNvSpPr txBox="1"/>
            <p:nvPr/>
          </p:nvSpPr>
          <p:spPr>
            <a:xfrm>
              <a:off x="144274" y="2835019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0.75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ZoneTexte 80"/>
            <p:cNvSpPr txBox="1"/>
            <p:nvPr/>
          </p:nvSpPr>
          <p:spPr>
            <a:xfrm>
              <a:off x="815013" y="2826839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3.5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ZoneTexte 81"/>
            <p:cNvSpPr txBox="1"/>
            <p:nvPr/>
          </p:nvSpPr>
          <p:spPr>
            <a:xfrm>
              <a:off x="1500166" y="313385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2.2</a:t>
              </a:r>
              <a:endParaRPr lang="fr-FR" sz="15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ZoneTexte 82"/>
            <p:cNvSpPr txBox="1"/>
            <p:nvPr/>
          </p:nvSpPr>
          <p:spPr>
            <a:xfrm>
              <a:off x="2119170" y="313661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fr-FR" sz="1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ZoneTexte 83"/>
            <p:cNvSpPr txBox="1"/>
            <p:nvPr/>
          </p:nvSpPr>
          <p:spPr>
            <a:xfrm>
              <a:off x="144274" y="3131373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ZoneTexte 84"/>
            <p:cNvSpPr txBox="1"/>
            <p:nvPr/>
          </p:nvSpPr>
          <p:spPr>
            <a:xfrm>
              <a:off x="815013" y="3150888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4.4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1508127" y="3445994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" name="ZoneTexte 86"/>
            <p:cNvSpPr txBox="1"/>
            <p:nvPr/>
          </p:nvSpPr>
          <p:spPr>
            <a:xfrm>
              <a:off x="2115256" y="3445994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6.6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8" name="ZoneTexte 87"/>
            <p:cNvSpPr txBox="1"/>
            <p:nvPr/>
          </p:nvSpPr>
          <p:spPr>
            <a:xfrm>
              <a:off x="140360" y="3444752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" name="ZoneTexte 88"/>
            <p:cNvSpPr txBox="1"/>
            <p:nvPr/>
          </p:nvSpPr>
          <p:spPr>
            <a:xfrm>
              <a:off x="811099" y="3451150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6.1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1511853" y="3731746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ZoneTexte 90"/>
            <p:cNvSpPr txBox="1"/>
            <p:nvPr/>
          </p:nvSpPr>
          <p:spPr>
            <a:xfrm>
              <a:off x="2112772" y="3731746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8. 5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ZoneTexte 91"/>
            <p:cNvSpPr txBox="1"/>
            <p:nvPr/>
          </p:nvSpPr>
          <p:spPr>
            <a:xfrm>
              <a:off x="161626" y="3730504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2. 2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ZoneTexte 92"/>
            <p:cNvSpPr txBox="1"/>
            <p:nvPr/>
          </p:nvSpPr>
          <p:spPr>
            <a:xfrm>
              <a:off x="808615" y="3725027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8.7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ZoneTexte 93"/>
            <p:cNvSpPr txBox="1"/>
            <p:nvPr/>
          </p:nvSpPr>
          <p:spPr>
            <a:xfrm>
              <a:off x="1499978" y="4339283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7. 5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ZoneTexte 94"/>
            <p:cNvSpPr txBox="1"/>
            <p:nvPr/>
          </p:nvSpPr>
          <p:spPr>
            <a:xfrm>
              <a:off x="2107107" y="4331968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15. 5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ZoneTexte 95"/>
            <p:cNvSpPr txBox="1"/>
            <p:nvPr/>
          </p:nvSpPr>
          <p:spPr>
            <a:xfrm>
              <a:off x="155961" y="4330914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ZoneTexte 96"/>
            <p:cNvSpPr txBox="1"/>
            <p:nvPr/>
          </p:nvSpPr>
          <p:spPr>
            <a:xfrm>
              <a:off x="791075" y="4336070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14. 5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" name="ZoneTexte 101"/>
            <p:cNvSpPr txBox="1"/>
            <p:nvPr/>
          </p:nvSpPr>
          <p:spPr>
            <a:xfrm>
              <a:off x="190532" y="4617034"/>
              <a:ext cx="64159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" name="ZoneTexte 102"/>
            <p:cNvSpPr txBox="1"/>
            <p:nvPr/>
          </p:nvSpPr>
          <p:spPr>
            <a:xfrm>
              <a:off x="932897" y="4628909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ZoneTexte 103"/>
            <p:cNvSpPr txBox="1"/>
            <p:nvPr/>
          </p:nvSpPr>
          <p:spPr>
            <a:xfrm>
              <a:off x="1496440" y="464980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9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ZoneTexte 104"/>
            <p:cNvSpPr txBox="1"/>
            <p:nvPr/>
          </p:nvSpPr>
          <p:spPr>
            <a:xfrm>
              <a:off x="2107804" y="4644330"/>
              <a:ext cx="79645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18. 5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" name="ZoneTexte 105"/>
            <p:cNvSpPr txBox="1"/>
            <p:nvPr/>
          </p:nvSpPr>
          <p:spPr>
            <a:xfrm>
              <a:off x="1488103" y="4934913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ZoneTexte 106"/>
            <p:cNvSpPr txBox="1"/>
            <p:nvPr/>
          </p:nvSpPr>
          <p:spPr>
            <a:xfrm>
              <a:off x="2120412" y="4934913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ZoneTexte 107"/>
            <p:cNvSpPr txBox="1"/>
            <p:nvPr/>
          </p:nvSpPr>
          <p:spPr>
            <a:xfrm>
              <a:off x="144086" y="493430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5. 5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ZoneTexte 108"/>
            <p:cNvSpPr txBox="1"/>
            <p:nvPr/>
          </p:nvSpPr>
          <p:spPr>
            <a:xfrm>
              <a:off x="814825" y="4932754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" name="ZoneTexte 109"/>
            <p:cNvSpPr txBox="1"/>
            <p:nvPr/>
          </p:nvSpPr>
          <p:spPr>
            <a:xfrm>
              <a:off x="1498736" y="5233662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ZoneTexte 110"/>
            <p:cNvSpPr txBox="1"/>
            <p:nvPr/>
          </p:nvSpPr>
          <p:spPr>
            <a:xfrm>
              <a:off x="2119170" y="523366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30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154719" y="5240874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7. 5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" name="ZoneTexte 112"/>
            <p:cNvSpPr txBox="1"/>
            <p:nvPr/>
          </p:nvSpPr>
          <p:spPr>
            <a:xfrm>
              <a:off x="813583" y="5223522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27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" name="ZoneTexte 113"/>
            <p:cNvSpPr txBox="1"/>
            <p:nvPr/>
          </p:nvSpPr>
          <p:spPr>
            <a:xfrm>
              <a:off x="226157" y="5534727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" name="ZoneTexte 114"/>
            <p:cNvSpPr txBox="1"/>
            <p:nvPr/>
          </p:nvSpPr>
          <p:spPr>
            <a:xfrm>
              <a:off x="904536" y="5534727"/>
              <a:ext cx="64159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" name="ZoneTexte 115"/>
            <p:cNvSpPr txBox="1"/>
            <p:nvPr/>
          </p:nvSpPr>
          <p:spPr>
            <a:xfrm>
              <a:off x="1488103" y="553472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" name="ZoneTexte 116"/>
            <p:cNvSpPr txBox="1"/>
            <p:nvPr/>
          </p:nvSpPr>
          <p:spPr>
            <a:xfrm>
              <a:off x="2120412" y="5530167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30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" name="ZoneTexte 117"/>
            <p:cNvSpPr txBox="1"/>
            <p:nvPr/>
          </p:nvSpPr>
          <p:spPr>
            <a:xfrm>
              <a:off x="1474986" y="5846901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18. 5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" name="ZoneTexte 118"/>
            <p:cNvSpPr txBox="1"/>
            <p:nvPr/>
          </p:nvSpPr>
          <p:spPr>
            <a:xfrm>
              <a:off x="2119170" y="5858776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37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" name="ZoneTexte 119"/>
            <p:cNvSpPr txBox="1"/>
            <p:nvPr/>
          </p:nvSpPr>
          <p:spPr>
            <a:xfrm>
              <a:off x="130969" y="5842165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" name="ZoneTexte 120"/>
            <p:cNvSpPr txBox="1"/>
            <p:nvPr/>
          </p:nvSpPr>
          <p:spPr>
            <a:xfrm>
              <a:off x="813583" y="5840182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" name="ZoneTexte 121"/>
            <p:cNvSpPr txBox="1"/>
            <p:nvPr/>
          </p:nvSpPr>
          <p:spPr>
            <a:xfrm>
              <a:off x="138609" y="6144766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ZoneTexte 122"/>
            <p:cNvSpPr txBox="1"/>
            <p:nvPr/>
          </p:nvSpPr>
          <p:spPr>
            <a:xfrm>
              <a:off x="809348" y="6142044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39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" name="ZoneTexte 123"/>
            <p:cNvSpPr txBox="1"/>
            <p:nvPr/>
          </p:nvSpPr>
          <p:spPr>
            <a:xfrm>
              <a:off x="1547478" y="6118294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" name="ZoneTexte 124"/>
            <p:cNvSpPr txBox="1"/>
            <p:nvPr/>
          </p:nvSpPr>
          <p:spPr>
            <a:xfrm>
              <a:off x="2166482" y="6130169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" name="ZoneTexte 126"/>
            <p:cNvSpPr txBox="1"/>
            <p:nvPr/>
          </p:nvSpPr>
          <p:spPr>
            <a:xfrm>
              <a:off x="1499978" y="4019694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5. 5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8" name="ZoneTexte 127"/>
            <p:cNvSpPr txBox="1"/>
            <p:nvPr/>
          </p:nvSpPr>
          <p:spPr>
            <a:xfrm>
              <a:off x="2107107" y="4019694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11. 5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9" name="ZoneTexte 128"/>
            <p:cNvSpPr txBox="1"/>
            <p:nvPr/>
          </p:nvSpPr>
          <p:spPr>
            <a:xfrm>
              <a:off x="155961" y="403032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0" name="ZoneTexte 129"/>
            <p:cNvSpPr txBox="1"/>
            <p:nvPr/>
          </p:nvSpPr>
          <p:spPr>
            <a:xfrm>
              <a:off x="802950" y="4029410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11. 5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1" name="ZoneTexte 130"/>
            <p:cNvSpPr txBox="1"/>
            <p:nvPr/>
          </p:nvSpPr>
          <p:spPr>
            <a:xfrm>
              <a:off x="2714612" y="1626427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LC-D09          LR2-D1306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2" name="ZoneTexte 131"/>
            <p:cNvSpPr txBox="1"/>
            <p:nvPr/>
          </p:nvSpPr>
          <p:spPr>
            <a:xfrm>
              <a:off x="2714612" y="1936117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LC-D09          LR2-D1306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" name="ZoneTexte 132"/>
            <p:cNvSpPr txBox="1"/>
            <p:nvPr/>
          </p:nvSpPr>
          <p:spPr>
            <a:xfrm>
              <a:off x="2714612" y="2250179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LC-D09          LR2-D1307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" name="ZoneTexte 133"/>
            <p:cNvSpPr txBox="1"/>
            <p:nvPr/>
          </p:nvSpPr>
          <p:spPr>
            <a:xfrm>
              <a:off x="2714612" y="2536119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LC-D09          LR2-D1308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" name="ZoneTexte 134"/>
            <p:cNvSpPr txBox="1"/>
            <p:nvPr/>
          </p:nvSpPr>
          <p:spPr>
            <a:xfrm>
              <a:off x="2714612" y="2833558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LC-D09          LR2-D1308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6" name="ZoneTexte 135"/>
            <p:cNvSpPr txBox="1"/>
            <p:nvPr/>
          </p:nvSpPr>
          <p:spPr>
            <a:xfrm>
              <a:off x="2714612" y="3131373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LC-D09          LR2-D1310</a:t>
              </a:r>
              <a:endParaRPr lang="fr-FR" sz="1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7" name="ZoneTexte 136"/>
            <p:cNvSpPr txBox="1"/>
            <p:nvPr/>
          </p:nvSpPr>
          <p:spPr>
            <a:xfrm>
              <a:off x="2714424" y="3429000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LC-D09          LR2-D1312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8" name="ZoneTexte 137"/>
            <p:cNvSpPr txBox="1"/>
            <p:nvPr/>
          </p:nvSpPr>
          <p:spPr>
            <a:xfrm>
              <a:off x="2714612" y="3726815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LC-D09          LR2-D1314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9" name="ZoneTexte 138"/>
            <p:cNvSpPr txBox="1"/>
            <p:nvPr/>
          </p:nvSpPr>
          <p:spPr>
            <a:xfrm>
              <a:off x="2714612" y="4031569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LC-D12          LR2-D1316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" name="ZoneTexte 139"/>
            <p:cNvSpPr txBox="1"/>
            <p:nvPr/>
          </p:nvSpPr>
          <p:spPr>
            <a:xfrm>
              <a:off x="2714612" y="4344577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LC-D18          LR2-D1321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" name="ZoneTexte 140"/>
            <p:cNvSpPr txBox="1"/>
            <p:nvPr/>
          </p:nvSpPr>
          <p:spPr>
            <a:xfrm>
              <a:off x="2714612" y="4643446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LC-D25          LR2-D1322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2" name="ZoneTexte 141"/>
            <p:cNvSpPr txBox="1"/>
            <p:nvPr/>
          </p:nvSpPr>
          <p:spPr>
            <a:xfrm>
              <a:off x="2714612" y="4941261"/>
              <a:ext cx="264320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LC-D25          LR2-D1322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" name="ZoneTexte 142"/>
            <p:cNvSpPr txBox="1"/>
            <p:nvPr/>
          </p:nvSpPr>
          <p:spPr>
            <a:xfrm>
              <a:off x="2714612" y="5237458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LC-D32          LR2-D2353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4" name="ZoneTexte 143"/>
            <p:cNvSpPr txBox="1"/>
            <p:nvPr/>
          </p:nvSpPr>
          <p:spPr>
            <a:xfrm>
              <a:off x="2714612" y="5536515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LC-D32          LR2-D2355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5" name="ZoneTexte 144"/>
            <p:cNvSpPr txBox="1"/>
            <p:nvPr/>
          </p:nvSpPr>
          <p:spPr>
            <a:xfrm>
              <a:off x="2714612" y="5834142"/>
              <a:ext cx="257176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LC-D40          LR2-D3355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" name="ZoneTexte 145"/>
            <p:cNvSpPr txBox="1"/>
            <p:nvPr/>
          </p:nvSpPr>
          <p:spPr>
            <a:xfrm>
              <a:off x="2714612" y="6131957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LC-D40          LR2-D3357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7" name="ZoneTexte 146"/>
            <p:cNvSpPr txBox="1"/>
            <p:nvPr/>
          </p:nvSpPr>
          <p:spPr>
            <a:xfrm>
              <a:off x="5131629" y="1619112"/>
              <a:ext cx="8572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1 - 1.6</a:t>
              </a:r>
            </a:p>
            <a:p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8" name="ZoneTexte 147"/>
            <p:cNvSpPr txBox="1"/>
            <p:nvPr/>
          </p:nvSpPr>
          <p:spPr>
            <a:xfrm>
              <a:off x="5131629" y="1928802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1.25 - 2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" name="ZoneTexte 148"/>
            <p:cNvSpPr txBox="1"/>
            <p:nvPr/>
          </p:nvSpPr>
          <p:spPr>
            <a:xfrm>
              <a:off x="5119754" y="2250179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1.6 - 2.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ZoneTexte 149"/>
            <p:cNvSpPr txBox="1"/>
            <p:nvPr/>
          </p:nvSpPr>
          <p:spPr>
            <a:xfrm>
              <a:off x="5143504" y="2535931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2. 5 - 4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" name="ZoneTexte 150"/>
            <p:cNvSpPr txBox="1"/>
            <p:nvPr/>
          </p:nvSpPr>
          <p:spPr>
            <a:xfrm>
              <a:off x="5143504" y="2833746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2. 5 - 4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2" name="ZoneTexte 151"/>
            <p:cNvSpPr txBox="1"/>
            <p:nvPr/>
          </p:nvSpPr>
          <p:spPr>
            <a:xfrm>
              <a:off x="5143504" y="3143248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4 - 6</a:t>
              </a:r>
              <a:endParaRPr lang="fr-FR" sz="1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ZoneTexte 152"/>
            <p:cNvSpPr txBox="1"/>
            <p:nvPr/>
          </p:nvSpPr>
          <p:spPr>
            <a:xfrm>
              <a:off x="5143504" y="3429000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5. 5 - 8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" name="ZoneTexte 153"/>
            <p:cNvSpPr txBox="1"/>
            <p:nvPr/>
          </p:nvSpPr>
          <p:spPr>
            <a:xfrm>
              <a:off x="5143504" y="3714752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7 - 10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5" name="ZoneTexte 154"/>
            <p:cNvSpPr txBox="1"/>
            <p:nvPr/>
          </p:nvSpPr>
          <p:spPr>
            <a:xfrm>
              <a:off x="5143504" y="4024442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9 - 13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ZoneTexte 155"/>
            <p:cNvSpPr txBox="1"/>
            <p:nvPr/>
          </p:nvSpPr>
          <p:spPr>
            <a:xfrm>
              <a:off x="5119754" y="4345819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12 - 18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" name="ZoneTexte 156"/>
            <p:cNvSpPr txBox="1"/>
            <p:nvPr/>
          </p:nvSpPr>
          <p:spPr>
            <a:xfrm>
              <a:off x="5131629" y="4643446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17 - 25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" name="ZoneTexte 157"/>
            <p:cNvSpPr txBox="1"/>
            <p:nvPr/>
          </p:nvSpPr>
          <p:spPr>
            <a:xfrm>
              <a:off x="5131629" y="4939831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17 - 25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9" name="ZoneTexte 158"/>
            <p:cNvSpPr txBox="1"/>
            <p:nvPr/>
          </p:nvSpPr>
          <p:spPr>
            <a:xfrm>
              <a:off x="5131629" y="5227013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23 - 32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0" name="ZoneTexte 159"/>
            <p:cNvSpPr txBox="1"/>
            <p:nvPr/>
          </p:nvSpPr>
          <p:spPr>
            <a:xfrm>
              <a:off x="5143504" y="5536515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28 - 36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1" name="ZoneTexte 160"/>
            <p:cNvSpPr txBox="1"/>
            <p:nvPr/>
          </p:nvSpPr>
          <p:spPr>
            <a:xfrm>
              <a:off x="5143504" y="5834142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30 - 40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2" name="ZoneTexte 161"/>
            <p:cNvSpPr txBox="1"/>
            <p:nvPr/>
          </p:nvSpPr>
          <p:spPr>
            <a:xfrm>
              <a:off x="5143504" y="6143644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37 - 50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" name="ZoneTexte 162"/>
            <p:cNvSpPr txBox="1"/>
            <p:nvPr/>
          </p:nvSpPr>
          <p:spPr>
            <a:xfrm>
              <a:off x="6298387" y="1557215"/>
              <a:ext cx="428628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6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6</a:t>
              </a:r>
            </a:p>
            <a:p>
              <a:pPr>
                <a:lnSpc>
                  <a:spcPts val="2350"/>
                </a:lnSpc>
              </a:pPr>
              <a:r>
                <a:rPr lang="fr-FR" sz="15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12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12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16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20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25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25</a:t>
              </a:r>
            </a:p>
            <a:p>
              <a:pPr>
                <a:lnSpc>
                  <a:spcPts val="230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40</a:t>
              </a:r>
            </a:p>
            <a:p>
              <a:pPr>
                <a:lnSpc>
                  <a:spcPts val="230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40</a:t>
              </a:r>
            </a:p>
            <a:p>
              <a:pPr>
                <a:lnSpc>
                  <a:spcPts val="230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40</a:t>
              </a:r>
            </a:p>
            <a:p>
              <a:pPr>
                <a:lnSpc>
                  <a:spcPts val="230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63</a:t>
              </a:r>
            </a:p>
          </p:txBody>
        </p:sp>
        <p:sp>
          <p:nvSpPr>
            <p:cNvPr id="164" name="ZoneTexte 163"/>
            <p:cNvSpPr txBox="1"/>
            <p:nvPr/>
          </p:nvSpPr>
          <p:spPr>
            <a:xfrm>
              <a:off x="6953204" y="1619112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5" name="ZoneTexte 164"/>
            <p:cNvSpPr txBox="1"/>
            <p:nvPr/>
          </p:nvSpPr>
          <p:spPr>
            <a:xfrm>
              <a:off x="6953204" y="1939435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6" name="ZoneTexte 165"/>
            <p:cNvSpPr txBox="1"/>
            <p:nvPr/>
          </p:nvSpPr>
          <p:spPr>
            <a:xfrm>
              <a:off x="6953204" y="2224999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7" name="ZoneTexte 166"/>
            <p:cNvSpPr txBox="1"/>
            <p:nvPr/>
          </p:nvSpPr>
          <p:spPr>
            <a:xfrm>
              <a:off x="6953204" y="2534689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9" name="ZoneTexte 168"/>
            <p:cNvSpPr txBox="1"/>
            <p:nvPr/>
          </p:nvSpPr>
          <p:spPr>
            <a:xfrm>
              <a:off x="6953204" y="3129943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10X38</a:t>
              </a:r>
              <a:endParaRPr lang="fr-FR" sz="1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0" name="ZoneTexte 169"/>
            <p:cNvSpPr txBox="1"/>
            <p:nvPr/>
          </p:nvSpPr>
          <p:spPr>
            <a:xfrm>
              <a:off x="6953204" y="3450266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1" name="ZoneTexte 170"/>
            <p:cNvSpPr txBox="1"/>
            <p:nvPr/>
          </p:nvSpPr>
          <p:spPr>
            <a:xfrm>
              <a:off x="6953204" y="2820629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2" name="ZoneTexte 171"/>
            <p:cNvSpPr txBox="1"/>
            <p:nvPr/>
          </p:nvSpPr>
          <p:spPr>
            <a:xfrm>
              <a:off x="6953392" y="3746651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3" name="ZoneTexte 172"/>
            <p:cNvSpPr txBox="1"/>
            <p:nvPr/>
          </p:nvSpPr>
          <p:spPr>
            <a:xfrm>
              <a:off x="6953392" y="4032215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" name="ZoneTexte 173"/>
            <p:cNvSpPr txBox="1"/>
            <p:nvPr/>
          </p:nvSpPr>
          <p:spPr>
            <a:xfrm>
              <a:off x="6953392" y="4341905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5" name="ZoneTexte 174"/>
            <p:cNvSpPr txBox="1"/>
            <p:nvPr/>
          </p:nvSpPr>
          <p:spPr>
            <a:xfrm>
              <a:off x="6953392" y="4947792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7" name="ZoneTexte 176"/>
            <p:cNvSpPr txBox="1"/>
            <p:nvPr/>
          </p:nvSpPr>
          <p:spPr>
            <a:xfrm>
              <a:off x="6953392" y="4638478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8" name="ZoneTexte 177"/>
            <p:cNvSpPr txBox="1"/>
            <p:nvPr/>
          </p:nvSpPr>
          <p:spPr>
            <a:xfrm>
              <a:off x="6953204" y="5236216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14X51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9" name="ZoneTexte 178"/>
            <p:cNvSpPr txBox="1"/>
            <p:nvPr/>
          </p:nvSpPr>
          <p:spPr>
            <a:xfrm>
              <a:off x="6941329" y="5524452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14X51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0" name="ZoneTexte 179"/>
            <p:cNvSpPr txBox="1"/>
            <p:nvPr/>
          </p:nvSpPr>
          <p:spPr>
            <a:xfrm>
              <a:off x="6965267" y="5833954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28X58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2" name="ZoneTexte 181"/>
            <p:cNvSpPr txBox="1"/>
            <p:nvPr/>
          </p:nvSpPr>
          <p:spPr>
            <a:xfrm>
              <a:off x="6965079" y="6119894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28X58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" name="ZoneTexte 182"/>
            <p:cNvSpPr txBox="1"/>
            <p:nvPr/>
          </p:nvSpPr>
          <p:spPr>
            <a:xfrm>
              <a:off x="7715272" y="1619300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4" name="ZoneTexte 183"/>
            <p:cNvSpPr txBox="1"/>
            <p:nvPr/>
          </p:nvSpPr>
          <p:spPr>
            <a:xfrm>
              <a:off x="7715272" y="1952740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5" name="ZoneTexte 184"/>
            <p:cNvSpPr txBox="1"/>
            <p:nvPr/>
          </p:nvSpPr>
          <p:spPr>
            <a:xfrm>
              <a:off x="7715272" y="2264047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6" name="ZoneTexte 185"/>
            <p:cNvSpPr txBox="1"/>
            <p:nvPr/>
          </p:nvSpPr>
          <p:spPr>
            <a:xfrm>
              <a:off x="7715272" y="2538112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7" name="ZoneTexte 186"/>
            <p:cNvSpPr txBox="1"/>
            <p:nvPr/>
          </p:nvSpPr>
          <p:spPr>
            <a:xfrm>
              <a:off x="7715272" y="2833746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8" name="ZoneTexte 187"/>
            <p:cNvSpPr txBox="1"/>
            <p:nvPr/>
          </p:nvSpPr>
          <p:spPr>
            <a:xfrm>
              <a:off x="7715272" y="3127001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9" name="ZoneTexte 188"/>
            <p:cNvSpPr txBox="1"/>
            <p:nvPr/>
          </p:nvSpPr>
          <p:spPr>
            <a:xfrm>
              <a:off x="7715272" y="3436315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0" name="ZoneTexte 189"/>
            <p:cNvSpPr txBox="1"/>
            <p:nvPr/>
          </p:nvSpPr>
          <p:spPr>
            <a:xfrm>
              <a:off x="7715272" y="3729382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1" name="ZoneTexte 190"/>
            <p:cNvSpPr txBox="1"/>
            <p:nvPr/>
          </p:nvSpPr>
          <p:spPr>
            <a:xfrm>
              <a:off x="7715272" y="4027009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2" name="ZoneTexte 191"/>
            <p:cNvSpPr txBox="1"/>
            <p:nvPr/>
          </p:nvSpPr>
          <p:spPr>
            <a:xfrm>
              <a:off x="7715272" y="4334215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3" name="ZoneTexte 192"/>
            <p:cNvSpPr txBox="1"/>
            <p:nvPr/>
          </p:nvSpPr>
          <p:spPr>
            <a:xfrm>
              <a:off x="7715272" y="4642204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" name="ZoneTexte 193"/>
            <p:cNvSpPr txBox="1"/>
            <p:nvPr/>
          </p:nvSpPr>
          <p:spPr>
            <a:xfrm>
              <a:off x="7715272" y="4943066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5" name="ZoneTexte 194"/>
            <p:cNvSpPr txBox="1"/>
            <p:nvPr/>
          </p:nvSpPr>
          <p:spPr>
            <a:xfrm>
              <a:off x="7715272" y="5233223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GK1-EK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" name="ZoneTexte 195"/>
            <p:cNvSpPr txBox="1"/>
            <p:nvPr/>
          </p:nvSpPr>
          <p:spPr>
            <a:xfrm>
              <a:off x="7715272" y="5550874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GK1-EK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7" name="ZoneTexte 196"/>
            <p:cNvSpPr txBox="1"/>
            <p:nvPr/>
          </p:nvSpPr>
          <p:spPr>
            <a:xfrm>
              <a:off x="7715272" y="5847259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GK1-EK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8" name="ZoneTexte 197"/>
            <p:cNvSpPr txBox="1"/>
            <p:nvPr/>
          </p:nvSpPr>
          <p:spPr>
            <a:xfrm>
              <a:off x="7718027" y="6129996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DK1-FB23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9" name="Picture 13" descr="Contacteur 12 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3716338"/>
            <a:ext cx="14192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90" name="Rectangle 14" descr="Papier de soie bleu"/>
          <p:cNvSpPr>
            <a:spLocks noChangeArrowheads="1"/>
          </p:cNvSpPr>
          <p:nvPr/>
        </p:nvSpPr>
        <p:spPr bwMode="auto">
          <a:xfrm>
            <a:off x="1187450" y="260350"/>
            <a:ext cx="6121400" cy="57626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fr-FR" b="1" u="sng" dirty="0">
                <a:solidFill>
                  <a:schemeClr val="tx1"/>
                </a:solidFill>
                <a:cs typeface="Arabic Transparent" pitchFamily="2" charset="-78"/>
              </a:rPr>
              <a:t>Chois de contacteur </a:t>
            </a:r>
            <a:r>
              <a:rPr lang="ar-DZ" b="1" u="sng" dirty="0" smtClean="0">
                <a:solidFill>
                  <a:schemeClr val="tx1"/>
                </a:solidFill>
                <a:cs typeface="Arabic Transparent" pitchFamily="2" charset="-78"/>
              </a:rPr>
              <a:t>اختيار </a:t>
            </a:r>
            <a:r>
              <a:rPr lang="ar-DZ" b="1" u="sng" dirty="0">
                <a:solidFill>
                  <a:schemeClr val="tx1"/>
                </a:solidFill>
                <a:cs typeface="Arabic Transparent" pitchFamily="2" charset="-78"/>
              </a:rPr>
              <a:t>ا</a:t>
            </a:r>
            <a:r>
              <a:rPr lang="ar-DZ" b="1" u="sng" dirty="0" smtClean="0">
                <a:solidFill>
                  <a:schemeClr val="tx1"/>
                </a:solidFill>
                <a:cs typeface="Arabic Transparent" pitchFamily="2" charset="-78"/>
              </a:rPr>
              <a:t>لملامس   </a:t>
            </a:r>
            <a:endParaRPr lang="fr-FR" b="1" u="sng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52591" name="Text Box 15"/>
          <p:cNvSpPr txBox="1">
            <a:spLocks noChangeArrowheads="1"/>
          </p:cNvSpPr>
          <p:nvPr/>
        </p:nvSpPr>
        <p:spPr bwMode="auto">
          <a:xfrm>
            <a:off x="684213" y="1341438"/>
            <a:ext cx="6551612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>
                <a:solidFill>
                  <a:schemeClr val="tx1"/>
                </a:solidFill>
                <a:cs typeface="Arabic Transparent" pitchFamily="2" charset="-78"/>
              </a:rPr>
              <a:t>1- Tension nominale d'emploi</a:t>
            </a:r>
            <a:r>
              <a:rPr lang="ar-DZ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fr-FR">
                <a:solidFill>
                  <a:schemeClr val="tx1"/>
                </a:solidFill>
                <a:cs typeface="Arabic Transparent" pitchFamily="2" charset="-78"/>
              </a:rPr>
              <a:t>Ue              </a:t>
            </a:r>
            <a:r>
              <a:rPr lang="ar-DZ">
                <a:solidFill>
                  <a:schemeClr val="tx1"/>
                </a:solidFill>
                <a:cs typeface="Arabic Transparent" pitchFamily="2" charset="-78"/>
              </a:rPr>
              <a:t>التوتر الاسمي للاستعمال</a:t>
            </a:r>
            <a:endParaRPr lang="fr-FR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52592" name="Text Box 16"/>
          <p:cNvSpPr txBox="1">
            <a:spLocks noChangeArrowheads="1"/>
          </p:cNvSpPr>
          <p:nvPr/>
        </p:nvSpPr>
        <p:spPr bwMode="auto">
          <a:xfrm>
            <a:off x="684213" y="1989138"/>
            <a:ext cx="6264275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>
                <a:solidFill>
                  <a:schemeClr val="tx1"/>
                </a:solidFill>
                <a:cs typeface="Arabic Transparent" pitchFamily="2" charset="-78"/>
              </a:rPr>
              <a:t>2- Courant nominal d'emploi Ie                   </a:t>
            </a:r>
            <a:r>
              <a:rPr lang="ar-DZ">
                <a:solidFill>
                  <a:schemeClr val="tx1"/>
                </a:solidFill>
                <a:cs typeface="Arabic Transparent" pitchFamily="2" charset="-78"/>
              </a:rPr>
              <a:t>التيار الاسمي للاستعمال</a:t>
            </a:r>
            <a:r>
              <a:rPr lang="fr-FR">
                <a:solidFill>
                  <a:schemeClr val="tx1"/>
                </a:solidFill>
                <a:cs typeface="Arabic Transparent" pitchFamily="2" charset="-78"/>
              </a:rPr>
              <a:t> </a:t>
            </a:r>
          </a:p>
        </p:txBody>
      </p:sp>
      <p:sp>
        <p:nvSpPr>
          <p:cNvPr id="152594" name="Text Box 18"/>
          <p:cNvSpPr txBox="1">
            <a:spLocks noChangeArrowheads="1"/>
          </p:cNvSpPr>
          <p:nvPr/>
        </p:nvSpPr>
        <p:spPr bwMode="auto">
          <a:xfrm>
            <a:off x="722313" y="2557463"/>
            <a:ext cx="6226175" cy="36671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>
                <a:solidFill>
                  <a:schemeClr val="tx1"/>
                </a:solidFill>
                <a:cs typeface="Arabic Transparent" pitchFamily="2" charset="-78"/>
              </a:rPr>
              <a:t>3- Pouvoir de coupure                                               </a:t>
            </a:r>
            <a:r>
              <a:rPr lang="ar-DZ">
                <a:solidFill>
                  <a:schemeClr val="tx1"/>
                </a:solidFill>
                <a:cs typeface="Arabic Transparent" pitchFamily="2" charset="-78"/>
              </a:rPr>
              <a:t>قدرة القطع</a:t>
            </a:r>
            <a:endParaRPr lang="fr-FR">
              <a:solidFill>
                <a:schemeClr val="tx1"/>
              </a:solidFill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2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2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90" grpId="0"/>
      <p:bldP spid="152591" grpId="0"/>
      <p:bldP spid="152592" grpId="0"/>
      <p:bldP spid="15259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1285852" y="214290"/>
            <a:ext cx="4857784" cy="5929354"/>
            <a:chOff x="1285852" y="214290"/>
            <a:chExt cx="4857784" cy="5929354"/>
          </a:xfrm>
        </p:grpSpPr>
        <p:pic>
          <p:nvPicPr>
            <p:cNvPr id="4" name="Picture 5" descr="D:\4N35\gif\maniobra arranque y parada motor trifasico con bobina contactor 24v.png"/>
            <p:cNvPicPr>
              <a:picLocks noChangeAspect="1" noChangeArrowheads="1"/>
            </p:cNvPicPr>
            <p:nvPr/>
          </p:nvPicPr>
          <p:blipFill>
            <a:blip r:embed="rId2"/>
            <a:srcRect b="8679"/>
            <a:stretch>
              <a:fillRect/>
            </a:stretch>
          </p:blipFill>
          <p:spPr bwMode="auto">
            <a:xfrm>
              <a:off x="1285852" y="214290"/>
              <a:ext cx="4857750" cy="5929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5000628" y="214290"/>
              <a:ext cx="1143008" cy="36433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roupe 200"/>
          <p:cNvGrpSpPr/>
          <p:nvPr/>
        </p:nvGrpSpPr>
        <p:grpSpPr>
          <a:xfrm>
            <a:off x="130969" y="427625"/>
            <a:ext cx="8914329" cy="6146348"/>
            <a:chOff x="130969" y="427625"/>
            <a:chExt cx="8914329" cy="6146348"/>
          </a:xfrm>
        </p:grpSpPr>
        <p:grpSp>
          <p:nvGrpSpPr>
            <p:cNvPr id="41" name="Groupe 40"/>
            <p:cNvGrpSpPr/>
            <p:nvPr/>
          </p:nvGrpSpPr>
          <p:grpSpPr>
            <a:xfrm>
              <a:off x="132070" y="427625"/>
              <a:ext cx="8805548" cy="6002565"/>
              <a:chOff x="132070" y="427625"/>
              <a:chExt cx="8805548" cy="6002565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42844" y="428604"/>
                <a:ext cx="8786874" cy="6000792"/>
              </a:xfrm>
              <a:prstGeom prst="rect">
                <a:avLst/>
              </a:prstGeom>
              <a:noFill/>
              <a:ln w="158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0" name="Connecteur droit 9"/>
              <p:cNvCxnSpPr/>
              <p:nvPr/>
            </p:nvCxnSpPr>
            <p:spPr>
              <a:xfrm rot="16200000" flipH="1">
                <a:off x="-285785" y="3429000"/>
                <a:ext cx="6000792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/>
              <p:cNvCxnSpPr/>
              <p:nvPr/>
            </p:nvCxnSpPr>
            <p:spPr>
              <a:xfrm rot="16200000" flipH="1">
                <a:off x="2128666" y="3429000"/>
                <a:ext cx="6000792" cy="1588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/>
              <p:cNvCxnSpPr/>
              <p:nvPr/>
            </p:nvCxnSpPr>
            <p:spPr>
              <a:xfrm rot="16200000" flipH="1">
                <a:off x="3028455" y="3428206"/>
                <a:ext cx="6000792" cy="1588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/>
              <p:cNvCxnSpPr/>
              <p:nvPr/>
            </p:nvCxnSpPr>
            <p:spPr>
              <a:xfrm rot="16200000" flipH="1">
                <a:off x="4715670" y="3428206"/>
                <a:ext cx="6000792" cy="1588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/>
              <p:cNvCxnSpPr/>
              <p:nvPr/>
            </p:nvCxnSpPr>
            <p:spPr>
              <a:xfrm rot="16200000" flipH="1">
                <a:off x="-1199834" y="3729396"/>
                <a:ext cx="5400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 rot="16200000" flipH="1">
                <a:off x="4230248" y="3728602"/>
                <a:ext cx="5400000" cy="1588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/>
            </p:nvCxnSpPr>
            <p:spPr>
              <a:xfrm rot="5400000">
                <a:off x="3609410" y="732831"/>
                <a:ext cx="612000" cy="1588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/>
            </p:nvCxnSpPr>
            <p:spPr>
              <a:xfrm>
                <a:off x="139504" y="1027404"/>
                <a:ext cx="49896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/>
              <p:cNvCxnSpPr/>
              <p:nvPr/>
            </p:nvCxnSpPr>
            <p:spPr>
              <a:xfrm>
                <a:off x="6031254" y="1030602"/>
                <a:ext cx="28944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>
                <a:off x="5129856" y="1326804"/>
                <a:ext cx="1800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>
                <a:off x="150128" y="1313156"/>
                <a:ext cx="2556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/>
              <p:cNvCxnSpPr/>
              <p:nvPr/>
            </p:nvCxnSpPr>
            <p:spPr>
              <a:xfrm>
                <a:off x="139646" y="1629402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>
                <a:off x="142520" y="1928802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>
              <a:xfrm>
                <a:off x="140696" y="2245048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/>
            </p:nvCxnSpPr>
            <p:spPr>
              <a:xfrm>
                <a:off x="134944" y="2544448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>
              <a:xfrm>
                <a:off x="147546" y="2830200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/>
              <p:cNvCxnSpPr/>
              <p:nvPr/>
            </p:nvCxnSpPr>
            <p:spPr>
              <a:xfrm>
                <a:off x="146874" y="3129600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/>
              <p:cNvCxnSpPr/>
              <p:nvPr/>
            </p:nvCxnSpPr>
            <p:spPr>
              <a:xfrm>
                <a:off x="153618" y="3445846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/>
              <p:cNvCxnSpPr/>
              <p:nvPr/>
            </p:nvCxnSpPr>
            <p:spPr>
              <a:xfrm>
                <a:off x="142844" y="3745246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/>
              <p:cNvCxnSpPr/>
              <p:nvPr/>
            </p:nvCxnSpPr>
            <p:spPr>
              <a:xfrm>
                <a:off x="153294" y="4027800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/>
              <p:cNvCxnSpPr/>
              <p:nvPr/>
            </p:nvCxnSpPr>
            <p:spPr>
              <a:xfrm>
                <a:off x="142520" y="4327200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>
                <a:off x="132070" y="4643446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/>
              <p:cNvCxnSpPr/>
              <p:nvPr/>
            </p:nvCxnSpPr>
            <p:spPr>
              <a:xfrm>
                <a:off x="148592" y="4942846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>
              <a:xfrm>
                <a:off x="147546" y="5228598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/>
              <p:nvPr/>
            </p:nvCxnSpPr>
            <p:spPr>
              <a:xfrm>
                <a:off x="136772" y="5527998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/>
              <p:cNvCxnSpPr/>
              <p:nvPr/>
            </p:nvCxnSpPr>
            <p:spPr>
              <a:xfrm>
                <a:off x="153618" y="5844244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/>
              <p:cNvCxnSpPr/>
              <p:nvPr/>
            </p:nvCxnSpPr>
            <p:spPr>
              <a:xfrm>
                <a:off x="142844" y="6143644"/>
                <a:ext cx="8784000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" name="ZoneTexte 42"/>
            <p:cNvSpPr txBox="1"/>
            <p:nvPr/>
          </p:nvSpPr>
          <p:spPr>
            <a:xfrm>
              <a:off x="714348" y="500042"/>
              <a:ext cx="107157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Moteur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2738362" y="441904"/>
              <a:ext cx="14287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Contacteur</a:t>
              </a:r>
            </a:p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tripolaire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4000496" y="428604"/>
              <a:ext cx="12144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Relais thermique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5143504" y="428604"/>
              <a:ext cx="100013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Zone </a:t>
              </a:r>
            </a:p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de réglage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6143636" y="446110"/>
              <a:ext cx="12858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 Fusible</a:t>
              </a:r>
            </a:p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Classe aM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7688008" y="527338"/>
              <a:ext cx="135729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Sectionneur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214282" y="1013756"/>
              <a:ext cx="128588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220/230V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1503364" y="1013756"/>
              <a:ext cx="128588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380/400V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2714612" y="1129336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Référence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3956354" y="1139786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Référence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5351610" y="1314581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A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6072198" y="1027404"/>
              <a:ext cx="9286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Calibre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7000892" y="121442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Taille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7742568" y="1170280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Référence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6267893" y="1336906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A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214282" y="1321485"/>
              <a:ext cx="57150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KW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931860" y="1321485"/>
              <a:ext cx="57150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I(A)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1483320" y="1309610"/>
              <a:ext cx="57150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KW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2173602" y="1309610"/>
              <a:ext cx="57150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I(A)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241578" y="159536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1000100" y="1607237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241578" y="1909835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999912" y="190806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1500166" y="163098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0.37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2107295" y="161911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1.03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1498393" y="1930560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0.55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2117397" y="1930560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1.6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142844" y="2240432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0.37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809536" y="2231385"/>
              <a:ext cx="64159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1495010" y="2245619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0.75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2125889" y="2238304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1500166" y="253344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2131045" y="2533447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2.6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144274" y="2532205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0.55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ZoneTexte 76"/>
            <p:cNvSpPr txBox="1"/>
            <p:nvPr/>
          </p:nvSpPr>
          <p:spPr>
            <a:xfrm>
              <a:off x="822652" y="2532205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2.75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1488291" y="2826243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ZoneTexte 78"/>
            <p:cNvSpPr txBox="1"/>
            <p:nvPr/>
          </p:nvSpPr>
          <p:spPr>
            <a:xfrm>
              <a:off x="2131045" y="2830803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ZoneTexte 79"/>
            <p:cNvSpPr txBox="1"/>
            <p:nvPr/>
          </p:nvSpPr>
          <p:spPr>
            <a:xfrm>
              <a:off x="144274" y="2835019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0.75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ZoneTexte 80"/>
            <p:cNvSpPr txBox="1"/>
            <p:nvPr/>
          </p:nvSpPr>
          <p:spPr>
            <a:xfrm>
              <a:off x="815013" y="2826839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3.5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ZoneTexte 81"/>
            <p:cNvSpPr txBox="1"/>
            <p:nvPr/>
          </p:nvSpPr>
          <p:spPr>
            <a:xfrm>
              <a:off x="1500166" y="313385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2.2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ZoneTexte 82"/>
            <p:cNvSpPr txBox="1"/>
            <p:nvPr/>
          </p:nvSpPr>
          <p:spPr>
            <a:xfrm>
              <a:off x="2119170" y="313661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ZoneTexte 83"/>
            <p:cNvSpPr txBox="1"/>
            <p:nvPr/>
          </p:nvSpPr>
          <p:spPr>
            <a:xfrm>
              <a:off x="144274" y="3131373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ZoneTexte 84"/>
            <p:cNvSpPr txBox="1"/>
            <p:nvPr/>
          </p:nvSpPr>
          <p:spPr>
            <a:xfrm>
              <a:off x="815013" y="3150888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4.4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1508127" y="3445994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" name="ZoneTexte 86"/>
            <p:cNvSpPr txBox="1"/>
            <p:nvPr/>
          </p:nvSpPr>
          <p:spPr>
            <a:xfrm>
              <a:off x="2115256" y="3445994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6.6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8" name="ZoneTexte 87"/>
            <p:cNvSpPr txBox="1"/>
            <p:nvPr/>
          </p:nvSpPr>
          <p:spPr>
            <a:xfrm>
              <a:off x="140360" y="3444752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" name="ZoneTexte 88"/>
            <p:cNvSpPr txBox="1"/>
            <p:nvPr/>
          </p:nvSpPr>
          <p:spPr>
            <a:xfrm>
              <a:off x="811099" y="3451150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6.1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1511853" y="3731746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ZoneTexte 90"/>
            <p:cNvSpPr txBox="1"/>
            <p:nvPr/>
          </p:nvSpPr>
          <p:spPr>
            <a:xfrm>
              <a:off x="2112772" y="3731746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8. 5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ZoneTexte 91"/>
            <p:cNvSpPr txBox="1"/>
            <p:nvPr/>
          </p:nvSpPr>
          <p:spPr>
            <a:xfrm>
              <a:off x="161626" y="3730504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2. 2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ZoneTexte 92"/>
            <p:cNvSpPr txBox="1"/>
            <p:nvPr/>
          </p:nvSpPr>
          <p:spPr>
            <a:xfrm>
              <a:off x="808615" y="3725027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8.7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ZoneTexte 93"/>
            <p:cNvSpPr txBox="1"/>
            <p:nvPr/>
          </p:nvSpPr>
          <p:spPr>
            <a:xfrm>
              <a:off x="1499978" y="4339283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7. 5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ZoneTexte 94"/>
            <p:cNvSpPr txBox="1"/>
            <p:nvPr/>
          </p:nvSpPr>
          <p:spPr>
            <a:xfrm>
              <a:off x="2107107" y="4331968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15. 5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ZoneTexte 95"/>
            <p:cNvSpPr txBox="1"/>
            <p:nvPr/>
          </p:nvSpPr>
          <p:spPr>
            <a:xfrm>
              <a:off x="155961" y="4330914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ZoneTexte 96"/>
            <p:cNvSpPr txBox="1"/>
            <p:nvPr/>
          </p:nvSpPr>
          <p:spPr>
            <a:xfrm>
              <a:off x="791075" y="4336070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14. 5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" name="ZoneTexte 101"/>
            <p:cNvSpPr txBox="1"/>
            <p:nvPr/>
          </p:nvSpPr>
          <p:spPr>
            <a:xfrm>
              <a:off x="190532" y="4617034"/>
              <a:ext cx="64159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" name="ZoneTexte 102"/>
            <p:cNvSpPr txBox="1"/>
            <p:nvPr/>
          </p:nvSpPr>
          <p:spPr>
            <a:xfrm>
              <a:off x="932897" y="4628909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ZoneTexte 103"/>
            <p:cNvSpPr txBox="1"/>
            <p:nvPr/>
          </p:nvSpPr>
          <p:spPr>
            <a:xfrm>
              <a:off x="1496440" y="464980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9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ZoneTexte 104"/>
            <p:cNvSpPr txBox="1"/>
            <p:nvPr/>
          </p:nvSpPr>
          <p:spPr>
            <a:xfrm>
              <a:off x="2107804" y="4644330"/>
              <a:ext cx="79645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18. 5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" name="ZoneTexte 105"/>
            <p:cNvSpPr txBox="1"/>
            <p:nvPr/>
          </p:nvSpPr>
          <p:spPr>
            <a:xfrm>
              <a:off x="1488103" y="4934913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ZoneTexte 106"/>
            <p:cNvSpPr txBox="1"/>
            <p:nvPr/>
          </p:nvSpPr>
          <p:spPr>
            <a:xfrm>
              <a:off x="2120412" y="4934913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ZoneTexte 107"/>
            <p:cNvSpPr txBox="1"/>
            <p:nvPr/>
          </p:nvSpPr>
          <p:spPr>
            <a:xfrm>
              <a:off x="144086" y="493430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5. 5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ZoneTexte 108"/>
            <p:cNvSpPr txBox="1"/>
            <p:nvPr/>
          </p:nvSpPr>
          <p:spPr>
            <a:xfrm>
              <a:off x="814825" y="4932754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" name="ZoneTexte 109"/>
            <p:cNvSpPr txBox="1"/>
            <p:nvPr/>
          </p:nvSpPr>
          <p:spPr>
            <a:xfrm>
              <a:off x="1498736" y="5233662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ZoneTexte 110"/>
            <p:cNvSpPr txBox="1"/>
            <p:nvPr/>
          </p:nvSpPr>
          <p:spPr>
            <a:xfrm>
              <a:off x="2119170" y="5233662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30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154719" y="5240874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7. 5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" name="ZoneTexte 112"/>
            <p:cNvSpPr txBox="1"/>
            <p:nvPr/>
          </p:nvSpPr>
          <p:spPr>
            <a:xfrm>
              <a:off x="813583" y="5223522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27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" name="ZoneTexte 113"/>
            <p:cNvSpPr txBox="1"/>
            <p:nvPr/>
          </p:nvSpPr>
          <p:spPr>
            <a:xfrm>
              <a:off x="226157" y="5534727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" name="ZoneTexte 114"/>
            <p:cNvSpPr txBox="1"/>
            <p:nvPr/>
          </p:nvSpPr>
          <p:spPr>
            <a:xfrm>
              <a:off x="904536" y="5534727"/>
              <a:ext cx="64159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" name="ZoneTexte 115"/>
            <p:cNvSpPr txBox="1"/>
            <p:nvPr/>
          </p:nvSpPr>
          <p:spPr>
            <a:xfrm>
              <a:off x="1488103" y="553472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" name="ZoneTexte 116"/>
            <p:cNvSpPr txBox="1"/>
            <p:nvPr/>
          </p:nvSpPr>
          <p:spPr>
            <a:xfrm>
              <a:off x="2120412" y="5530167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30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" name="ZoneTexte 117"/>
            <p:cNvSpPr txBox="1"/>
            <p:nvPr/>
          </p:nvSpPr>
          <p:spPr>
            <a:xfrm>
              <a:off x="1474986" y="5846901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18. 5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" name="ZoneTexte 118"/>
            <p:cNvSpPr txBox="1"/>
            <p:nvPr/>
          </p:nvSpPr>
          <p:spPr>
            <a:xfrm>
              <a:off x="2119170" y="5858776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37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" name="ZoneTexte 119"/>
            <p:cNvSpPr txBox="1"/>
            <p:nvPr/>
          </p:nvSpPr>
          <p:spPr>
            <a:xfrm>
              <a:off x="130969" y="5842165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" name="ZoneTexte 120"/>
            <p:cNvSpPr txBox="1"/>
            <p:nvPr/>
          </p:nvSpPr>
          <p:spPr>
            <a:xfrm>
              <a:off x="813583" y="5840182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" name="ZoneTexte 121"/>
            <p:cNvSpPr txBox="1"/>
            <p:nvPr/>
          </p:nvSpPr>
          <p:spPr>
            <a:xfrm>
              <a:off x="138609" y="6144766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ZoneTexte 122"/>
            <p:cNvSpPr txBox="1"/>
            <p:nvPr/>
          </p:nvSpPr>
          <p:spPr>
            <a:xfrm>
              <a:off x="809348" y="6142044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39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" name="ZoneTexte 123"/>
            <p:cNvSpPr txBox="1"/>
            <p:nvPr/>
          </p:nvSpPr>
          <p:spPr>
            <a:xfrm>
              <a:off x="1547478" y="6118294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" name="ZoneTexte 124"/>
            <p:cNvSpPr txBox="1"/>
            <p:nvPr/>
          </p:nvSpPr>
          <p:spPr>
            <a:xfrm>
              <a:off x="2166482" y="6130169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–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" name="ZoneTexte 126"/>
            <p:cNvSpPr txBox="1"/>
            <p:nvPr/>
          </p:nvSpPr>
          <p:spPr>
            <a:xfrm>
              <a:off x="1499978" y="4019694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5. 5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8" name="ZoneTexte 127"/>
            <p:cNvSpPr txBox="1"/>
            <p:nvPr/>
          </p:nvSpPr>
          <p:spPr>
            <a:xfrm>
              <a:off x="2107107" y="4019694"/>
              <a:ext cx="7143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11. 5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9" name="ZoneTexte 128"/>
            <p:cNvSpPr txBox="1"/>
            <p:nvPr/>
          </p:nvSpPr>
          <p:spPr>
            <a:xfrm>
              <a:off x="155961" y="4030327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0" name="ZoneTexte 129"/>
            <p:cNvSpPr txBox="1"/>
            <p:nvPr/>
          </p:nvSpPr>
          <p:spPr>
            <a:xfrm>
              <a:off x="802950" y="4029410"/>
              <a:ext cx="7153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11. 5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1" name="ZoneTexte 130"/>
            <p:cNvSpPr txBox="1"/>
            <p:nvPr/>
          </p:nvSpPr>
          <p:spPr>
            <a:xfrm>
              <a:off x="2714612" y="1626427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LC-D09          LR2-D1306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2" name="ZoneTexte 131"/>
            <p:cNvSpPr txBox="1"/>
            <p:nvPr/>
          </p:nvSpPr>
          <p:spPr>
            <a:xfrm>
              <a:off x="2714612" y="1936117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LC-D09          LR2-D1306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" name="ZoneTexte 132"/>
            <p:cNvSpPr txBox="1"/>
            <p:nvPr/>
          </p:nvSpPr>
          <p:spPr>
            <a:xfrm>
              <a:off x="2714612" y="2250179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LC-D09          LR2-D1307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" name="ZoneTexte 133"/>
            <p:cNvSpPr txBox="1"/>
            <p:nvPr/>
          </p:nvSpPr>
          <p:spPr>
            <a:xfrm>
              <a:off x="2714612" y="2536119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LC-D09          LR2-D1308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" name="ZoneTexte 134"/>
            <p:cNvSpPr txBox="1"/>
            <p:nvPr/>
          </p:nvSpPr>
          <p:spPr>
            <a:xfrm>
              <a:off x="2714612" y="2833558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LC-D09          LR2-D1308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6" name="ZoneTexte 135"/>
            <p:cNvSpPr txBox="1"/>
            <p:nvPr/>
          </p:nvSpPr>
          <p:spPr>
            <a:xfrm>
              <a:off x="2714612" y="3131373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LC-D09          LR2-D1310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7" name="ZoneTexte 136"/>
            <p:cNvSpPr txBox="1"/>
            <p:nvPr/>
          </p:nvSpPr>
          <p:spPr>
            <a:xfrm>
              <a:off x="2714424" y="3429000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LC-D09          LR2-D1312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8" name="ZoneTexte 137"/>
            <p:cNvSpPr txBox="1"/>
            <p:nvPr/>
          </p:nvSpPr>
          <p:spPr>
            <a:xfrm>
              <a:off x="2714612" y="3726815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LC-D09          LR2-D1314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9" name="ZoneTexte 138"/>
            <p:cNvSpPr txBox="1"/>
            <p:nvPr/>
          </p:nvSpPr>
          <p:spPr>
            <a:xfrm>
              <a:off x="2714612" y="4031569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LC-D12          LR2-D1316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" name="ZoneTexte 139"/>
            <p:cNvSpPr txBox="1"/>
            <p:nvPr/>
          </p:nvSpPr>
          <p:spPr>
            <a:xfrm>
              <a:off x="2714612" y="4344577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LC-D18          LR2-D1321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" name="ZoneTexte 140"/>
            <p:cNvSpPr txBox="1"/>
            <p:nvPr/>
          </p:nvSpPr>
          <p:spPr>
            <a:xfrm>
              <a:off x="2714612" y="4643446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LC-D25          LR2-D1322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2" name="ZoneTexte 141"/>
            <p:cNvSpPr txBox="1"/>
            <p:nvPr/>
          </p:nvSpPr>
          <p:spPr>
            <a:xfrm>
              <a:off x="2714612" y="4941261"/>
              <a:ext cx="264320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LC-D25          LR2-D1322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" name="ZoneTexte 142"/>
            <p:cNvSpPr txBox="1"/>
            <p:nvPr/>
          </p:nvSpPr>
          <p:spPr>
            <a:xfrm>
              <a:off x="2714612" y="5237458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LC-D32          LR2-D2353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4" name="ZoneTexte 143"/>
            <p:cNvSpPr txBox="1"/>
            <p:nvPr/>
          </p:nvSpPr>
          <p:spPr>
            <a:xfrm>
              <a:off x="2714612" y="5536515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LC-D32          LR2-D2355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5" name="ZoneTexte 144"/>
            <p:cNvSpPr txBox="1"/>
            <p:nvPr/>
          </p:nvSpPr>
          <p:spPr>
            <a:xfrm>
              <a:off x="2714612" y="5834142"/>
              <a:ext cx="257176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LC-D40          LR2-D3355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" name="ZoneTexte 145"/>
            <p:cNvSpPr txBox="1"/>
            <p:nvPr/>
          </p:nvSpPr>
          <p:spPr>
            <a:xfrm>
              <a:off x="2714612" y="6131957"/>
              <a:ext cx="25003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LC-D40          LR2-D3357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7" name="ZoneTexte 146"/>
            <p:cNvSpPr txBox="1"/>
            <p:nvPr/>
          </p:nvSpPr>
          <p:spPr>
            <a:xfrm>
              <a:off x="5131629" y="1619112"/>
              <a:ext cx="8572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1 - 1.6</a:t>
              </a:r>
            </a:p>
            <a:p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8" name="ZoneTexte 147"/>
            <p:cNvSpPr txBox="1"/>
            <p:nvPr/>
          </p:nvSpPr>
          <p:spPr>
            <a:xfrm>
              <a:off x="5131629" y="1928802"/>
              <a:ext cx="8572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1.25 - 2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" name="ZoneTexte 148"/>
            <p:cNvSpPr txBox="1"/>
            <p:nvPr/>
          </p:nvSpPr>
          <p:spPr>
            <a:xfrm>
              <a:off x="5119754" y="2250179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1.6 - 2. 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ZoneTexte 149"/>
            <p:cNvSpPr txBox="1"/>
            <p:nvPr/>
          </p:nvSpPr>
          <p:spPr>
            <a:xfrm>
              <a:off x="5143504" y="2535931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2. 5 - 4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" name="ZoneTexte 150"/>
            <p:cNvSpPr txBox="1"/>
            <p:nvPr/>
          </p:nvSpPr>
          <p:spPr>
            <a:xfrm>
              <a:off x="5143504" y="2833746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2. 5 - 4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2" name="ZoneTexte 151"/>
            <p:cNvSpPr txBox="1"/>
            <p:nvPr/>
          </p:nvSpPr>
          <p:spPr>
            <a:xfrm>
              <a:off x="5143504" y="3143248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4 - 6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ZoneTexte 152"/>
            <p:cNvSpPr txBox="1"/>
            <p:nvPr/>
          </p:nvSpPr>
          <p:spPr>
            <a:xfrm>
              <a:off x="5143504" y="3429000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5. 5 - 8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" name="ZoneTexte 153"/>
            <p:cNvSpPr txBox="1"/>
            <p:nvPr/>
          </p:nvSpPr>
          <p:spPr>
            <a:xfrm>
              <a:off x="5143504" y="3714752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7 - 10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5" name="ZoneTexte 154"/>
            <p:cNvSpPr txBox="1"/>
            <p:nvPr/>
          </p:nvSpPr>
          <p:spPr>
            <a:xfrm>
              <a:off x="5143504" y="4024442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9 - 13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ZoneTexte 155"/>
            <p:cNvSpPr txBox="1"/>
            <p:nvPr/>
          </p:nvSpPr>
          <p:spPr>
            <a:xfrm>
              <a:off x="5119754" y="4345819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12 - 18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" name="ZoneTexte 156"/>
            <p:cNvSpPr txBox="1"/>
            <p:nvPr/>
          </p:nvSpPr>
          <p:spPr>
            <a:xfrm>
              <a:off x="5131629" y="4643446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17 - 25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" name="ZoneTexte 157"/>
            <p:cNvSpPr txBox="1"/>
            <p:nvPr/>
          </p:nvSpPr>
          <p:spPr>
            <a:xfrm>
              <a:off x="5131629" y="4939831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17 - 25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9" name="ZoneTexte 158"/>
            <p:cNvSpPr txBox="1"/>
            <p:nvPr/>
          </p:nvSpPr>
          <p:spPr>
            <a:xfrm>
              <a:off x="5131629" y="5227013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23 - 32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0" name="ZoneTexte 159"/>
            <p:cNvSpPr txBox="1"/>
            <p:nvPr/>
          </p:nvSpPr>
          <p:spPr>
            <a:xfrm>
              <a:off x="5143504" y="5536515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28 - 36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1" name="ZoneTexte 160"/>
            <p:cNvSpPr txBox="1"/>
            <p:nvPr/>
          </p:nvSpPr>
          <p:spPr>
            <a:xfrm>
              <a:off x="5143504" y="5834142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30 - 40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2" name="ZoneTexte 161"/>
            <p:cNvSpPr txBox="1"/>
            <p:nvPr/>
          </p:nvSpPr>
          <p:spPr>
            <a:xfrm>
              <a:off x="5143504" y="6143644"/>
              <a:ext cx="10001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37 - 50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" name="ZoneTexte 162"/>
            <p:cNvSpPr txBox="1"/>
            <p:nvPr/>
          </p:nvSpPr>
          <p:spPr>
            <a:xfrm>
              <a:off x="6298387" y="1557215"/>
              <a:ext cx="428628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6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6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8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12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12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16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20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25</a:t>
              </a:r>
            </a:p>
            <a:p>
              <a:pPr>
                <a:lnSpc>
                  <a:spcPts val="235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25</a:t>
              </a:r>
            </a:p>
            <a:p>
              <a:pPr>
                <a:lnSpc>
                  <a:spcPts val="230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40</a:t>
              </a:r>
            </a:p>
            <a:p>
              <a:pPr>
                <a:lnSpc>
                  <a:spcPts val="230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40</a:t>
              </a:r>
            </a:p>
            <a:p>
              <a:pPr>
                <a:lnSpc>
                  <a:spcPts val="230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40</a:t>
              </a:r>
            </a:p>
            <a:p>
              <a:pPr>
                <a:lnSpc>
                  <a:spcPts val="2300"/>
                </a:lnSpc>
              </a:pPr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63</a:t>
              </a:r>
            </a:p>
          </p:txBody>
        </p:sp>
        <p:sp>
          <p:nvSpPr>
            <p:cNvPr id="164" name="ZoneTexte 163"/>
            <p:cNvSpPr txBox="1"/>
            <p:nvPr/>
          </p:nvSpPr>
          <p:spPr>
            <a:xfrm>
              <a:off x="6953204" y="1619112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5" name="ZoneTexte 164"/>
            <p:cNvSpPr txBox="1"/>
            <p:nvPr/>
          </p:nvSpPr>
          <p:spPr>
            <a:xfrm>
              <a:off x="6953204" y="1939435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6" name="ZoneTexte 165"/>
            <p:cNvSpPr txBox="1"/>
            <p:nvPr/>
          </p:nvSpPr>
          <p:spPr>
            <a:xfrm>
              <a:off x="6953204" y="2224999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7" name="ZoneTexte 166"/>
            <p:cNvSpPr txBox="1"/>
            <p:nvPr/>
          </p:nvSpPr>
          <p:spPr>
            <a:xfrm>
              <a:off x="6953204" y="2534689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9" name="ZoneTexte 168"/>
            <p:cNvSpPr txBox="1"/>
            <p:nvPr/>
          </p:nvSpPr>
          <p:spPr>
            <a:xfrm>
              <a:off x="6953204" y="3129943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0" name="ZoneTexte 169"/>
            <p:cNvSpPr txBox="1"/>
            <p:nvPr/>
          </p:nvSpPr>
          <p:spPr>
            <a:xfrm>
              <a:off x="6953204" y="3450266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1" name="ZoneTexte 170"/>
            <p:cNvSpPr txBox="1"/>
            <p:nvPr/>
          </p:nvSpPr>
          <p:spPr>
            <a:xfrm>
              <a:off x="6953204" y="2820629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2" name="ZoneTexte 171"/>
            <p:cNvSpPr txBox="1"/>
            <p:nvPr/>
          </p:nvSpPr>
          <p:spPr>
            <a:xfrm>
              <a:off x="6953392" y="3746651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3" name="ZoneTexte 172"/>
            <p:cNvSpPr txBox="1"/>
            <p:nvPr/>
          </p:nvSpPr>
          <p:spPr>
            <a:xfrm>
              <a:off x="6953392" y="4032215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" name="ZoneTexte 173"/>
            <p:cNvSpPr txBox="1"/>
            <p:nvPr/>
          </p:nvSpPr>
          <p:spPr>
            <a:xfrm>
              <a:off x="6953392" y="4341905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5" name="ZoneTexte 174"/>
            <p:cNvSpPr txBox="1"/>
            <p:nvPr/>
          </p:nvSpPr>
          <p:spPr>
            <a:xfrm>
              <a:off x="6953392" y="4947792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7" name="ZoneTexte 176"/>
            <p:cNvSpPr txBox="1"/>
            <p:nvPr/>
          </p:nvSpPr>
          <p:spPr>
            <a:xfrm>
              <a:off x="6953392" y="4638478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10X38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8" name="ZoneTexte 177"/>
            <p:cNvSpPr txBox="1"/>
            <p:nvPr/>
          </p:nvSpPr>
          <p:spPr>
            <a:xfrm>
              <a:off x="6953204" y="5236216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14X51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9" name="ZoneTexte 178"/>
            <p:cNvSpPr txBox="1"/>
            <p:nvPr/>
          </p:nvSpPr>
          <p:spPr>
            <a:xfrm>
              <a:off x="6941329" y="5524452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14X51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0" name="ZoneTexte 179"/>
            <p:cNvSpPr txBox="1"/>
            <p:nvPr/>
          </p:nvSpPr>
          <p:spPr>
            <a:xfrm>
              <a:off x="6965267" y="5833954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28X58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2" name="ZoneTexte 181"/>
            <p:cNvSpPr txBox="1"/>
            <p:nvPr/>
          </p:nvSpPr>
          <p:spPr>
            <a:xfrm>
              <a:off x="6965079" y="6119894"/>
              <a:ext cx="7858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28X58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" name="ZoneTexte 182"/>
            <p:cNvSpPr txBox="1"/>
            <p:nvPr/>
          </p:nvSpPr>
          <p:spPr>
            <a:xfrm>
              <a:off x="7715272" y="1619300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4" name="ZoneTexte 183"/>
            <p:cNvSpPr txBox="1"/>
            <p:nvPr/>
          </p:nvSpPr>
          <p:spPr>
            <a:xfrm>
              <a:off x="7715272" y="1952740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5" name="ZoneTexte 184"/>
            <p:cNvSpPr txBox="1"/>
            <p:nvPr/>
          </p:nvSpPr>
          <p:spPr>
            <a:xfrm>
              <a:off x="7715272" y="2264047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6" name="ZoneTexte 185"/>
            <p:cNvSpPr txBox="1"/>
            <p:nvPr/>
          </p:nvSpPr>
          <p:spPr>
            <a:xfrm>
              <a:off x="7715272" y="2538112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7" name="ZoneTexte 186"/>
            <p:cNvSpPr txBox="1"/>
            <p:nvPr/>
          </p:nvSpPr>
          <p:spPr>
            <a:xfrm>
              <a:off x="7715272" y="2833746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8" name="ZoneTexte 187"/>
            <p:cNvSpPr txBox="1"/>
            <p:nvPr/>
          </p:nvSpPr>
          <p:spPr>
            <a:xfrm>
              <a:off x="7715272" y="3127001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9" name="ZoneTexte 188"/>
            <p:cNvSpPr txBox="1"/>
            <p:nvPr/>
          </p:nvSpPr>
          <p:spPr>
            <a:xfrm>
              <a:off x="7715272" y="3436315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0" name="ZoneTexte 189"/>
            <p:cNvSpPr txBox="1"/>
            <p:nvPr/>
          </p:nvSpPr>
          <p:spPr>
            <a:xfrm>
              <a:off x="7715272" y="3729382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1" name="ZoneTexte 190"/>
            <p:cNvSpPr txBox="1"/>
            <p:nvPr/>
          </p:nvSpPr>
          <p:spPr>
            <a:xfrm>
              <a:off x="7715272" y="4027009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2" name="ZoneTexte 191"/>
            <p:cNvSpPr txBox="1"/>
            <p:nvPr/>
          </p:nvSpPr>
          <p:spPr>
            <a:xfrm>
              <a:off x="7715272" y="4334215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3" name="ZoneTexte 192"/>
            <p:cNvSpPr txBox="1"/>
            <p:nvPr/>
          </p:nvSpPr>
          <p:spPr>
            <a:xfrm>
              <a:off x="7715272" y="4642204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" name="ZoneTexte 193"/>
            <p:cNvSpPr txBox="1"/>
            <p:nvPr/>
          </p:nvSpPr>
          <p:spPr>
            <a:xfrm>
              <a:off x="7715272" y="4943066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LS1-D2531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5" name="ZoneTexte 194"/>
            <p:cNvSpPr txBox="1"/>
            <p:nvPr/>
          </p:nvSpPr>
          <p:spPr>
            <a:xfrm>
              <a:off x="7715272" y="5233223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GK1-EK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" name="ZoneTexte 195"/>
            <p:cNvSpPr txBox="1"/>
            <p:nvPr/>
          </p:nvSpPr>
          <p:spPr>
            <a:xfrm>
              <a:off x="7715272" y="5550874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GK1-EK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7" name="ZoneTexte 196"/>
            <p:cNvSpPr txBox="1"/>
            <p:nvPr/>
          </p:nvSpPr>
          <p:spPr>
            <a:xfrm>
              <a:off x="7715272" y="5847259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GK1-EK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8" name="ZoneTexte 197"/>
            <p:cNvSpPr txBox="1"/>
            <p:nvPr/>
          </p:nvSpPr>
          <p:spPr>
            <a:xfrm>
              <a:off x="7718027" y="6129996"/>
              <a:ext cx="1214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 smtClean="0">
                  <a:latin typeface="Arial" pitchFamily="34" charset="0"/>
                  <a:cs typeface="Arial" pitchFamily="34" charset="0"/>
                </a:rPr>
                <a:t>DK1-FB23</a:t>
              </a:r>
              <a:endParaRPr lang="fr-FR" sz="15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 17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122" y="340995"/>
            <a:ext cx="8961755" cy="6176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00174"/>
            <a:ext cx="8296275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71472" y="2318995"/>
            <a:ext cx="7643866" cy="1639901"/>
            <a:chOff x="0" y="2568"/>
            <a:chExt cx="5674" cy="1470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7" y="2568"/>
              <a:ext cx="5647" cy="1380"/>
              <a:chOff x="27" y="2568"/>
              <a:chExt cx="5647" cy="1380"/>
            </a:xfrm>
          </p:grpSpPr>
          <p:sp>
            <p:nvSpPr>
              <p:cNvPr id="14345" name="Rectangle 6"/>
              <p:cNvSpPr>
                <a:spLocks noChangeArrowheads="1"/>
              </p:cNvSpPr>
              <p:nvPr/>
            </p:nvSpPr>
            <p:spPr bwMode="auto">
              <a:xfrm>
                <a:off x="2381" y="3672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1</a:t>
                </a:r>
              </a:p>
            </p:txBody>
          </p:sp>
          <p:sp>
            <p:nvSpPr>
              <p:cNvPr id="14346" name="Rectangle 7"/>
              <p:cNvSpPr>
                <a:spLocks noChangeArrowheads="1"/>
              </p:cNvSpPr>
              <p:nvPr/>
            </p:nvSpPr>
            <p:spPr bwMode="auto">
              <a:xfrm>
                <a:off x="2381" y="3396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1</a:t>
                </a:r>
              </a:p>
            </p:txBody>
          </p:sp>
          <p:sp>
            <p:nvSpPr>
              <p:cNvPr id="14347" name="Rectangle 8"/>
              <p:cNvSpPr>
                <a:spLocks noChangeArrowheads="1"/>
              </p:cNvSpPr>
              <p:nvPr/>
            </p:nvSpPr>
            <p:spPr bwMode="auto">
              <a:xfrm>
                <a:off x="2381" y="3120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1</a:t>
                </a:r>
              </a:p>
            </p:txBody>
          </p:sp>
          <p:sp>
            <p:nvSpPr>
              <p:cNvPr id="14348" name="Rectangle 9"/>
              <p:cNvSpPr>
                <a:spLocks noChangeArrowheads="1"/>
              </p:cNvSpPr>
              <p:nvPr/>
            </p:nvSpPr>
            <p:spPr bwMode="auto">
              <a:xfrm>
                <a:off x="2381" y="2844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0</a:t>
                </a:r>
              </a:p>
            </p:txBody>
          </p:sp>
          <p:sp>
            <p:nvSpPr>
              <p:cNvPr id="14349" name="Rectangle 10"/>
              <p:cNvSpPr>
                <a:spLocks noChangeArrowheads="1"/>
              </p:cNvSpPr>
              <p:nvPr/>
            </p:nvSpPr>
            <p:spPr bwMode="auto">
              <a:xfrm>
                <a:off x="2381" y="2568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T2</a:t>
                </a:r>
              </a:p>
            </p:txBody>
          </p:sp>
          <p:sp>
            <p:nvSpPr>
              <p:cNvPr id="14350" name="Rectangle 11"/>
              <p:cNvSpPr>
                <a:spLocks noChangeArrowheads="1"/>
              </p:cNvSpPr>
              <p:nvPr/>
            </p:nvSpPr>
            <p:spPr bwMode="auto">
              <a:xfrm>
                <a:off x="2851" y="3672"/>
                <a:ext cx="47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14351" name="Rectangle 12"/>
              <p:cNvSpPr>
                <a:spLocks noChangeArrowheads="1"/>
              </p:cNvSpPr>
              <p:nvPr/>
            </p:nvSpPr>
            <p:spPr bwMode="auto">
              <a:xfrm>
                <a:off x="2851" y="3396"/>
                <a:ext cx="47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14352" name="Rectangle 13"/>
              <p:cNvSpPr>
                <a:spLocks noChangeArrowheads="1"/>
              </p:cNvSpPr>
              <p:nvPr/>
            </p:nvSpPr>
            <p:spPr bwMode="auto">
              <a:xfrm>
                <a:off x="2851" y="3120"/>
                <a:ext cx="47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14353" name="Rectangle 14"/>
              <p:cNvSpPr>
                <a:spLocks noChangeArrowheads="1"/>
              </p:cNvSpPr>
              <p:nvPr/>
            </p:nvSpPr>
            <p:spPr bwMode="auto">
              <a:xfrm>
                <a:off x="2851" y="2844"/>
                <a:ext cx="47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>
                    <a:solidFill>
                      <a:srgbClr val="FF0000"/>
                    </a:solidFill>
                  </a:rPr>
                  <a:t>1</a:t>
                </a:r>
              </a:p>
            </p:txBody>
          </p:sp>
          <p:sp>
            <p:nvSpPr>
              <p:cNvPr id="14354" name="Rectangle 15"/>
              <p:cNvSpPr>
                <a:spLocks noChangeArrowheads="1"/>
              </p:cNvSpPr>
              <p:nvPr/>
            </p:nvSpPr>
            <p:spPr bwMode="auto">
              <a:xfrm>
                <a:off x="2851" y="2568"/>
                <a:ext cx="47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>
                    <a:solidFill>
                      <a:srgbClr val="FF0000"/>
                    </a:solidFill>
                  </a:rPr>
                  <a:t>VS2</a:t>
                </a:r>
              </a:p>
            </p:txBody>
          </p:sp>
          <p:sp>
            <p:nvSpPr>
              <p:cNvPr id="14355" name="Rectangle 16"/>
              <p:cNvSpPr>
                <a:spLocks noChangeArrowheads="1"/>
              </p:cNvSpPr>
              <p:nvPr/>
            </p:nvSpPr>
            <p:spPr bwMode="auto">
              <a:xfrm>
                <a:off x="3322" y="3672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1</a:t>
                </a:r>
              </a:p>
            </p:txBody>
          </p:sp>
          <p:sp>
            <p:nvSpPr>
              <p:cNvPr id="14356" name="Rectangle 17"/>
              <p:cNvSpPr>
                <a:spLocks noChangeArrowheads="1"/>
              </p:cNvSpPr>
              <p:nvPr/>
            </p:nvSpPr>
            <p:spPr bwMode="auto">
              <a:xfrm>
                <a:off x="3322" y="3396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1</a:t>
                </a:r>
              </a:p>
            </p:txBody>
          </p:sp>
          <p:sp>
            <p:nvSpPr>
              <p:cNvPr id="14357" name="Rectangle 18"/>
              <p:cNvSpPr>
                <a:spLocks noChangeArrowheads="1"/>
              </p:cNvSpPr>
              <p:nvPr/>
            </p:nvSpPr>
            <p:spPr bwMode="auto">
              <a:xfrm>
                <a:off x="3322" y="3120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0</a:t>
                </a:r>
              </a:p>
            </p:txBody>
          </p:sp>
          <p:sp>
            <p:nvSpPr>
              <p:cNvPr id="14358" name="Rectangle 19"/>
              <p:cNvSpPr>
                <a:spLocks noChangeArrowheads="1"/>
              </p:cNvSpPr>
              <p:nvPr/>
            </p:nvSpPr>
            <p:spPr bwMode="auto">
              <a:xfrm>
                <a:off x="3322" y="2844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0</a:t>
                </a:r>
              </a:p>
            </p:txBody>
          </p:sp>
          <p:sp>
            <p:nvSpPr>
              <p:cNvPr id="14359" name="Rectangle 20"/>
              <p:cNvSpPr>
                <a:spLocks noChangeArrowheads="1"/>
              </p:cNvSpPr>
              <p:nvPr/>
            </p:nvSpPr>
            <p:spPr bwMode="auto">
              <a:xfrm>
                <a:off x="3322" y="2568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S1</a:t>
                </a:r>
              </a:p>
            </p:txBody>
          </p:sp>
          <p:sp>
            <p:nvSpPr>
              <p:cNvPr id="14360" name="Rectangle 21"/>
              <p:cNvSpPr>
                <a:spLocks noChangeArrowheads="1"/>
              </p:cNvSpPr>
              <p:nvPr/>
            </p:nvSpPr>
            <p:spPr bwMode="auto">
              <a:xfrm>
                <a:off x="3792" y="3672"/>
                <a:ext cx="47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1</a:t>
                </a:r>
              </a:p>
            </p:txBody>
          </p:sp>
          <p:sp>
            <p:nvSpPr>
              <p:cNvPr id="14361" name="Rectangle 22"/>
              <p:cNvSpPr>
                <a:spLocks noChangeArrowheads="1"/>
              </p:cNvSpPr>
              <p:nvPr/>
            </p:nvSpPr>
            <p:spPr bwMode="auto">
              <a:xfrm>
                <a:off x="3792" y="3396"/>
                <a:ext cx="47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0</a:t>
                </a:r>
              </a:p>
            </p:txBody>
          </p:sp>
          <p:sp>
            <p:nvSpPr>
              <p:cNvPr id="14362" name="Rectangle 23"/>
              <p:cNvSpPr>
                <a:spLocks noChangeArrowheads="1"/>
              </p:cNvSpPr>
              <p:nvPr/>
            </p:nvSpPr>
            <p:spPr bwMode="auto">
              <a:xfrm>
                <a:off x="3792" y="3120"/>
                <a:ext cx="47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1</a:t>
                </a:r>
              </a:p>
            </p:txBody>
          </p:sp>
          <p:sp>
            <p:nvSpPr>
              <p:cNvPr id="14363" name="Rectangle 24"/>
              <p:cNvSpPr>
                <a:spLocks noChangeArrowheads="1"/>
              </p:cNvSpPr>
              <p:nvPr/>
            </p:nvSpPr>
            <p:spPr bwMode="auto">
              <a:xfrm>
                <a:off x="3792" y="2844"/>
                <a:ext cx="47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0</a:t>
                </a:r>
              </a:p>
            </p:txBody>
          </p:sp>
          <p:sp>
            <p:nvSpPr>
              <p:cNvPr id="14364" name="Rectangle 25"/>
              <p:cNvSpPr>
                <a:spLocks noChangeArrowheads="1"/>
              </p:cNvSpPr>
              <p:nvPr/>
            </p:nvSpPr>
            <p:spPr bwMode="auto">
              <a:xfrm>
                <a:off x="3792" y="2568"/>
                <a:ext cx="47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S2</a:t>
                </a:r>
              </a:p>
            </p:txBody>
          </p:sp>
          <p:sp>
            <p:nvSpPr>
              <p:cNvPr id="14365" name="Rectangle 26"/>
              <p:cNvSpPr>
                <a:spLocks noChangeArrowheads="1"/>
              </p:cNvSpPr>
              <p:nvPr/>
            </p:nvSpPr>
            <p:spPr bwMode="auto">
              <a:xfrm>
                <a:off x="4263" y="3672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1</a:t>
                </a:r>
              </a:p>
            </p:txBody>
          </p:sp>
          <p:sp>
            <p:nvSpPr>
              <p:cNvPr id="14366" name="Rectangle 27"/>
              <p:cNvSpPr>
                <a:spLocks noChangeArrowheads="1"/>
              </p:cNvSpPr>
              <p:nvPr/>
            </p:nvSpPr>
            <p:spPr bwMode="auto">
              <a:xfrm>
                <a:off x="4263" y="3396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1</a:t>
                </a:r>
              </a:p>
            </p:txBody>
          </p:sp>
          <p:sp>
            <p:nvSpPr>
              <p:cNvPr id="14367" name="Rectangle 28"/>
              <p:cNvSpPr>
                <a:spLocks noChangeArrowheads="1"/>
              </p:cNvSpPr>
              <p:nvPr/>
            </p:nvSpPr>
            <p:spPr bwMode="auto">
              <a:xfrm>
                <a:off x="4263" y="3120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0</a:t>
                </a:r>
              </a:p>
            </p:txBody>
          </p:sp>
          <p:sp>
            <p:nvSpPr>
              <p:cNvPr id="14368" name="Rectangle 29"/>
              <p:cNvSpPr>
                <a:spLocks noChangeArrowheads="1"/>
              </p:cNvSpPr>
              <p:nvPr/>
            </p:nvSpPr>
            <p:spPr bwMode="auto">
              <a:xfrm>
                <a:off x="4263" y="2844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0</a:t>
                </a:r>
              </a:p>
            </p:txBody>
          </p:sp>
          <p:sp>
            <p:nvSpPr>
              <p:cNvPr id="14369" name="Rectangle 30"/>
              <p:cNvSpPr>
                <a:spLocks noChangeArrowheads="1"/>
              </p:cNvSpPr>
              <p:nvPr/>
            </p:nvSpPr>
            <p:spPr bwMode="auto">
              <a:xfrm>
                <a:off x="4263" y="2568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T3</a:t>
                </a:r>
              </a:p>
            </p:txBody>
          </p:sp>
          <p:sp>
            <p:nvSpPr>
              <p:cNvPr id="14370" name="Rectangle 31"/>
              <p:cNvSpPr>
                <a:spLocks noChangeArrowheads="1"/>
              </p:cNvSpPr>
              <p:nvPr/>
            </p:nvSpPr>
            <p:spPr bwMode="auto">
              <a:xfrm>
                <a:off x="4733" y="3672"/>
                <a:ext cx="47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1</a:t>
                </a:r>
              </a:p>
            </p:txBody>
          </p:sp>
          <p:sp>
            <p:nvSpPr>
              <p:cNvPr id="14371" name="Rectangle 32"/>
              <p:cNvSpPr>
                <a:spLocks noChangeArrowheads="1"/>
              </p:cNvSpPr>
              <p:nvPr/>
            </p:nvSpPr>
            <p:spPr bwMode="auto">
              <a:xfrm>
                <a:off x="4733" y="3396"/>
                <a:ext cx="47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0</a:t>
                </a:r>
              </a:p>
            </p:txBody>
          </p:sp>
          <p:sp>
            <p:nvSpPr>
              <p:cNvPr id="14372" name="Rectangle 33"/>
              <p:cNvSpPr>
                <a:spLocks noChangeArrowheads="1"/>
              </p:cNvSpPr>
              <p:nvPr/>
            </p:nvSpPr>
            <p:spPr bwMode="auto">
              <a:xfrm>
                <a:off x="4733" y="3120"/>
                <a:ext cx="47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1</a:t>
                </a:r>
              </a:p>
            </p:txBody>
          </p:sp>
          <p:sp>
            <p:nvSpPr>
              <p:cNvPr id="14373" name="Rectangle 34"/>
              <p:cNvSpPr>
                <a:spLocks noChangeArrowheads="1"/>
              </p:cNvSpPr>
              <p:nvPr/>
            </p:nvSpPr>
            <p:spPr bwMode="auto">
              <a:xfrm>
                <a:off x="4733" y="2844"/>
                <a:ext cx="47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0</a:t>
                </a:r>
              </a:p>
            </p:txBody>
          </p:sp>
          <p:sp>
            <p:nvSpPr>
              <p:cNvPr id="14374" name="Rectangle 35"/>
              <p:cNvSpPr>
                <a:spLocks noChangeArrowheads="1"/>
              </p:cNvSpPr>
              <p:nvPr/>
            </p:nvSpPr>
            <p:spPr bwMode="auto">
              <a:xfrm>
                <a:off x="4733" y="2568"/>
                <a:ext cx="47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T4</a:t>
                </a:r>
              </a:p>
            </p:txBody>
          </p:sp>
          <p:sp>
            <p:nvSpPr>
              <p:cNvPr id="14375" name="Rectangle 36"/>
              <p:cNvSpPr>
                <a:spLocks noChangeArrowheads="1"/>
              </p:cNvSpPr>
              <p:nvPr/>
            </p:nvSpPr>
            <p:spPr bwMode="auto">
              <a:xfrm>
                <a:off x="5204" y="3672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14376" name="Rectangle 37"/>
              <p:cNvSpPr>
                <a:spLocks noChangeArrowheads="1"/>
              </p:cNvSpPr>
              <p:nvPr/>
            </p:nvSpPr>
            <p:spPr bwMode="auto">
              <a:xfrm>
                <a:off x="1910" y="3672"/>
                <a:ext cx="47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1</a:t>
                </a:r>
              </a:p>
            </p:txBody>
          </p:sp>
          <p:sp>
            <p:nvSpPr>
              <p:cNvPr id="14377" name="Rectangle 38"/>
              <p:cNvSpPr>
                <a:spLocks noChangeArrowheads="1"/>
              </p:cNvSpPr>
              <p:nvPr/>
            </p:nvSpPr>
            <p:spPr bwMode="auto">
              <a:xfrm>
                <a:off x="1440" y="3672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1</a:t>
                </a:r>
              </a:p>
            </p:txBody>
          </p:sp>
          <p:sp>
            <p:nvSpPr>
              <p:cNvPr id="14378" name="Rectangle 39"/>
              <p:cNvSpPr>
                <a:spLocks noChangeArrowheads="1"/>
              </p:cNvSpPr>
              <p:nvPr/>
            </p:nvSpPr>
            <p:spPr bwMode="auto">
              <a:xfrm>
                <a:off x="5204" y="3396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>
                    <a:solidFill>
                      <a:srgbClr val="FF0000"/>
                    </a:solidFill>
                  </a:rPr>
                  <a:t>1</a:t>
                </a:r>
              </a:p>
            </p:txBody>
          </p:sp>
          <p:sp>
            <p:nvSpPr>
              <p:cNvPr id="14379" name="Rectangle 40"/>
              <p:cNvSpPr>
                <a:spLocks noChangeArrowheads="1"/>
              </p:cNvSpPr>
              <p:nvPr/>
            </p:nvSpPr>
            <p:spPr bwMode="auto">
              <a:xfrm>
                <a:off x="1910" y="3396"/>
                <a:ext cx="47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0</a:t>
                </a:r>
              </a:p>
            </p:txBody>
          </p:sp>
          <p:sp>
            <p:nvSpPr>
              <p:cNvPr id="14380" name="Rectangle 41"/>
              <p:cNvSpPr>
                <a:spLocks noChangeArrowheads="1"/>
              </p:cNvSpPr>
              <p:nvPr/>
            </p:nvSpPr>
            <p:spPr bwMode="auto">
              <a:xfrm>
                <a:off x="1440" y="3396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1</a:t>
                </a:r>
              </a:p>
            </p:txBody>
          </p:sp>
          <p:sp>
            <p:nvSpPr>
              <p:cNvPr id="14381" name="Rectangle 42"/>
              <p:cNvSpPr>
                <a:spLocks noChangeArrowheads="1"/>
              </p:cNvSpPr>
              <p:nvPr/>
            </p:nvSpPr>
            <p:spPr bwMode="auto">
              <a:xfrm>
                <a:off x="968" y="3396"/>
                <a:ext cx="472" cy="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endParaRPr lang="fr-FR" sz="1400"/>
              </a:p>
            </p:txBody>
          </p:sp>
          <p:sp>
            <p:nvSpPr>
              <p:cNvPr id="14382" name="Rectangle 43"/>
              <p:cNvSpPr>
                <a:spLocks noChangeArrowheads="1"/>
              </p:cNvSpPr>
              <p:nvPr/>
            </p:nvSpPr>
            <p:spPr bwMode="auto">
              <a:xfrm>
                <a:off x="497" y="3396"/>
                <a:ext cx="471" cy="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endParaRPr lang="fr-FR" sz="1400"/>
              </a:p>
            </p:txBody>
          </p:sp>
          <p:sp>
            <p:nvSpPr>
              <p:cNvPr id="14383" name="Rectangle 44"/>
              <p:cNvSpPr>
                <a:spLocks noChangeArrowheads="1"/>
              </p:cNvSpPr>
              <p:nvPr/>
            </p:nvSpPr>
            <p:spPr bwMode="auto">
              <a:xfrm>
                <a:off x="27" y="3396"/>
                <a:ext cx="470" cy="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endParaRPr lang="fr-FR" sz="1400"/>
              </a:p>
            </p:txBody>
          </p:sp>
          <p:sp>
            <p:nvSpPr>
              <p:cNvPr id="14384" name="Rectangle 45"/>
              <p:cNvSpPr>
                <a:spLocks noChangeArrowheads="1"/>
              </p:cNvSpPr>
              <p:nvPr/>
            </p:nvSpPr>
            <p:spPr bwMode="auto">
              <a:xfrm>
                <a:off x="5204" y="3120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>
                    <a:solidFill>
                      <a:srgbClr val="FF0000"/>
                    </a:solidFill>
                  </a:rPr>
                  <a:t>1</a:t>
                </a:r>
              </a:p>
            </p:txBody>
          </p:sp>
          <p:sp>
            <p:nvSpPr>
              <p:cNvPr id="14385" name="Rectangle 46"/>
              <p:cNvSpPr>
                <a:spLocks noChangeArrowheads="1"/>
              </p:cNvSpPr>
              <p:nvPr/>
            </p:nvSpPr>
            <p:spPr bwMode="auto">
              <a:xfrm>
                <a:off x="1910" y="3120"/>
                <a:ext cx="47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1</a:t>
                </a:r>
              </a:p>
            </p:txBody>
          </p:sp>
          <p:sp>
            <p:nvSpPr>
              <p:cNvPr id="14386" name="Rectangle 47"/>
              <p:cNvSpPr>
                <a:spLocks noChangeArrowheads="1"/>
              </p:cNvSpPr>
              <p:nvPr/>
            </p:nvSpPr>
            <p:spPr bwMode="auto">
              <a:xfrm>
                <a:off x="1440" y="3120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0</a:t>
                </a:r>
              </a:p>
            </p:txBody>
          </p:sp>
          <p:sp>
            <p:nvSpPr>
              <p:cNvPr id="14387" name="Rectangle 48"/>
              <p:cNvSpPr>
                <a:spLocks noChangeArrowheads="1"/>
              </p:cNvSpPr>
              <p:nvPr/>
            </p:nvSpPr>
            <p:spPr bwMode="auto">
              <a:xfrm>
                <a:off x="968" y="3120"/>
                <a:ext cx="47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14388" name="Rectangle 49"/>
              <p:cNvSpPr>
                <a:spLocks noChangeArrowheads="1"/>
              </p:cNvSpPr>
              <p:nvPr/>
            </p:nvSpPr>
            <p:spPr bwMode="auto">
              <a:xfrm>
                <a:off x="497" y="3120"/>
                <a:ext cx="47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1</a:t>
                </a:r>
              </a:p>
            </p:txBody>
          </p:sp>
          <p:sp>
            <p:nvSpPr>
              <p:cNvPr id="14389" name="Rectangle 50"/>
              <p:cNvSpPr>
                <a:spLocks noChangeArrowheads="1"/>
              </p:cNvSpPr>
              <p:nvPr/>
            </p:nvSpPr>
            <p:spPr bwMode="auto">
              <a:xfrm>
                <a:off x="27" y="3120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1</a:t>
                </a:r>
              </a:p>
            </p:txBody>
          </p:sp>
          <p:sp>
            <p:nvSpPr>
              <p:cNvPr id="14390" name="Rectangle 51"/>
              <p:cNvSpPr>
                <a:spLocks noChangeArrowheads="1"/>
              </p:cNvSpPr>
              <p:nvPr/>
            </p:nvSpPr>
            <p:spPr bwMode="auto">
              <a:xfrm>
                <a:off x="5204" y="2844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>
                    <a:solidFill>
                      <a:srgbClr val="FF0000"/>
                    </a:solidFill>
                  </a:rPr>
                  <a:t>1</a:t>
                </a:r>
              </a:p>
            </p:txBody>
          </p:sp>
          <p:sp>
            <p:nvSpPr>
              <p:cNvPr id="14391" name="Rectangle 52"/>
              <p:cNvSpPr>
                <a:spLocks noChangeArrowheads="1"/>
              </p:cNvSpPr>
              <p:nvPr/>
            </p:nvSpPr>
            <p:spPr bwMode="auto">
              <a:xfrm>
                <a:off x="1910" y="2844"/>
                <a:ext cx="47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0</a:t>
                </a:r>
              </a:p>
            </p:txBody>
          </p:sp>
          <p:sp>
            <p:nvSpPr>
              <p:cNvPr id="14392" name="Rectangle 53"/>
              <p:cNvSpPr>
                <a:spLocks noChangeArrowheads="1"/>
              </p:cNvSpPr>
              <p:nvPr/>
            </p:nvSpPr>
            <p:spPr bwMode="auto">
              <a:xfrm>
                <a:off x="1440" y="2844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 dirty="0"/>
                  <a:t>0</a:t>
                </a:r>
              </a:p>
            </p:txBody>
          </p:sp>
          <p:sp>
            <p:nvSpPr>
              <p:cNvPr id="14393" name="Rectangle 54"/>
              <p:cNvSpPr>
                <a:spLocks noChangeArrowheads="1"/>
              </p:cNvSpPr>
              <p:nvPr/>
            </p:nvSpPr>
            <p:spPr bwMode="auto">
              <a:xfrm>
                <a:off x="968" y="2844"/>
                <a:ext cx="47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>
                    <a:solidFill>
                      <a:srgbClr val="FF0000"/>
                    </a:solidFill>
                  </a:rPr>
                  <a:t>1</a:t>
                </a:r>
              </a:p>
            </p:txBody>
          </p:sp>
          <p:sp>
            <p:nvSpPr>
              <p:cNvPr id="14394" name="Rectangle 55"/>
              <p:cNvSpPr>
                <a:spLocks noChangeArrowheads="1"/>
              </p:cNvSpPr>
              <p:nvPr/>
            </p:nvSpPr>
            <p:spPr bwMode="auto">
              <a:xfrm>
                <a:off x="497" y="2844"/>
                <a:ext cx="47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0</a:t>
                </a:r>
              </a:p>
            </p:txBody>
          </p:sp>
          <p:sp>
            <p:nvSpPr>
              <p:cNvPr id="14395" name="Rectangle 56"/>
              <p:cNvSpPr>
                <a:spLocks noChangeArrowheads="1"/>
              </p:cNvSpPr>
              <p:nvPr/>
            </p:nvSpPr>
            <p:spPr bwMode="auto">
              <a:xfrm>
                <a:off x="27" y="2844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0</a:t>
                </a:r>
              </a:p>
            </p:txBody>
          </p:sp>
          <p:sp>
            <p:nvSpPr>
              <p:cNvPr id="14396" name="Rectangle 57"/>
              <p:cNvSpPr>
                <a:spLocks noChangeArrowheads="1"/>
              </p:cNvSpPr>
              <p:nvPr/>
            </p:nvSpPr>
            <p:spPr bwMode="auto">
              <a:xfrm>
                <a:off x="5204" y="2568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 dirty="0" smtClean="0">
                    <a:solidFill>
                      <a:srgbClr val="FF0000"/>
                    </a:solidFill>
                  </a:rPr>
                  <a:t>VS3</a:t>
                </a:r>
                <a:endParaRPr lang="fr-FR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397" name="Rectangle 58"/>
              <p:cNvSpPr>
                <a:spLocks noChangeArrowheads="1"/>
              </p:cNvSpPr>
              <p:nvPr/>
            </p:nvSpPr>
            <p:spPr bwMode="auto">
              <a:xfrm>
                <a:off x="1910" y="2568"/>
                <a:ext cx="47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S2</a:t>
                </a:r>
              </a:p>
            </p:txBody>
          </p:sp>
          <p:sp>
            <p:nvSpPr>
              <p:cNvPr id="14398" name="Rectangle 59"/>
              <p:cNvSpPr>
                <a:spLocks noChangeArrowheads="1"/>
              </p:cNvSpPr>
              <p:nvPr/>
            </p:nvSpPr>
            <p:spPr bwMode="auto">
              <a:xfrm>
                <a:off x="1440" y="2568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S1</a:t>
                </a:r>
              </a:p>
            </p:txBody>
          </p:sp>
          <p:sp>
            <p:nvSpPr>
              <p:cNvPr id="14399" name="Rectangle 60"/>
              <p:cNvSpPr>
                <a:spLocks noChangeArrowheads="1"/>
              </p:cNvSpPr>
              <p:nvPr/>
            </p:nvSpPr>
            <p:spPr bwMode="auto">
              <a:xfrm>
                <a:off x="968" y="2568"/>
                <a:ext cx="47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>
                    <a:solidFill>
                      <a:srgbClr val="FF0000"/>
                    </a:solidFill>
                  </a:rPr>
                  <a:t>VS1</a:t>
                </a:r>
              </a:p>
            </p:txBody>
          </p:sp>
          <p:sp>
            <p:nvSpPr>
              <p:cNvPr id="14400" name="Rectangle 61"/>
              <p:cNvSpPr>
                <a:spLocks noChangeArrowheads="1"/>
              </p:cNvSpPr>
              <p:nvPr/>
            </p:nvSpPr>
            <p:spPr bwMode="auto">
              <a:xfrm>
                <a:off x="497" y="2568"/>
                <a:ext cx="471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T1</a:t>
                </a:r>
              </a:p>
            </p:txBody>
          </p:sp>
          <p:sp>
            <p:nvSpPr>
              <p:cNvPr id="14401" name="Rectangle 62"/>
              <p:cNvSpPr>
                <a:spLocks noChangeArrowheads="1"/>
              </p:cNvSpPr>
              <p:nvPr/>
            </p:nvSpPr>
            <p:spPr bwMode="auto">
              <a:xfrm>
                <a:off x="27" y="2568"/>
                <a:ext cx="470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fr-FR" sz="1400"/>
                  <a:t>S</a:t>
                </a:r>
              </a:p>
            </p:txBody>
          </p:sp>
          <p:sp>
            <p:nvSpPr>
              <p:cNvPr id="14402" name="Line 63"/>
              <p:cNvSpPr>
                <a:spLocks noChangeShapeType="1"/>
              </p:cNvSpPr>
              <p:nvPr/>
            </p:nvSpPr>
            <p:spPr bwMode="auto">
              <a:xfrm>
                <a:off x="27" y="2568"/>
                <a:ext cx="5647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fr-FR" sz="1400"/>
              </a:p>
            </p:txBody>
          </p:sp>
          <p:sp>
            <p:nvSpPr>
              <p:cNvPr id="14403" name="Line 64"/>
              <p:cNvSpPr>
                <a:spLocks noChangeShapeType="1"/>
              </p:cNvSpPr>
              <p:nvPr/>
            </p:nvSpPr>
            <p:spPr bwMode="auto">
              <a:xfrm>
                <a:off x="27" y="2844"/>
                <a:ext cx="564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fr-FR" sz="1400"/>
              </a:p>
            </p:txBody>
          </p:sp>
          <p:sp>
            <p:nvSpPr>
              <p:cNvPr id="14404" name="Line 65"/>
              <p:cNvSpPr>
                <a:spLocks noChangeShapeType="1"/>
              </p:cNvSpPr>
              <p:nvPr/>
            </p:nvSpPr>
            <p:spPr bwMode="auto">
              <a:xfrm>
                <a:off x="27" y="3120"/>
                <a:ext cx="564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fr-FR" sz="1400"/>
              </a:p>
            </p:txBody>
          </p:sp>
          <p:sp>
            <p:nvSpPr>
              <p:cNvPr id="14405" name="Line 66"/>
              <p:cNvSpPr>
                <a:spLocks noChangeShapeType="1"/>
              </p:cNvSpPr>
              <p:nvPr/>
            </p:nvSpPr>
            <p:spPr bwMode="auto">
              <a:xfrm>
                <a:off x="27" y="3396"/>
                <a:ext cx="141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fr-FR" sz="1400"/>
              </a:p>
            </p:txBody>
          </p:sp>
          <p:sp>
            <p:nvSpPr>
              <p:cNvPr id="14406" name="Line 67"/>
              <p:cNvSpPr>
                <a:spLocks noChangeShapeType="1"/>
              </p:cNvSpPr>
              <p:nvPr/>
            </p:nvSpPr>
            <p:spPr bwMode="auto">
              <a:xfrm>
                <a:off x="27" y="3948"/>
                <a:ext cx="5647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fr-FR" sz="1400"/>
              </a:p>
            </p:txBody>
          </p:sp>
          <p:sp>
            <p:nvSpPr>
              <p:cNvPr id="14407" name="Line 68"/>
              <p:cNvSpPr>
                <a:spLocks noChangeShapeType="1"/>
              </p:cNvSpPr>
              <p:nvPr/>
            </p:nvSpPr>
            <p:spPr bwMode="auto">
              <a:xfrm>
                <a:off x="27" y="2568"/>
                <a:ext cx="0" cy="138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fr-FR" sz="1400"/>
              </a:p>
            </p:txBody>
          </p:sp>
          <p:sp>
            <p:nvSpPr>
              <p:cNvPr id="14408" name="Line 69"/>
              <p:cNvSpPr>
                <a:spLocks noChangeShapeType="1"/>
              </p:cNvSpPr>
              <p:nvPr/>
            </p:nvSpPr>
            <p:spPr bwMode="auto">
              <a:xfrm>
                <a:off x="497" y="2568"/>
                <a:ext cx="0" cy="8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fr-FR" sz="1400"/>
              </a:p>
            </p:txBody>
          </p:sp>
          <p:sp>
            <p:nvSpPr>
              <p:cNvPr id="14409" name="Line 70"/>
              <p:cNvSpPr>
                <a:spLocks noChangeShapeType="1"/>
              </p:cNvSpPr>
              <p:nvPr/>
            </p:nvSpPr>
            <p:spPr bwMode="auto">
              <a:xfrm>
                <a:off x="968" y="2568"/>
                <a:ext cx="0" cy="8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fr-FR" sz="1400"/>
              </a:p>
            </p:txBody>
          </p:sp>
          <p:sp>
            <p:nvSpPr>
              <p:cNvPr id="14410" name="Line 71"/>
              <p:cNvSpPr>
                <a:spLocks noChangeShapeType="1"/>
              </p:cNvSpPr>
              <p:nvPr/>
            </p:nvSpPr>
            <p:spPr bwMode="auto">
              <a:xfrm>
                <a:off x="1440" y="2568"/>
                <a:ext cx="0" cy="13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fr-FR" sz="1400"/>
              </a:p>
            </p:txBody>
          </p:sp>
          <p:sp>
            <p:nvSpPr>
              <p:cNvPr id="14411" name="Line 72"/>
              <p:cNvSpPr>
                <a:spLocks noChangeShapeType="1"/>
              </p:cNvSpPr>
              <p:nvPr/>
            </p:nvSpPr>
            <p:spPr bwMode="auto">
              <a:xfrm>
                <a:off x="1910" y="2568"/>
                <a:ext cx="0" cy="138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fr-FR" sz="1400"/>
              </a:p>
            </p:txBody>
          </p:sp>
          <p:sp>
            <p:nvSpPr>
              <p:cNvPr id="14412" name="Line 73"/>
              <p:cNvSpPr>
                <a:spLocks noChangeShapeType="1"/>
              </p:cNvSpPr>
              <p:nvPr/>
            </p:nvSpPr>
            <p:spPr bwMode="auto">
              <a:xfrm>
                <a:off x="2381" y="2568"/>
                <a:ext cx="0" cy="13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fr-FR" sz="1400"/>
              </a:p>
            </p:txBody>
          </p:sp>
          <p:sp>
            <p:nvSpPr>
              <p:cNvPr id="14413" name="Line 74"/>
              <p:cNvSpPr>
                <a:spLocks noChangeShapeType="1"/>
              </p:cNvSpPr>
              <p:nvPr/>
            </p:nvSpPr>
            <p:spPr bwMode="auto">
              <a:xfrm>
                <a:off x="5674" y="2568"/>
                <a:ext cx="0" cy="138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fr-FR" sz="1400"/>
              </a:p>
            </p:txBody>
          </p:sp>
          <p:sp>
            <p:nvSpPr>
              <p:cNvPr id="14414" name="Line 75"/>
              <p:cNvSpPr>
                <a:spLocks noChangeShapeType="1"/>
              </p:cNvSpPr>
              <p:nvPr/>
            </p:nvSpPr>
            <p:spPr bwMode="auto">
              <a:xfrm>
                <a:off x="5204" y="2568"/>
                <a:ext cx="0" cy="13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400"/>
              </a:p>
            </p:txBody>
          </p:sp>
          <p:sp>
            <p:nvSpPr>
              <p:cNvPr id="14415" name="Line 76"/>
              <p:cNvSpPr>
                <a:spLocks noChangeShapeType="1"/>
              </p:cNvSpPr>
              <p:nvPr/>
            </p:nvSpPr>
            <p:spPr bwMode="auto">
              <a:xfrm>
                <a:off x="4733" y="2568"/>
                <a:ext cx="0" cy="13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400"/>
              </a:p>
            </p:txBody>
          </p:sp>
          <p:sp>
            <p:nvSpPr>
              <p:cNvPr id="14416" name="Line 77"/>
              <p:cNvSpPr>
                <a:spLocks noChangeShapeType="1"/>
              </p:cNvSpPr>
              <p:nvPr/>
            </p:nvSpPr>
            <p:spPr bwMode="auto">
              <a:xfrm>
                <a:off x="4263" y="2568"/>
                <a:ext cx="0" cy="13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400"/>
              </a:p>
            </p:txBody>
          </p:sp>
          <p:sp>
            <p:nvSpPr>
              <p:cNvPr id="14417" name="Line 78"/>
              <p:cNvSpPr>
                <a:spLocks noChangeShapeType="1"/>
              </p:cNvSpPr>
              <p:nvPr/>
            </p:nvSpPr>
            <p:spPr bwMode="auto">
              <a:xfrm>
                <a:off x="3792" y="2568"/>
                <a:ext cx="0" cy="13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400"/>
              </a:p>
            </p:txBody>
          </p:sp>
          <p:sp>
            <p:nvSpPr>
              <p:cNvPr id="14418" name="Line 79"/>
              <p:cNvSpPr>
                <a:spLocks noChangeShapeType="1"/>
              </p:cNvSpPr>
              <p:nvPr/>
            </p:nvSpPr>
            <p:spPr bwMode="auto">
              <a:xfrm>
                <a:off x="3322" y="2568"/>
                <a:ext cx="0" cy="13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400"/>
              </a:p>
            </p:txBody>
          </p:sp>
          <p:sp>
            <p:nvSpPr>
              <p:cNvPr id="14419" name="Line 80"/>
              <p:cNvSpPr>
                <a:spLocks noChangeShapeType="1"/>
              </p:cNvSpPr>
              <p:nvPr/>
            </p:nvSpPr>
            <p:spPr bwMode="auto">
              <a:xfrm>
                <a:off x="2851" y="2568"/>
                <a:ext cx="0" cy="13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400"/>
              </a:p>
            </p:txBody>
          </p:sp>
          <p:sp>
            <p:nvSpPr>
              <p:cNvPr id="14420" name="Line 81"/>
              <p:cNvSpPr>
                <a:spLocks noChangeShapeType="1"/>
              </p:cNvSpPr>
              <p:nvPr/>
            </p:nvSpPr>
            <p:spPr bwMode="auto">
              <a:xfrm>
                <a:off x="1440" y="3672"/>
                <a:ext cx="423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fr-FR" sz="1400"/>
              </a:p>
            </p:txBody>
          </p:sp>
          <p:sp>
            <p:nvSpPr>
              <p:cNvPr id="14421" name="Line 82"/>
              <p:cNvSpPr>
                <a:spLocks noChangeShapeType="1"/>
              </p:cNvSpPr>
              <p:nvPr/>
            </p:nvSpPr>
            <p:spPr bwMode="auto">
              <a:xfrm>
                <a:off x="968" y="3396"/>
                <a:ext cx="0" cy="5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fr-FR" sz="1400"/>
              </a:p>
            </p:txBody>
          </p:sp>
          <p:sp>
            <p:nvSpPr>
              <p:cNvPr id="14422" name="Line 83"/>
              <p:cNvSpPr>
                <a:spLocks noChangeShapeType="1"/>
              </p:cNvSpPr>
              <p:nvPr/>
            </p:nvSpPr>
            <p:spPr bwMode="auto">
              <a:xfrm>
                <a:off x="497" y="3396"/>
                <a:ext cx="0" cy="5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fr-FR" sz="1400"/>
              </a:p>
            </p:txBody>
          </p:sp>
          <p:sp>
            <p:nvSpPr>
              <p:cNvPr id="14423" name="Line 84"/>
              <p:cNvSpPr>
                <a:spLocks noChangeShapeType="1"/>
              </p:cNvSpPr>
              <p:nvPr/>
            </p:nvSpPr>
            <p:spPr bwMode="auto">
              <a:xfrm>
                <a:off x="1440" y="3396"/>
                <a:ext cx="423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fr-FR" sz="1400"/>
              </a:p>
            </p:txBody>
          </p:sp>
        </p:grpSp>
        <p:sp>
          <p:nvSpPr>
            <p:cNvPr id="14344" name="Rectangle 85"/>
            <p:cNvSpPr>
              <a:spLocks noChangeArrowheads="1"/>
            </p:cNvSpPr>
            <p:nvPr/>
          </p:nvSpPr>
          <p:spPr bwMode="auto">
            <a:xfrm>
              <a:off x="0" y="3403"/>
              <a:ext cx="1429" cy="6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sz="1400"/>
            </a:p>
          </p:txBody>
        </p:sp>
      </p:grpSp>
      <p:sp>
        <p:nvSpPr>
          <p:cNvPr id="90" name="Text Box 97"/>
          <p:cNvSpPr txBox="1">
            <a:spLocks noChangeArrowheads="1"/>
          </p:cNvSpPr>
          <p:nvPr/>
        </p:nvSpPr>
        <p:spPr bwMode="auto">
          <a:xfrm>
            <a:off x="1671638" y="43132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graphicFrame>
        <p:nvGraphicFramePr>
          <p:cNvPr id="91" name="Group 161"/>
          <p:cNvGraphicFramePr>
            <a:graphicFrameLocks noGrp="1"/>
          </p:cNvGraphicFramePr>
          <p:nvPr/>
        </p:nvGraphicFramePr>
        <p:xfrm>
          <a:off x="4929190" y="5000636"/>
          <a:ext cx="2890830" cy="1524000"/>
        </p:xfrm>
        <a:graphic>
          <a:graphicData uri="http://schemas.openxmlformats.org/drawingml/2006/table">
            <a:tbl>
              <a:tblPr/>
              <a:tblGrid>
                <a:gridCol w="481805"/>
                <a:gridCol w="481805"/>
                <a:gridCol w="481805"/>
                <a:gridCol w="481805"/>
                <a:gridCol w="481805"/>
                <a:gridCol w="481805"/>
              </a:tblGrid>
              <a:tr h="30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S2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T2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VS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" name="Rectangle 6"/>
          <p:cNvSpPr>
            <a:spLocks noChangeArrowheads="1"/>
          </p:cNvSpPr>
          <p:nvPr/>
        </p:nvSpPr>
        <p:spPr bwMode="auto">
          <a:xfrm>
            <a:off x="5857884" y="6228747"/>
            <a:ext cx="633172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fr-FR" sz="140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93" name="Rectangle 7"/>
          <p:cNvSpPr>
            <a:spLocks noChangeArrowheads="1"/>
          </p:cNvSpPr>
          <p:nvPr/>
        </p:nvSpPr>
        <p:spPr bwMode="auto">
          <a:xfrm>
            <a:off x="5857884" y="5932722"/>
            <a:ext cx="633172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ar-DZ" sz="1400" dirty="0" smtClean="0">
                <a:solidFill>
                  <a:srgbClr val="C00000"/>
                </a:solidFill>
              </a:rPr>
              <a:t>0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94" name="Rectangle 8"/>
          <p:cNvSpPr>
            <a:spLocks noChangeArrowheads="1"/>
          </p:cNvSpPr>
          <p:nvPr/>
        </p:nvSpPr>
        <p:spPr bwMode="auto">
          <a:xfrm>
            <a:off x="5857884" y="5624823"/>
            <a:ext cx="633172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fr-FR" sz="14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95" name="Rectangle 9"/>
          <p:cNvSpPr>
            <a:spLocks noChangeArrowheads="1"/>
          </p:cNvSpPr>
          <p:nvPr/>
        </p:nvSpPr>
        <p:spPr bwMode="auto">
          <a:xfrm>
            <a:off x="5857884" y="5316923"/>
            <a:ext cx="633172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fr-FR" sz="140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96" name="Rectangle 11"/>
          <p:cNvSpPr>
            <a:spLocks noChangeArrowheads="1"/>
          </p:cNvSpPr>
          <p:nvPr/>
        </p:nvSpPr>
        <p:spPr bwMode="auto">
          <a:xfrm>
            <a:off x="6334200" y="6228747"/>
            <a:ext cx="634519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ar-DZ" sz="1400" dirty="0" smtClean="0">
                <a:solidFill>
                  <a:srgbClr val="0000FF"/>
                </a:solidFill>
              </a:rPr>
              <a:t>1</a:t>
            </a:r>
            <a:endParaRPr lang="fr-FR" sz="1400" dirty="0">
              <a:solidFill>
                <a:srgbClr val="0000FF"/>
              </a:solidFill>
            </a:endParaRPr>
          </a:p>
        </p:txBody>
      </p:sp>
      <p:sp>
        <p:nvSpPr>
          <p:cNvPr id="97" name="Rectangle 12"/>
          <p:cNvSpPr>
            <a:spLocks noChangeArrowheads="1"/>
          </p:cNvSpPr>
          <p:nvPr/>
        </p:nvSpPr>
        <p:spPr bwMode="auto">
          <a:xfrm>
            <a:off x="6334200" y="5932722"/>
            <a:ext cx="634519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ar-DZ" sz="1400" dirty="0" smtClean="0">
                <a:solidFill>
                  <a:srgbClr val="0000FF"/>
                </a:solidFill>
              </a:rPr>
              <a:t>1</a:t>
            </a:r>
            <a:endParaRPr lang="fr-FR" sz="1400" dirty="0">
              <a:solidFill>
                <a:srgbClr val="0000FF"/>
              </a:solidFill>
            </a:endParaRPr>
          </a:p>
        </p:txBody>
      </p:sp>
      <p:sp>
        <p:nvSpPr>
          <p:cNvPr id="98" name="Rectangle 13"/>
          <p:cNvSpPr>
            <a:spLocks noChangeArrowheads="1"/>
          </p:cNvSpPr>
          <p:nvPr/>
        </p:nvSpPr>
        <p:spPr bwMode="auto">
          <a:xfrm>
            <a:off x="6334200" y="5624823"/>
            <a:ext cx="634519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fr-FR" sz="140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99" name="Rectangle 14"/>
          <p:cNvSpPr>
            <a:spLocks noChangeArrowheads="1"/>
          </p:cNvSpPr>
          <p:nvPr/>
        </p:nvSpPr>
        <p:spPr bwMode="auto">
          <a:xfrm>
            <a:off x="6334200" y="5316923"/>
            <a:ext cx="634519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ar-DZ" sz="1400" dirty="0" smtClean="0">
                <a:solidFill>
                  <a:srgbClr val="0000FF"/>
                </a:solidFill>
              </a:rPr>
              <a:t>0</a:t>
            </a:r>
            <a:endParaRPr lang="fr-FR" sz="1400" dirty="0">
              <a:solidFill>
                <a:srgbClr val="0000FF"/>
              </a:solidFill>
            </a:endParaRPr>
          </a:p>
        </p:txBody>
      </p:sp>
      <p:sp>
        <p:nvSpPr>
          <p:cNvPr id="100" name="Rectangle 16"/>
          <p:cNvSpPr>
            <a:spLocks noChangeArrowheads="1"/>
          </p:cNvSpPr>
          <p:nvPr/>
        </p:nvSpPr>
        <p:spPr bwMode="auto">
          <a:xfrm>
            <a:off x="6773515" y="6228747"/>
            <a:ext cx="633172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ar-DZ" sz="1400" dirty="0" smtClean="0"/>
              <a:t>0</a:t>
            </a:r>
            <a:endParaRPr lang="fr-FR" sz="1400" dirty="0"/>
          </a:p>
        </p:txBody>
      </p:sp>
      <p:sp>
        <p:nvSpPr>
          <p:cNvPr id="101" name="Rectangle 17"/>
          <p:cNvSpPr>
            <a:spLocks noChangeArrowheads="1"/>
          </p:cNvSpPr>
          <p:nvPr/>
        </p:nvSpPr>
        <p:spPr bwMode="auto">
          <a:xfrm>
            <a:off x="6773515" y="5932722"/>
            <a:ext cx="633172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fr-FR" sz="1400"/>
              <a:t>1</a:t>
            </a:r>
          </a:p>
        </p:txBody>
      </p:sp>
      <p:sp>
        <p:nvSpPr>
          <p:cNvPr id="102" name="Rectangle 18"/>
          <p:cNvSpPr>
            <a:spLocks noChangeArrowheads="1"/>
          </p:cNvSpPr>
          <p:nvPr/>
        </p:nvSpPr>
        <p:spPr bwMode="auto">
          <a:xfrm>
            <a:off x="6773515" y="5624823"/>
            <a:ext cx="633172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ar-DZ" sz="1400" dirty="0" smtClean="0"/>
              <a:t>1</a:t>
            </a:r>
            <a:endParaRPr lang="fr-FR" sz="1400" dirty="0"/>
          </a:p>
        </p:txBody>
      </p:sp>
      <p:sp>
        <p:nvSpPr>
          <p:cNvPr id="103" name="Rectangle 19"/>
          <p:cNvSpPr>
            <a:spLocks noChangeArrowheads="1"/>
          </p:cNvSpPr>
          <p:nvPr/>
        </p:nvSpPr>
        <p:spPr bwMode="auto">
          <a:xfrm>
            <a:off x="6773515" y="5316923"/>
            <a:ext cx="633172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ar-DZ" sz="1400" dirty="0" smtClean="0"/>
              <a:t>1</a:t>
            </a:r>
            <a:endParaRPr lang="fr-FR" sz="1400" dirty="0"/>
          </a:p>
        </p:txBody>
      </p:sp>
      <p:sp>
        <p:nvSpPr>
          <p:cNvPr id="104" name="Rectangle 37"/>
          <p:cNvSpPr>
            <a:spLocks noChangeArrowheads="1"/>
          </p:cNvSpPr>
          <p:nvPr/>
        </p:nvSpPr>
        <p:spPr bwMode="auto">
          <a:xfrm>
            <a:off x="5377004" y="6228747"/>
            <a:ext cx="634519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fr-FR" sz="140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05" name="Rectangle 38"/>
          <p:cNvSpPr>
            <a:spLocks noChangeArrowheads="1"/>
          </p:cNvSpPr>
          <p:nvPr/>
        </p:nvSpPr>
        <p:spPr bwMode="auto">
          <a:xfrm>
            <a:off x="4857752" y="6228747"/>
            <a:ext cx="633172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fr-FR" sz="140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06" name="Rectangle 40"/>
          <p:cNvSpPr>
            <a:spLocks noChangeArrowheads="1"/>
          </p:cNvSpPr>
          <p:nvPr/>
        </p:nvSpPr>
        <p:spPr bwMode="auto">
          <a:xfrm>
            <a:off x="5377004" y="5932722"/>
            <a:ext cx="634519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fr-FR" sz="140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107" name="Rectangle 41"/>
          <p:cNvSpPr>
            <a:spLocks noChangeArrowheads="1"/>
          </p:cNvSpPr>
          <p:nvPr/>
        </p:nvSpPr>
        <p:spPr bwMode="auto">
          <a:xfrm>
            <a:off x="4857752" y="5932722"/>
            <a:ext cx="633172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fr-FR" sz="140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08" name="Rectangle 46"/>
          <p:cNvSpPr>
            <a:spLocks noChangeArrowheads="1"/>
          </p:cNvSpPr>
          <p:nvPr/>
        </p:nvSpPr>
        <p:spPr bwMode="auto">
          <a:xfrm>
            <a:off x="5377004" y="5624823"/>
            <a:ext cx="634519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fr-FR" sz="140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09" name="Rectangle 47"/>
          <p:cNvSpPr>
            <a:spLocks noChangeArrowheads="1"/>
          </p:cNvSpPr>
          <p:nvPr/>
        </p:nvSpPr>
        <p:spPr bwMode="auto">
          <a:xfrm>
            <a:off x="4857752" y="5624823"/>
            <a:ext cx="633172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fr-FR" sz="140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110" name="Rectangle 52"/>
          <p:cNvSpPr>
            <a:spLocks noChangeArrowheads="1"/>
          </p:cNvSpPr>
          <p:nvPr/>
        </p:nvSpPr>
        <p:spPr bwMode="auto">
          <a:xfrm>
            <a:off x="5377004" y="5316923"/>
            <a:ext cx="634519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fr-FR" sz="1400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111" name="Rectangle 53"/>
          <p:cNvSpPr>
            <a:spLocks noChangeArrowheads="1"/>
          </p:cNvSpPr>
          <p:nvPr/>
        </p:nvSpPr>
        <p:spPr bwMode="auto">
          <a:xfrm>
            <a:off x="4857752" y="5316923"/>
            <a:ext cx="633172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fr-FR" sz="14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112" name="Rectangle 16"/>
          <p:cNvSpPr>
            <a:spLocks noChangeArrowheads="1"/>
          </p:cNvSpPr>
          <p:nvPr/>
        </p:nvSpPr>
        <p:spPr bwMode="auto">
          <a:xfrm>
            <a:off x="7264165" y="6218586"/>
            <a:ext cx="633172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fr-FR" sz="1400"/>
              <a:t>1</a:t>
            </a:r>
          </a:p>
        </p:txBody>
      </p:sp>
      <p:sp>
        <p:nvSpPr>
          <p:cNvPr id="113" name="Rectangle 17"/>
          <p:cNvSpPr>
            <a:spLocks noChangeArrowheads="1"/>
          </p:cNvSpPr>
          <p:nvPr/>
        </p:nvSpPr>
        <p:spPr bwMode="auto">
          <a:xfrm>
            <a:off x="7264165" y="5910686"/>
            <a:ext cx="633172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ar-DZ" sz="1400" dirty="0" smtClean="0"/>
              <a:t>0</a:t>
            </a:r>
            <a:endParaRPr lang="fr-FR" sz="1400" dirty="0"/>
          </a:p>
        </p:txBody>
      </p:sp>
      <p:sp>
        <p:nvSpPr>
          <p:cNvPr id="114" name="Rectangle 18"/>
          <p:cNvSpPr>
            <a:spLocks noChangeArrowheads="1"/>
          </p:cNvSpPr>
          <p:nvPr/>
        </p:nvSpPr>
        <p:spPr bwMode="auto">
          <a:xfrm>
            <a:off x="7264165" y="5602787"/>
            <a:ext cx="633172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fr-FR" sz="1400"/>
              <a:t>0</a:t>
            </a:r>
          </a:p>
        </p:txBody>
      </p:sp>
      <p:sp>
        <p:nvSpPr>
          <p:cNvPr id="115" name="Rectangle 19"/>
          <p:cNvSpPr>
            <a:spLocks noChangeArrowheads="1"/>
          </p:cNvSpPr>
          <p:nvPr/>
        </p:nvSpPr>
        <p:spPr bwMode="auto">
          <a:xfrm>
            <a:off x="7264165" y="5306762"/>
            <a:ext cx="633172" cy="30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fr-FR" sz="1400" dirty="0"/>
              <a:t>0</a:t>
            </a:r>
          </a:p>
        </p:txBody>
      </p:sp>
      <p:sp>
        <p:nvSpPr>
          <p:cNvPr id="116" name="Légende encadrée 2 115"/>
          <p:cNvSpPr/>
          <p:nvPr/>
        </p:nvSpPr>
        <p:spPr bwMode="auto">
          <a:xfrm flipH="1">
            <a:off x="357190" y="3604879"/>
            <a:ext cx="828000" cy="360000"/>
          </a:xfrm>
          <a:prstGeom prst="borderCallout2">
            <a:avLst>
              <a:gd name="adj1" fmla="val 18750"/>
              <a:gd name="adj2" fmla="val -8333"/>
              <a:gd name="adj3" fmla="val 27062"/>
              <a:gd name="adj4" fmla="val -27245"/>
              <a:gd name="adj5" fmla="val -88564"/>
              <a:gd name="adj6" fmla="val -117341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بوابة</a:t>
            </a:r>
            <a:r>
              <a:rPr kumimoji="0" lang="ar-DZ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 النفي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7" name="Légende encadrée 2 116"/>
          <p:cNvSpPr/>
          <p:nvPr/>
        </p:nvSpPr>
        <p:spPr bwMode="auto">
          <a:xfrm flipH="1">
            <a:off x="2786050" y="3997694"/>
            <a:ext cx="1042314" cy="360000"/>
          </a:xfrm>
          <a:prstGeom prst="borderCallout2">
            <a:avLst>
              <a:gd name="adj1" fmla="val 18750"/>
              <a:gd name="adj2" fmla="val -8333"/>
              <a:gd name="adj3" fmla="val 17166"/>
              <a:gd name="adj4" fmla="val -28384"/>
              <a:gd name="adj5" fmla="val -25888"/>
              <a:gd name="adj6" fmla="val -73631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 بوابة</a:t>
            </a:r>
            <a:r>
              <a:rPr kumimoji="0" lang="ar-DZ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 نفي أو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8" name="Légende encadrée 2 117"/>
          <p:cNvSpPr/>
          <p:nvPr/>
        </p:nvSpPr>
        <p:spPr bwMode="auto">
          <a:xfrm flipH="1">
            <a:off x="6143636" y="3997694"/>
            <a:ext cx="1042314" cy="360000"/>
          </a:xfrm>
          <a:prstGeom prst="borderCallout2">
            <a:avLst>
              <a:gd name="adj1" fmla="val 18750"/>
              <a:gd name="adj2" fmla="val -8333"/>
              <a:gd name="adj3" fmla="val 17166"/>
              <a:gd name="adj4" fmla="val -28384"/>
              <a:gd name="adj5" fmla="val -25888"/>
              <a:gd name="adj6" fmla="val -73631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 بوابة</a:t>
            </a:r>
            <a:r>
              <a:rPr kumimoji="0" lang="ar-DZ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 نفي </a:t>
            </a:r>
            <a:r>
              <a:rPr kumimoji="0" lang="ar-DZ" sz="14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و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19" name="Groupe 118"/>
          <p:cNvGrpSpPr>
            <a:grpSpLocks noChangeAspect="1"/>
          </p:cNvGrpSpPr>
          <p:nvPr/>
        </p:nvGrpSpPr>
        <p:grpSpPr>
          <a:xfrm>
            <a:off x="-20012" y="66933"/>
            <a:ext cx="2103766" cy="1688966"/>
            <a:chOff x="183080" y="2434462"/>
            <a:chExt cx="2269626" cy="1822119"/>
          </a:xfrm>
        </p:grpSpPr>
        <p:cxnSp>
          <p:nvCxnSpPr>
            <p:cNvPr id="120" name="Connecteur droit 119"/>
            <p:cNvCxnSpPr/>
            <p:nvPr/>
          </p:nvCxnSpPr>
          <p:spPr bwMode="auto">
            <a:xfrm rot="10800000">
              <a:off x="440911" y="3643214"/>
              <a:ext cx="864000" cy="1588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21" name="Groupe 66"/>
            <p:cNvGrpSpPr/>
            <p:nvPr/>
          </p:nvGrpSpPr>
          <p:grpSpPr>
            <a:xfrm>
              <a:off x="1304911" y="3438425"/>
              <a:ext cx="183252" cy="412811"/>
              <a:chOff x="6842494" y="1835174"/>
              <a:chExt cx="183252" cy="412811"/>
            </a:xfrm>
          </p:grpSpPr>
          <p:sp>
            <p:nvSpPr>
              <p:cNvPr id="141" name="Line 435"/>
              <p:cNvSpPr>
                <a:spLocks noChangeAspect="1" noChangeShapeType="1"/>
              </p:cNvSpPr>
              <p:nvPr/>
            </p:nvSpPr>
            <p:spPr bwMode="auto">
              <a:xfrm>
                <a:off x="6842494" y="1889655"/>
                <a:ext cx="0" cy="296752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42" name="Line 436"/>
              <p:cNvSpPr>
                <a:spLocks noChangeAspect="1" noChangeShapeType="1"/>
              </p:cNvSpPr>
              <p:nvPr/>
            </p:nvSpPr>
            <p:spPr bwMode="auto">
              <a:xfrm flipV="1">
                <a:off x="6842494" y="1835174"/>
                <a:ext cx="178440" cy="147407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43" name="Line 437"/>
              <p:cNvSpPr>
                <a:spLocks noChangeAspect="1" noChangeShapeType="1"/>
              </p:cNvSpPr>
              <p:nvPr/>
            </p:nvSpPr>
            <p:spPr bwMode="auto">
              <a:xfrm>
                <a:off x="6847306" y="2098639"/>
                <a:ext cx="178440" cy="149346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44" name="Line 441"/>
              <p:cNvSpPr>
                <a:spLocks noChangeAspect="1" noChangeShapeType="1"/>
              </p:cNvSpPr>
              <p:nvPr/>
            </p:nvSpPr>
            <p:spPr bwMode="auto">
              <a:xfrm>
                <a:off x="6865666" y="2116114"/>
                <a:ext cx="144000" cy="120522"/>
              </a:xfrm>
              <a:prstGeom prst="line">
                <a:avLst/>
              </a:prstGeom>
              <a:ln w="15875">
                <a:headEnd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2" name="Rectangle 443"/>
            <p:cNvSpPr>
              <a:spLocks noChangeArrowheads="1"/>
            </p:cNvSpPr>
            <p:nvPr/>
          </p:nvSpPr>
          <p:spPr bwMode="auto">
            <a:xfrm>
              <a:off x="582358" y="3575759"/>
              <a:ext cx="324000" cy="144000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grpSp>
          <p:nvGrpSpPr>
            <p:cNvPr id="123" name="Group 444"/>
            <p:cNvGrpSpPr>
              <a:grpSpLocks noChangeAspect="1"/>
            </p:cNvGrpSpPr>
            <p:nvPr/>
          </p:nvGrpSpPr>
          <p:grpSpPr bwMode="auto">
            <a:xfrm>
              <a:off x="1361871" y="4219695"/>
              <a:ext cx="237902" cy="36886"/>
              <a:chOff x="3252" y="2467734"/>
              <a:chExt cx="675" cy="36886"/>
            </a:xfrm>
          </p:grpSpPr>
          <p:sp>
            <p:nvSpPr>
              <p:cNvPr id="136" name="Line 445"/>
              <p:cNvSpPr>
                <a:spLocks noChangeAspect="1" noChangeShapeType="1"/>
              </p:cNvSpPr>
              <p:nvPr/>
            </p:nvSpPr>
            <p:spPr bwMode="auto">
              <a:xfrm>
                <a:off x="3327" y="2467920"/>
                <a:ext cx="600" cy="0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37" name="Line 446"/>
              <p:cNvSpPr>
                <a:spLocks noChangeAspect="1" noChangeShapeType="1"/>
              </p:cNvSpPr>
              <p:nvPr/>
            </p:nvSpPr>
            <p:spPr bwMode="auto">
              <a:xfrm flipH="1">
                <a:off x="3794" y="2467734"/>
                <a:ext cx="120" cy="180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38" name="Line 447"/>
              <p:cNvSpPr>
                <a:spLocks noChangeAspect="1" noChangeShapeType="1"/>
              </p:cNvSpPr>
              <p:nvPr/>
            </p:nvSpPr>
            <p:spPr bwMode="auto">
              <a:xfrm rot="19080000" flipH="1">
                <a:off x="3680" y="2495434"/>
                <a:ext cx="220" cy="331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39" name="Line 448"/>
              <p:cNvSpPr>
                <a:spLocks noChangeAspect="1" noChangeShapeType="1"/>
              </p:cNvSpPr>
              <p:nvPr/>
            </p:nvSpPr>
            <p:spPr bwMode="auto">
              <a:xfrm rot="19080000" flipH="1">
                <a:off x="3443" y="2504289"/>
                <a:ext cx="220" cy="331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40" name="Line 449"/>
              <p:cNvSpPr>
                <a:spLocks noChangeAspect="1" noChangeShapeType="1"/>
              </p:cNvSpPr>
              <p:nvPr/>
            </p:nvSpPr>
            <p:spPr bwMode="auto">
              <a:xfrm rot="19080000" flipH="1">
                <a:off x="3252" y="2504109"/>
                <a:ext cx="220" cy="331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4" name="Text Box 451"/>
            <p:cNvSpPr txBox="1">
              <a:spLocks noChangeAspect="1" noChangeArrowheads="1"/>
            </p:cNvSpPr>
            <p:nvPr/>
          </p:nvSpPr>
          <p:spPr bwMode="auto">
            <a:xfrm>
              <a:off x="545848" y="3240696"/>
              <a:ext cx="476389" cy="35300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400" dirty="0">
                  <a:solidFill>
                    <a:schemeClr val="tx1"/>
                  </a:solidFill>
                </a:rPr>
                <a:t>R</a:t>
              </a:r>
              <a:r>
                <a:rPr lang="en-GB" sz="1400" baseline="-25000" dirty="0">
                  <a:solidFill>
                    <a:schemeClr val="tx1"/>
                  </a:solidFill>
                </a:rPr>
                <a:t>B</a:t>
              </a:r>
              <a:endParaRPr lang="fr-FR" sz="2000" dirty="0">
                <a:solidFill>
                  <a:schemeClr val="tx1"/>
                </a:solidFill>
              </a:endParaRPr>
            </a:p>
          </p:txBody>
        </p:sp>
        <p:sp>
          <p:nvSpPr>
            <p:cNvPr id="125" name="Text Box 459"/>
            <p:cNvSpPr txBox="1">
              <a:spLocks noChangeAspect="1" noChangeArrowheads="1"/>
            </p:cNvSpPr>
            <p:nvPr/>
          </p:nvSpPr>
          <p:spPr bwMode="auto">
            <a:xfrm>
              <a:off x="1876415" y="3643214"/>
              <a:ext cx="576291" cy="35719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dirty="0" smtClean="0">
                  <a:solidFill>
                    <a:schemeClr val="tx1"/>
                  </a:solidFill>
                </a:rPr>
                <a:t>VS1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26" name="Connecteur droit 125"/>
            <p:cNvCxnSpPr/>
            <p:nvPr/>
          </p:nvCxnSpPr>
          <p:spPr bwMode="auto">
            <a:xfrm rot="16200000" flipH="1">
              <a:off x="1143887" y="3101967"/>
              <a:ext cx="684000" cy="0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7" name="Rectangle 443"/>
            <p:cNvSpPr>
              <a:spLocks noChangeArrowheads="1"/>
            </p:cNvSpPr>
            <p:nvPr/>
          </p:nvSpPr>
          <p:spPr bwMode="auto">
            <a:xfrm rot="5400000">
              <a:off x="1323388" y="2990259"/>
              <a:ext cx="324000" cy="144000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cxnSp>
          <p:nvCxnSpPr>
            <p:cNvPr id="128" name="Connecteur droit 127"/>
            <p:cNvCxnSpPr/>
            <p:nvPr/>
          </p:nvCxnSpPr>
          <p:spPr bwMode="auto">
            <a:xfrm>
              <a:off x="1396093" y="2758162"/>
              <a:ext cx="180000" cy="1588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Connecteur droit 128"/>
            <p:cNvCxnSpPr/>
            <p:nvPr/>
          </p:nvCxnSpPr>
          <p:spPr bwMode="auto">
            <a:xfrm rot="16200000" flipH="1">
              <a:off x="1310699" y="4028616"/>
              <a:ext cx="360000" cy="0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Connecteur droit avec flèche 129"/>
            <p:cNvCxnSpPr/>
            <p:nvPr/>
          </p:nvCxnSpPr>
          <p:spPr bwMode="auto">
            <a:xfrm>
              <a:off x="1485887" y="3357462"/>
              <a:ext cx="504000" cy="1588"/>
            </a:xfrm>
            <a:prstGeom prst="straightConnector1">
              <a:avLst/>
            </a:prstGeom>
            <a:ln w="15875"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1" name="ZoneTexte 130"/>
            <p:cNvSpPr txBox="1"/>
            <p:nvPr/>
          </p:nvSpPr>
          <p:spPr>
            <a:xfrm>
              <a:off x="1390637" y="3476525"/>
              <a:ext cx="456904" cy="365245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T1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32" name="Connecteur droit avec flèche 131"/>
            <p:cNvCxnSpPr/>
            <p:nvPr/>
          </p:nvCxnSpPr>
          <p:spPr bwMode="auto">
            <a:xfrm rot="5400000" flipH="1" flipV="1">
              <a:off x="1553857" y="3822896"/>
              <a:ext cx="587966" cy="0"/>
            </a:xfrm>
            <a:prstGeom prst="straightConnector1">
              <a:avLst/>
            </a:prstGeom>
            <a:ln w="15875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3" name="ZoneTexte 132"/>
            <p:cNvSpPr txBox="1"/>
            <p:nvPr/>
          </p:nvSpPr>
          <p:spPr>
            <a:xfrm>
              <a:off x="183080" y="3460778"/>
              <a:ext cx="214314" cy="33204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chemeClr val="tx1"/>
                  </a:solidFill>
                </a:rPr>
                <a:t>S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sp>
          <p:nvSpPr>
            <p:cNvPr id="134" name="Text Box 451"/>
            <p:cNvSpPr txBox="1">
              <a:spLocks noChangeAspect="1" noChangeArrowheads="1"/>
            </p:cNvSpPr>
            <p:nvPr/>
          </p:nvSpPr>
          <p:spPr bwMode="auto">
            <a:xfrm>
              <a:off x="1022035" y="2900549"/>
              <a:ext cx="500721" cy="35300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400" dirty="0" smtClean="0">
                  <a:solidFill>
                    <a:schemeClr val="tx1"/>
                  </a:solidFill>
                </a:rPr>
                <a:t>R</a:t>
              </a:r>
              <a:r>
                <a:rPr lang="en-GB" sz="1400" baseline="-25000" dirty="0" smtClean="0">
                  <a:solidFill>
                    <a:schemeClr val="tx1"/>
                  </a:solidFill>
                </a:rPr>
                <a:t>C</a:t>
              </a:r>
              <a:endParaRPr lang="fr-FR" sz="2000" dirty="0">
                <a:solidFill>
                  <a:schemeClr val="tx1"/>
                </a:solidFill>
              </a:endParaRPr>
            </a:p>
          </p:txBody>
        </p:sp>
        <p:sp>
          <p:nvSpPr>
            <p:cNvPr id="135" name="Text Box 433"/>
            <p:cNvSpPr txBox="1">
              <a:spLocks noChangeAspect="1" noChangeArrowheads="1"/>
            </p:cNvSpPr>
            <p:nvPr/>
          </p:nvSpPr>
          <p:spPr bwMode="auto">
            <a:xfrm>
              <a:off x="1189497" y="2434462"/>
              <a:ext cx="642942" cy="41012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GB" sz="1400" dirty="0" smtClean="0">
                  <a:solidFill>
                    <a:schemeClr val="tx1"/>
                  </a:solidFill>
                </a:rPr>
                <a:t>V</a:t>
              </a:r>
              <a:r>
                <a:rPr lang="en-GB" sz="1400" baseline="-25000" dirty="0" smtClean="0">
                  <a:solidFill>
                    <a:schemeClr val="tx1"/>
                  </a:solidFill>
                </a:rPr>
                <a:t>CC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5" name="Groupe 144"/>
          <p:cNvGrpSpPr>
            <a:grpSpLocks noChangeAspect="1"/>
          </p:cNvGrpSpPr>
          <p:nvPr/>
        </p:nvGrpSpPr>
        <p:grpSpPr>
          <a:xfrm>
            <a:off x="2524914" y="64289"/>
            <a:ext cx="2189962" cy="1702774"/>
            <a:chOff x="2753348" y="2474385"/>
            <a:chExt cx="2390156" cy="1858432"/>
          </a:xfrm>
        </p:grpSpPr>
        <p:cxnSp>
          <p:nvCxnSpPr>
            <p:cNvPr id="146" name="Connecteur droit 145"/>
            <p:cNvCxnSpPr/>
            <p:nvPr/>
          </p:nvCxnSpPr>
          <p:spPr bwMode="auto">
            <a:xfrm rot="10800000">
              <a:off x="3131709" y="3696247"/>
              <a:ext cx="864000" cy="1588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47" name="Groupe 114"/>
            <p:cNvGrpSpPr/>
            <p:nvPr/>
          </p:nvGrpSpPr>
          <p:grpSpPr>
            <a:xfrm>
              <a:off x="3995709" y="3491458"/>
              <a:ext cx="183252" cy="412811"/>
              <a:chOff x="6842494" y="1835174"/>
              <a:chExt cx="183252" cy="412811"/>
            </a:xfrm>
          </p:grpSpPr>
          <p:sp>
            <p:nvSpPr>
              <p:cNvPr id="171" name="Line 435"/>
              <p:cNvSpPr>
                <a:spLocks noChangeAspect="1" noChangeShapeType="1"/>
              </p:cNvSpPr>
              <p:nvPr/>
            </p:nvSpPr>
            <p:spPr bwMode="auto">
              <a:xfrm>
                <a:off x="6842494" y="1889655"/>
                <a:ext cx="0" cy="296752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72" name="Line 436"/>
              <p:cNvSpPr>
                <a:spLocks noChangeAspect="1" noChangeShapeType="1"/>
              </p:cNvSpPr>
              <p:nvPr/>
            </p:nvSpPr>
            <p:spPr bwMode="auto">
              <a:xfrm flipV="1">
                <a:off x="6842494" y="1835174"/>
                <a:ext cx="178440" cy="147407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73" name="Line 437"/>
              <p:cNvSpPr>
                <a:spLocks noChangeAspect="1" noChangeShapeType="1"/>
              </p:cNvSpPr>
              <p:nvPr/>
            </p:nvSpPr>
            <p:spPr bwMode="auto">
              <a:xfrm>
                <a:off x="6847306" y="2098639"/>
                <a:ext cx="178440" cy="149346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74" name="Line 441"/>
              <p:cNvSpPr>
                <a:spLocks noChangeAspect="1" noChangeShapeType="1"/>
              </p:cNvSpPr>
              <p:nvPr/>
            </p:nvSpPr>
            <p:spPr bwMode="auto">
              <a:xfrm>
                <a:off x="6865666" y="2116114"/>
                <a:ext cx="144000" cy="120522"/>
              </a:xfrm>
              <a:prstGeom prst="line">
                <a:avLst/>
              </a:prstGeom>
              <a:ln w="15875">
                <a:headEnd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8" name="Rectangle 443"/>
            <p:cNvSpPr>
              <a:spLocks noChangeArrowheads="1"/>
            </p:cNvSpPr>
            <p:nvPr/>
          </p:nvSpPr>
          <p:spPr bwMode="auto">
            <a:xfrm>
              <a:off x="3286116" y="3628792"/>
              <a:ext cx="324000" cy="144000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49" name="Text Box 451"/>
            <p:cNvSpPr txBox="1">
              <a:spLocks noChangeAspect="1" noChangeArrowheads="1"/>
            </p:cNvSpPr>
            <p:nvPr/>
          </p:nvSpPr>
          <p:spPr bwMode="auto">
            <a:xfrm>
              <a:off x="3204453" y="3293282"/>
              <a:ext cx="542849" cy="353001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400" dirty="0" smtClean="0">
                  <a:solidFill>
                    <a:schemeClr val="tx1"/>
                  </a:solidFill>
                </a:rPr>
                <a:t>R</a:t>
              </a:r>
              <a:r>
                <a:rPr lang="en-GB" sz="1400" baseline="-25000" dirty="0" smtClean="0">
                  <a:solidFill>
                    <a:schemeClr val="tx1"/>
                  </a:solidFill>
                </a:rPr>
                <a:t>B2</a:t>
              </a:r>
              <a:endParaRPr lang="fr-FR" sz="2000" dirty="0">
                <a:solidFill>
                  <a:schemeClr val="tx1"/>
                </a:solidFill>
              </a:endParaRPr>
            </a:p>
          </p:txBody>
        </p:sp>
        <p:sp>
          <p:nvSpPr>
            <p:cNvPr id="150" name="Text Box 459"/>
            <p:cNvSpPr txBox="1">
              <a:spLocks noChangeAspect="1" noChangeArrowheads="1"/>
            </p:cNvSpPr>
            <p:nvPr/>
          </p:nvSpPr>
          <p:spPr bwMode="auto">
            <a:xfrm>
              <a:off x="4567213" y="3696247"/>
              <a:ext cx="576291" cy="35719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dirty="0" smtClean="0">
                  <a:solidFill>
                    <a:schemeClr val="tx1"/>
                  </a:solidFill>
                </a:rPr>
                <a:t>VS2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51" name="Connecteur droit 150"/>
            <p:cNvCxnSpPr/>
            <p:nvPr/>
          </p:nvCxnSpPr>
          <p:spPr bwMode="auto">
            <a:xfrm rot="16200000" flipH="1">
              <a:off x="3834685" y="3155000"/>
              <a:ext cx="684000" cy="0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2" name="Rectangle 443"/>
            <p:cNvSpPr>
              <a:spLocks noChangeArrowheads="1"/>
            </p:cNvSpPr>
            <p:nvPr/>
          </p:nvSpPr>
          <p:spPr bwMode="auto">
            <a:xfrm rot="5400000">
              <a:off x="4014186" y="3043292"/>
              <a:ext cx="324000" cy="144000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cxnSp>
          <p:nvCxnSpPr>
            <p:cNvPr id="153" name="Connecteur droit 152"/>
            <p:cNvCxnSpPr/>
            <p:nvPr/>
          </p:nvCxnSpPr>
          <p:spPr bwMode="auto">
            <a:xfrm>
              <a:off x="4086891" y="2811195"/>
              <a:ext cx="180000" cy="1588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Connecteur droit 153"/>
            <p:cNvCxnSpPr/>
            <p:nvPr/>
          </p:nvCxnSpPr>
          <p:spPr bwMode="auto">
            <a:xfrm rot="16200000" flipH="1">
              <a:off x="4001497" y="4081649"/>
              <a:ext cx="360000" cy="0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Connecteur droit avec flèche 154"/>
            <p:cNvCxnSpPr/>
            <p:nvPr/>
          </p:nvCxnSpPr>
          <p:spPr bwMode="auto">
            <a:xfrm>
              <a:off x="4176685" y="3410495"/>
              <a:ext cx="504000" cy="1588"/>
            </a:xfrm>
            <a:prstGeom prst="straightConnector1">
              <a:avLst/>
            </a:prstGeom>
            <a:ln w="15875"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6" name="ZoneTexte 155"/>
            <p:cNvSpPr txBox="1"/>
            <p:nvPr/>
          </p:nvSpPr>
          <p:spPr>
            <a:xfrm>
              <a:off x="4081437" y="3529558"/>
              <a:ext cx="462229" cy="369503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T2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57" name="Connecteur droit avec flèche 156"/>
            <p:cNvCxnSpPr/>
            <p:nvPr/>
          </p:nvCxnSpPr>
          <p:spPr bwMode="auto">
            <a:xfrm rot="5400000" flipH="1" flipV="1">
              <a:off x="4244655" y="3875929"/>
              <a:ext cx="587966" cy="0"/>
            </a:xfrm>
            <a:prstGeom prst="straightConnector1">
              <a:avLst/>
            </a:prstGeom>
            <a:ln w="15875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8" name="ZoneTexte 157"/>
            <p:cNvSpPr txBox="1"/>
            <p:nvPr/>
          </p:nvSpPr>
          <p:spPr>
            <a:xfrm>
              <a:off x="2753348" y="3523117"/>
              <a:ext cx="466667" cy="33591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chemeClr val="tx1"/>
                  </a:solidFill>
                </a:rPr>
                <a:t>S2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sp>
          <p:nvSpPr>
            <p:cNvPr id="159" name="Text Box 451"/>
            <p:cNvSpPr txBox="1">
              <a:spLocks noChangeAspect="1" noChangeArrowheads="1"/>
            </p:cNvSpPr>
            <p:nvPr/>
          </p:nvSpPr>
          <p:spPr bwMode="auto">
            <a:xfrm>
              <a:off x="3726753" y="2940771"/>
              <a:ext cx="501816" cy="353001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400" dirty="0" smtClean="0">
                  <a:solidFill>
                    <a:schemeClr val="tx1"/>
                  </a:solidFill>
                </a:rPr>
                <a:t>R</a:t>
              </a:r>
              <a:r>
                <a:rPr lang="en-GB" sz="1400" baseline="-25000" dirty="0" smtClean="0">
                  <a:solidFill>
                    <a:schemeClr val="tx1"/>
                  </a:solidFill>
                </a:rPr>
                <a:t>C</a:t>
              </a:r>
              <a:endParaRPr lang="fr-FR" sz="2000" dirty="0">
                <a:solidFill>
                  <a:schemeClr val="tx1"/>
                </a:solidFill>
              </a:endParaRPr>
            </a:p>
          </p:txBody>
        </p:sp>
        <p:sp>
          <p:nvSpPr>
            <p:cNvPr id="160" name="Text Box 433"/>
            <p:cNvSpPr txBox="1">
              <a:spLocks noChangeAspect="1" noChangeArrowheads="1"/>
            </p:cNvSpPr>
            <p:nvPr/>
          </p:nvSpPr>
          <p:spPr bwMode="auto">
            <a:xfrm>
              <a:off x="3892810" y="2474385"/>
              <a:ext cx="642942" cy="41012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GB" sz="1400" dirty="0" smtClean="0">
                  <a:solidFill>
                    <a:schemeClr val="tx1"/>
                  </a:solidFill>
                </a:rPr>
                <a:t>V</a:t>
              </a:r>
              <a:r>
                <a:rPr lang="en-GB" sz="1400" baseline="-25000" dirty="0" smtClean="0">
                  <a:solidFill>
                    <a:schemeClr val="tx1"/>
                  </a:solidFill>
                </a:rPr>
                <a:t>CC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61" name="Connecteur en angle 160"/>
            <p:cNvCxnSpPr/>
            <p:nvPr/>
          </p:nvCxnSpPr>
          <p:spPr bwMode="auto">
            <a:xfrm rot="16200000" flipH="1">
              <a:off x="3142609" y="3094114"/>
              <a:ext cx="571504" cy="648000"/>
            </a:xfrm>
            <a:prstGeom prst="bentConnector3">
              <a:avLst>
                <a:gd name="adj1" fmla="val -1428"/>
              </a:avLst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2" name="Rectangle 443"/>
            <p:cNvSpPr>
              <a:spLocks noChangeArrowheads="1"/>
            </p:cNvSpPr>
            <p:nvPr/>
          </p:nvSpPr>
          <p:spPr bwMode="auto">
            <a:xfrm>
              <a:off x="3279233" y="3054793"/>
              <a:ext cx="324000" cy="144000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63" name="Text Box 451"/>
            <p:cNvSpPr txBox="1">
              <a:spLocks noChangeAspect="1" noChangeArrowheads="1"/>
            </p:cNvSpPr>
            <p:nvPr/>
          </p:nvSpPr>
          <p:spPr bwMode="auto">
            <a:xfrm>
              <a:off x="3206284" y="2740736"/>
              <a:ext cx="563189" cy="353001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400" dirty="0" smtClean="0">
                  <a:solidFill>
                    <a:schemeClr val="tx1"/>
                  </a:solidFill>
                </a:rPr>
                <a:t>R</a:t>
              </a:r>
              <a:r>
                <a:rPr lang="en-GB" sz="1400" baseline="-25000" dirty="0" smtClean="0">
                  <a:solidFill>
                    <a:schemeClr val="tx1"/>
                  </a:solidFill>
                </a:rPr>
                <a:t>B1</a:t>
              </a:r>
              <a:endParaRPr lang="fr-FR" sz="2000" dirty="0">
                <a:solidFill>
                  <a:schemeClr val="tx1"/>
                </a:solidFill>
              </a:endParaRPr>
            </a:p>
          </p:txBody>
        </p:sp>
        <p:sp>
          <p:nvSpPr>
            <p:cNvPr id="164" name="ZoneTexte 163"/>
            <p:cNvSpPr txBox="1"/>
            <p:nvPr/>
          </p:nvSpPr>
          <p:spPr>
            <a:xfrm>
              <a:off x="2760130" y="2978358"/>
              <a:ext cx="467811" cy="335912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chemeClr val="tx1"/>
                  </a:solidFill>
                </a:rPr>
                <a:t>S1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65" name="Groupe 149"/>
            <p:cNvGrpSpPr/>
            <p:nvPr/>
          </p:nvGrpSpPr>
          <p:grpSpPr>
            <a:xfrm>
              <a:off x="4058554" y="4263956"/>
              <a:ext cx="242484" cy="68861"/>
              <a:chOff x="1509690" y="4367218"/>
              <a:chExt cx="242484" cy="68861"/>
            </a:xfrm>
          </p:grpSpPr>
          <p:sp>
            <p:nvSpPr>
              <p:cNvPr id="166" name="Line 446"/>
              <p:cNvSpPr>
                <a:spLocks noChangeAspect="1" noChangeShapeType="1"/>
              </p:cNvSpPr>
              <p:nvPr/>
            </p:nvSpPr>
            <p:spPr bwMode="auto">
              <a:xfrm flipH="1">
                <a:off x="1705298" y="4367218"/>
                <a:ext cx="42294" cy="64557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7" name="Line 447"/>
              <p:cNvSpPr>
                <a:spLocks noChangeAspect="1" noChangeShapeType="1"/>
              </p:cNvSpPr>
              <p:nvPr/>
            </p:nvSpPr>
            <p:spPr bwMode="auto">
              <a:xfrm flipH="1">
                <a:off x="1640096" y="4371522"/>
                <a:ext cx="42294" cy="64557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8" name="Line 448"/>
              <p:cNvSpPr>
                <a:spLocks noChangeAspect="1" noChangeShapeType="1"/>
              </p:cNvSpPr>
              <p:nvPr/>
            </p:nvSpPr>
            <p:spPr bwMode="auto">
              <a:xfrm flipH="1">
                <a:off x="1567844" y="4369370"/>
                <a:ext cx="42294" cy="64557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9" name="Line 449"/>
              <p:cNvSpPr>
                <a:spLocks noChangeAspect="1" noChangeShapeType="1"/>
              </p:cNvSpPr>
              <p:nvPr/>
            </p:nvSpPr>
            <p:spPr bwMode="auto">
              <a:xfrm flipH="1">
                <a:off x="1509690" y="4369370"/>
                <a:ext cx="42294" cy="64557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70" name="Line 445"/>
              <p:cNvSpPr>
                <a:spLocks noChangeAspect="1" noChangeShapeType="1"/>
              </p:cNvSpPr>
              <p:nvPr/>
            </p:nvSpPr>
            <p:spPr bwMode="auto">
              <a:xfrm>
                <a:off x="1540705" y="4367218"/>
                <a:ext cx="211469" cy="0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175" name="Groupe 174"/>
          <p:cNvGrpSpPr>
            <a:grpSpLocks noChangeAspect="1"/>
          </p:cNvGrpSpPr>
          <p:nvPr/>
        </p:nvGrpSpPr>
        <p:grpSpPr>
          <a:xfrm>
            <a:off x="5155568" y="-15336"/>
            <a:ext cx="2131076" cy="2170155"/>
            <a:chOff x="5513848" y="3191641"/>
            <a:chExt cx="2485491" cy="2531072"/>
          </a:xfrm>
        </p:grpSpPr>
        <p:cxnSp>
          <p:nvCxnSpPr>
            <p:cNvPr id="176" name="Connecteur droit 175"/>
            <p:cNvCxnSpPr/>
            <p:nvPr/>
          </p:nvCxnSpPr>
          <p:spPr bwMode="auto">
            <a:xfrm rot="10800000">
              <a:off x="5922578" y="4429132"/>
              <a:ext cx="864000" cy="1588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77" name="Groupe 152"/>
            <p:cNvGrpSpPr/>
            <p:nvPr/>
          </p:nvGrpSpPr>
          <p:grpSpPr>
            <a:xfrm>
              <a:off x="6786578" y="4224343"/>
              <a:ext cx="183252" cy="412811"/>
              <a:chOff x="6842494" y="1835174"/>
              <a:chExt cx="183252" cy="412811"/>
            </a:xfrm>
          </p:grpSpPr>
          <p:sp>
            <p:nvSpPr>
              <p:cNvPr id="208" name="Line 435"/>
              <p:cNvSpPr>
                <a:spLocks noChangeAspect="1" noChangeShapeType="1"/>
              </p:cNvSpPr>
              <p:nvPr/>
            </p:nvSpPr>
            <p:spPr bwMode="auto">
              <a:xfrm>
                <a:off x="6842494" y="1889655"/>
                <a:ext cx="0" cy="296752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209" name="Line 436"/>
              <p:cNvSpPr>
                <a:spLocks noChangeAspect="1" noChangeShapeType="1"/>
              </p:cNvSpPr>
              <p:nvPr/>
            </p:nvSpPr>
            <p:spPr bwMode="auto">
              <a:xfrm flipV="1">
                <a:off x="6842494" y="1835174"/>
                <a:ext cx="178440" cy="147407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210" name="Line 437"/>
              <p:cNvSpPr>
                <a:spLocks noChangeAspect="1" noChangeShapeType="1"/>
              </p:cNvSpPr>
              <p:nvPr/>
            </p:nvSpPr>
            <p:spPr bwMode="auto">
              <a:xfrm>
                <a:off x="6847306" y="2098639"/>
                <a:ext cx="178440" cy="149346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211" name="Line 441"/>
              <p:cNvSpPr>
                <a:spLocks noChangeAspect="1" noChangeShapeType="1"/>
              </p:cNvSpPr>
              <p:nvPr/>
            </p:nvSpPr>
            <p:spPr bwMode="auto">
              <a:xfrm>
                <a:off x="6865666" y="2116114"/>
                <a:ext cx="144000" cy="120522"/>
              </a:xfrm>
              <a:prstGeom prst="line">
                <a:avLst/>
              </a:prstGeom>
              <a:ln w="15875">
                <a:headEnd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78" name="Rectangle 443"/>
            <p:cNvSpPr>
              <a:spLocks noChangeArrowheads="1"/>
            </p:cNvSpPr>
            <p:nvPr/>
          </p:nvSpPr>
          <p:spPr bwMode="auto">
            <a:xfrm>
              <a:off x="6076985" y="4361677"/>
              <a:ext cx="324000" cy="144000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79" name="Text Box 451"/>
            <p:cNvSpPr txBox="1">
              <a:spLocks noChangeAspect="1" noChangeArrowheads="1"/>
            </p:cNvSpPr>
            <p:nvPr/>
          </p:nvSpPr>
          <p:spPr bwMode="auto">
            <a:xfrm>
              <a:off x="5992653" y="3997910"/>
              <a:ext cx="542849" cy="352999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400" dirty="0" smtClean="0">
                  <a:solidFill>
                    <a:schemeClr val="tx1"/>
                  </a:solidFill>
                </a:rPr>
                <a:t>R</a:t>
              </a:r>
              <a:r>
                <a:rPr lang="en-GB" sz="1400" baseline="-25000" dirty="0" smtClean="0">
                  <a:solidFill>
                    <a:schemeClr val="tx1"/>
                  </a:solidFill>
                </a:rPr>
                <a:t>B1</a:t>
              </a:r>
              <a:endParaRPr lang="fr-FR" sz="2000" dirty="0">
                <a:solidFill>
                  <a:schemeClr val="tx1"/>
                </a:solidFill>
              </a:endParaRPr>
            </a:p>
          </p:txBody>
        </p:sp>
        <p:sp>
          <p:nvSpPr>
            <p:cNvPr id="180" name="Text Box 459"/>
            <p:cNvSpPr txBox="1">
              <a:spLocks noChangeAspect="1" noChangeArrowheads="1"/>
            </p:cNvSpPr>
            <p:nvPr/>
          </p:nvSpPr>
          <p:spPr bwMode="auto">
            <a:xfrm>
              <a:off x="7358082" y="4685323"/>
              <a:ext cx="641257" cy="35719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400" dirty="0" smtClean="0">
                  <a:solidFill>
                    <a:schemeClr val="tx1"/>
                  </a:solidFill>
                </a:rPr>
                <a:t>VS2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81" name="Connecteur droit 180"/>
            <p:cNvCxnSpPr/>
            <p:nvPr/>
          </p:nvCxnSpPr>
          <p:spPr bwMode="auto">
            <a:xfrm rot="16200000" flipH="1">
              <a:off x="6625554" y="3887885"/>
              <a:ext cx="684000" cy="0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2" name="Rectangle 443"/>
            <p:cNvSpPr>
              <a:spLocks noChangeArrowheads="1"/>
            </p:cNvSpPr>
            <p:nvPr/>
          </p:nvSpPr>
          <p:spPr bwMode="auto">
            <a:xfrm rot="5400000">
              <a:off x="6805055" y="3776177"/>
              <a:ext cx="324000" cy="144000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cxnSp>
          <p:nvCxnSpPr>
            <p:cNvPr id="183" name="Connecteur droit 182"/>
            <p:cNvCxnSpPr/>
            <p:nvPr/>
          </p:nvCxnSpPr>
          <p:spPr bwMode="auto">
            <a:xfrm>
              <a:off x="6877760" y="3544080"/>
              <a:ext cx="180000" cy="1588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4" name="Connecteur droit 183"/>
            <p:cNvCxnSpPr/>
            <p:nvPr/>
          </p:nvCxnSpPr>
          <p:spPr bwMode="auto">
            <a:xfrm rot="16200000" flipH="1">
              <a:off x="6846366" y="4759173"/>
              <a:ext cx="252000" cy="0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5" name="Connecteur droit avec flèche 184"/>
            <p:cNvCxnSpPr/>
            <p:nvPr/>
          </p:nvCxnSpPr>
          <p:spPr bwMode="auto">
            <a:xfrm>
              <a:off x="6967554" y="4143380"/>
              <a:ext cx="504000" cy="1588"/>
            </a:xfrm>
            <a:prstGeom prst="straightConnector1">
              <a:avLst/>
            </a:prstGeom>
            <a:ln w="15875"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6" name="ZoneTexte 185"/>
            <p:cNvSpPr txBox="1"/>
            <p:nvPr/>
          </p:nvSpPr>
          <p:spPr>
            <a:xfrm>
              <a:off x="6872305" y="4282991"/>
              <a:ext cx="493948" cy="394859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T3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87" name="Connecteur droit avec flèche 186"/>
            <p:cNvCxnSpPr/>
            <p:nvPr/>
          </p:nvCxnSpPr>
          <p:spPr bwMode="auto">
            <a:xfrm rot="5400000" flipH="1" flipV="1">
              <a:off x="6720055" y="4944831"/>
              <a:ext cx="1260000" cy="0"/>
            </a:xfrm>
            <a:prstGeom prst="straightConnector1">
              <a:avLst/>
            </a:prstGeom>
            <a:ln w="15875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8" name="ZoneTexte 187"/>
            <p:cNvSpPr txBox="1"/>
            <p:nvPr/>
          </p:nvSpPr>
          <p:spPr>
            <a:xfrm>
              <a:off x="5513848" y="4256002"/>
              <a:ext cx="749868" cy="358963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chemeClr val="tx1"/>
                  </a:solidFill>
                </a:rPr>
                <a:t>S1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sp>
          <p:nvSpPr>
            <p:cNvPr id="189" name="Text Box 451"/>
            <p:cNvSpPr txBox="1">
              <a:spLocks noChangeAspect="1" noChangeArrowheads="1"/>
            </p:cNvSpPr>
            <p:nvPr/>
          </p:nvSpPr>
          <p:spPr bwMode="auto">
            <a:xfrm>
              <a:off x="6479292" y="3650236"/>
              <a:ext cx="498689" cy="352999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400" dirty="0" smtClean="0">
                  <a:solidFill>
                    <a:schemeClr val="tx1"/>
                  </a:solidFill>
                </a:rPr>
                <a:t>R</a:t>
              </a:r>
              <a:r>
                <a:rPr lang="en-GB" sz="1400" baseline="-25000" dirty="0" smtClean="0">
                  <a:solidFill>
                    <a:schemeClr val="tx1"/>
                  </a:solidFill>
                </a:rPr>
                <a:t>C</a:t>
              </a:r>
              <a:endParaRPr lang="fr-FR" sz="2000" dirty="0">
                <a:solidFill>
                  <a:schemeClr val="tx1"/>
                </a:solidFill>
              </a:endParaRPr>
            </a:p>
          </p:txBody>
        </p:sp>
        <p:sp>
          <p:nvSpPr>
            <p:cNvPr id="190" name="Text Box 433"/>
            <p:cNvSpPr txBox="1">
              <a:spLocks noChangeAspect="1" noChangeArrowheads="1"/>
            </p:cNvSpPr>
            <p:nvPr/>
          </p:nvSpPr>
          <p:spPr bwMode="auto">
            <a:xfrm>
              <a:off x="6668050" y="3191641"/>
              <a:ext cx="642942" cy="41012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GB" sz="1400" dirty="0" smtClean="0">
                  <a:solidFill>
                    <a:schemeClr val="tx1"/>
                  </a:solidFill>
                </a:rPr>
                <a:t>V</a:t>
              </a:r>
              <a:r>
                <a:rPr lang="en-GB" sz="1400" baseline="-25000" dirty="0" smtClean="0">
                  <a:solidFill>
                    <a:schemeClr val="tx1"/>
                  </a:solidFill>
                </a:rPr>
                <a:t>CC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91" name="Groupe 174"/>
            <p:cNvGrpSpPr/>
            <p:nvPr/>
          </p:nvGrpSpPr>
          <p:grpSpPr>
            <a:xfrm>
              <a:off x="6858016" y="5653852"/>
              <a:ext cx="242484" cy="68861"/>
              <a:chOff x="1509690" y="4367218"/>
              <a:chExt cx="242484" cy="68861"/>
            </a:xfrm>
          </p:grpSpPr>
          <p:sp>
            <p:nvSpPr>
              <p:cNvPr id="203" name="Line 446"/>
              <p:cNvSpPr>
                <a:spLocks noChangeAspect="1" noChangeShapeType="1"/>
              </p:cNvSpPr>
              <p:nvPr/>
            </p:nvSpPr>
            <p:spPr bwMode="auto">
              <a:xfrm flipH="1">
                <a:off x="1705298" y="4367218"/>
                <a:ext cx="42294" cy="64557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204" name="Line 447"/>
              <p:cNvSpPr>
                <a:spLocks noChangeAspect="1" noChangeShapeType="1"/>
              </p:cNvSpPr>
              <p:nvPr/>
            </p:nvSpPr>
            <p:spPr bwMode="auto">
              <a:xfrm flipH="1">
                <a:off x="1640096" y="4371522"/>
                <a:ext cx="42294" cy="64557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205" name="Line 448"/>
              <p:cNvSpPr>
                <a:spLocks noChangeAspect="1" noChangeShapeType="1"/>
              </p:cNvSpPr>
              <p:nvPr/>
            </p:nvSpPr>
            <p:spPr bwMode="auto">
              <a:xfrm flipH="1">
                <a:off x="1567844" y="4369370"/>
                <a:ext cx="42294" cy="64557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206" name="Line 449"/>
              <p:cNvSpPr>
                <a:spLocks noChangeAspect="1" noChangeShapeType="1"/>
              </p:cNvSpPr>
              <p:nvPr/>
            </p:nvSpPr>
            <p:spPr bwMode="auto">
              <a:xfrm flipH="1">
                <a:off x="1509690" y="4369370"/>
                <a:ext cx="42294" cy="64557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207" name="Line 445"/>
              <p:cNvSpPr>
                <a:spLocks noChangeAspect="1" noChangeShapeType="1"/>
              </p:cNvSpPr>
              <p:nvPr/>
            </p:nvSpPr>
            <p:spPr bwMode="auto">
              <a:xfrm>
                <a:off x="1540705" y="4367218"/>
                <a:ext cx="211469" cy="0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cxnSp>
          <p:nvCxnSpPr>
            <p:cNvPr id="192" name="Connecteur droit 191"/>
            <p:cNvCxnSpPr/>
            <p:nvPr/>
          </p:nvCxnSpPr>
          <p:spPr bwMode="auto">
            <a:xfrm rot="10800000">
              <a:off x="5932372" y="5089242"/>
              <a:ext cx="864000" cy="1588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93" name="Groupe 181"/>
            <p:cNvGrpSpPr/>
            <p:nvPr/>
          </p:nvGrpSpPr>
          <p:grpSpPr>
            <a:xfrm>
              <a:off x="6796372" y="4884453"/>
              <a:ext cx="183252" cy="412811"/>
              <a:chOff x="6842494" y="1835174"/>
              <a:chExt cx="183252" cy="412811"/>
            </a:xfrm>
          </p:grpSpPr>
          <p:sp>
            <p:nvSpPr>
              <p:cNvPr id="199" name="Line 435"/>
              <p:cNvSpPr>
                <a:spLocks noChangeAspect="1" noChangeShapeType="1"/>
              </p:cNvSpPr>
              <p:nvPr/>
            </p:nvSpPr>
            <p:spPr bwMode="auto">
              <a:xfrm>
                <a:off x="6842494" y="1889655"/>
                <a:ext cx="0" cy="296752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200" name="Line 436"/>
              <p:cNvSpPr>
                <a:spLocks noChangeAspect="1" noChangeShapeType="1"/>
              </p:cNvSpPr>
              <p:nvPr/>
            </p:nvSpPr>
            <p:spPr bwMode="auto">
              <a:xfrm flipV="1">
                <a:off x="6842494" y="1835174"/>
                <a:ext cx="178440" cy="147407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201" name="Line 437"/>
              <p:cNvSpPr>
                <a:spLocks noChangeAspect="1" noChangeShapeType="1"/>
              </p:cNvSpPr>
              <p:nvPr/>
            </p:nvSpPr>
            <p:spPr bwMode="auto">
              <a:xfrm>
                <a:off x="6847306" y="2098639"/>
                <a:ext cx="178440" cy="149346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202" name="Line 441"/>
              <p:cNvSpPr>
                <a:spLocks noChangeAspect="1" noChangeShapeType="1"/>
              </p:cNvSpPr>
              <p:nvPr/>
            </p:nvSpPr>
            <p:spPr bwMode="auto">
              <a:xfrm>
                <a:off x="6865666" y="2116114"/>
                <a:ext cx="144000" cy="120522"/>
              </a:xfrm>
              <a:prstGeom prst="line">
                <a:avLst/>
              </a:prstGeom>
              <a:ln w="15875">
                <a:headEnd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94" name="Rectangle 443"/>
            <p:cNvSpPr>
              <a:spLocks noChangeArrowheads="1"/>
            </p:cNvSpPr>
            <p:nvPr/>
          </p:nvSpPr>
          <p:spPr bwMode="auto">
            <a:xfrm>
              <a:off x="6086779" y="5021787"/>
              <a:ext cx="324000" cy="144000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95" name="Text Box 451"/>
            <p:cNvSpPr txBox="1">
              <a:spLocks noChangeAspect="1" noChangeArrowheads="1"/>
            </p:cNvSpPr>
            <p:nvPr/>
          </p:nvSpPr>
          <p:spPr bwMode="auto">
            <a:xfrm>
              <a:off x="5988598" y="4672575"/>
              <a:ext cx="542849" cy="352999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400" dirty="0" smtClean="0">
                  <a:solidFill>
                    <a:schemeClr val="tx1"/>
                  </a:solidFill>
                </a:rPr>
                <a:t>R</a:t>
              </a:r>
              <a:r>
                <a:rPr lang="en-GB" sz="1400" baseline="-25000" dirty="0" smtClean="0">
                  <a:solidFill>
                    <a:schemeClr val="tx1"/>
                  </a:solidFill>
                </a:rPr>
                <a:t>B2</a:t>
              </a:r>
              <a:endParaRPr lang="fr-FR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196" name="Connecteur droit 195"/>
            <p:cNvCxnSpPr/>
            <p:nvPr/>
          </p:nvCxnSpPr>
          <p:spPr bwMode="auto">
            <a:xfrm rot="16200000" flipH="1">
              <a:off x="6802160" y="5474644"/>
              <a:ext cx="360000" cy="0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7" name="ZoneTexte 196"/>
            <p:cNvSpPr txBox="1"/>
            <p:nvPr/>
          </p:nvSpPr>
          <p:spPr>
            <a:xfrm>
              <a:off x="5523641" y="4916111"/>
              <a:ext cx="656756" cy="358963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chemeClr val="tx1"/>
                  </a:solidFill>
                </a:rPr>
                <a:t>S2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sp>
          <p:nvSpPr>
            <p:cNvPr id="198" name="ZoneTexte 197"/>
            <p:cNvSpPr txBox="1"/>
            <p:nvPr/>
          </p:nvSpPr>
          <p:spPr>
            <a:xfrm>
              <a:off x="6919182" y="4918924"/>
              <a:ext cx="493948" cy="394859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T4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2" name="Groupe 211"/>
          <p:cNvGrpSpPr>
            <a:grpSpLocks noChangeAspect="1"/>
          </p:cNvGrpSpPr>
          <p:nvPr/>
        </p:nvGrpSpPr>
        <p:grpSpPr>
          <a:xfrm>
            <a:off x="249178" y="4500570"/>
            <a:ext cx="3679880" cy="2265838"/>
            <a:chOff x="177736" y="3950599"/>
            <a:chExt cx="4356251" cy="2682303"/>
          </a:xfrm>
        </p:grpSpPr>
        <p:grpSp>
          <p:nvGrpSpPr>
            <p:cNvPr id="213" name="Groupe 277"/>
            <p:cNvGrpSpPr/>
            <p:nvPr/>
          </p:nvGrpSpPr>
          <p:grpSpPr>
            <a:xfrm>
              <a:off x="454355" y="4168074"/>
              <a:ext cx="2619260" cy="2464828"/>
              <a:chOff x="5680294" y="3257885"/>
              <a:chExt cx="2619260" cy="2464828"/>
            </a:xfrm>
          </p:grpSpPr>
          <p:cxnSp>
            <p:nvCxnSpPr>
              <p:cNvPr id="241" name="Connecteur droit 240"/>
              <p:cNvCxnSpPr/>
              <p:nvPr/>
            </p:nvCxnSpPr>
            <p:spPr bwMode="auto">
              <a:xfrm rot="10800000">
                <a:off x="5922578" y="4429132"/>
                <a:ext cx="86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42" name="Groupe 279"/>
              <p:cNvGrpSpPr/>
              <p:nvPr/>
            </p:nvGrpSpPr>
            <p:grpSpPr>
              <a:xfrm>
                <a:off x="6786578" y="4224343"/>
                <a:ext cx="183252" cy="412811"/>
                <a:chOff x="6842494" y="1835174"/>
                <a:chExt cx="183252" cy="412811"/>
              </a:xfrm>
            </p:grpSpPr>
            <p:sp>
              <p:nvSpPr>
                <p:cNvPr id="269" name="Line 435"/>
                <p:cNvSpPr>
                  <a:spLocks noChangeAspect="1" noChangeShapeType="1"/>
                </p:cNvSpPr>
                <p:nvPr/>
              </p:nvSpPr>
              <p:spPr bwMode="auto">
                <a:xfrm>
                  <a:off x="6842494" y="1889655"/>
                  <a:ext cx="0" cy="296752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" name="Line 43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842494" y="1835174"/>
                  <a:ext cx="178440" cy="147407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1" name="Line 437"/>
                <p:cNvSpPr>
                  <a:spLocks noChangeAspect="1" noChangeShapeType="1"/>
                </p:cNvSpPr>
                <p:nvPr/>
              </p:nvSpPr>
              <p:spPr bwMode="auto">
                <a:xfrm>
                  <a:off x="6847306" y="2098639"/>
                  <a:ext cx="178440" cy="149346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2" name="Line 441"/>
                <p:cNvSpPr>
                  <a:spLocks noChangeAspect="1" noChangeShapeType="1"/>
                </p:cNvSpPr>
                <p:nvPr/>
              </p:nvSpPr>
              <p:spPr bwMode="auto">
                <a:xfrm>
                  <a:off x="6865666" y="2116114"/>
                  <a:ext cx="144000" cy="120522"/>
                </a:xfrm>
                <a:prstGeom prst="line">
                  <a:avLst/>
                </a:prstGeom>
                <a:ln w="15875">
                  <a:headEnd/>
                  <a:tailEnd type="triangl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43" name="Rectangle 443"/>
              <p:cNvSpPr>
                <a:spLocks noChangeArrowheads="1"/>
              </p:cNvSpPr>
              <p:nvPr/>
            </p:nvSpPr>
            <p:spPr bwMode="auto">
              <a:xfrm>
                <a:off x="6259229" y="4361677"/>
                <a:ext cx="324000" cy="144000"/>
              </a:xfrm>
              <a:prstGeom prst="rect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244" name="Text Box 451"/>
              <p:cNvSpPr txBox="1">
                <a:spLocks noChangeAspect="1" noChangeArrowheads="1"/>
              </p:cNvSpPr>
              <p:nvPr/>
            </p:nvSpPr>
            <p:spPr bwMode="auto">
              <a:xfrm>
                <a:off x="6199496" y="3997817"/>
                <a:ext cx="713216" cy="353000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l"/>
                <a:r>
                  <a:rPr lang="en-GB" sz="1400" dirty="0" smtClean="0">
                    <a:solidFill>
                      <a:schemeClr val="tx1"/>
                    </a:solidFill>
                  </a:rPr>
                  <a:t>R</a:t>
                </a:r>
                <a:r>
                  <a:rPr lang="en-GB" sz="1400" baseline="-25000" dirty="0" smtClean="0">
                    <a:solidFill>
                      <a:schemeClr val="tx1"/>
                    </a:solidFill>
                  </a:rPr>
                  <a:t>B1</a:t>
                </a:r>
                <a:endParaRPr lang="fr-FR" sz="2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5" name="Connecteur droit 244"/>
              <p:cNvCxnSpPr/>
              <p:nvPr/>
            </p:nvCxnSpPr>
            <p:spPr bwMode="auto">
              <a:xfrm rot="16200000" flipH="1">
                <a:off x="6481554" y="3743885"/>
                <a:ext cx="972000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6" name="Rectangle 443"/>
              <p:cNvSpPr>
                <a:spLocks noChangeArrowheads="1"/>
              </p:cNvSpPr>
              <p:nvPr/>
            </p:nvSpPr>
            <p:spPr bwMode="auto">
              <a:xfrm rot="5400000">
                <a:off x="6794422" y="3466067"/>
                <a:ext cx="324000" cy="144000"/>
              </a:xfrm>
              <a:prstGeom prst="rect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247" name="Connecteur droit 246"/>
              <p:cNvCxnSpPr/>
              <p:nvPr/>
            </p:nvCxnSpPr>
            <p:spPr bwMode="auto">
              <a:xfrm rot="16200000" flipH="1">
                <a:off x="6846366" y="4759173"/>
                <a:ext cx="252000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8" name="Connecteur droit avec flèche 247"/>
              <p:cNvCxnSpPr/>
              <p:nvPr/>
            </p:nvCxnSpPr>
            <p:spPr bwMode="auto">
              <a:xfrm>
                <a:off x="6967554" y="4143380"/>
                <a:ext cx="1332000" cy="1588"/>
              </a:xfrm>
              <a:prstGeom prst="straightConnector1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9" name="ZoneTexte 248"/>
              <p:cNvSpPr txBox="1"/>
              <p:nvPr/>
            </p:nvSpPr>
            <p:spPr>
              <a:xfrm>
                <a:off x="6872304" y="4282991"/>
                <a:ext cx="501357" cy="400781"/>
              </a:xfrm>
              <a:prstGeom prst="rect">
                <a:avLst/>
              </a:prstGeom>
              <a:noFill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600" dirty="0" smtClean="0">
                    <a:solidFill>
                      <a:schemeClr val="tx1"/>
                    </a:solidFill>
                  </a:rPr>
                  <a:t>T1</a:t>
                </a:r>
                <a:endParaRPr lang="fr-FR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0" name="ZoneTexte 249"/>
              <p:cNvSpPr txBox="1"/>
              <p:nvPr/>
            </p:nvSpPr>
            <p:spPr>
              <a:xfrm>
                <a:off x="5680294" y="3965085"/>
                <a:ext cx="527756" cy="364347"/>
              </a:xfrm>
              <a:prstGeom prst="rect">
                <a:avLst/>
              </a:prstGeom>
              <a:noFill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solidFill>
                      <a:schemeClr val="tx1"/>
                    </a:solidFill>
                  </a:rPr>
                  <a:t>S1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1" name="Text Box 451"/>
              <p:cNvSpPr txBox="1">
                <a:spLocks noChangeAspect="1" noChangeArrowheads="1"/>
              </p:cNvSpPr>
              <p:nvPr/>
            </p:nvSpPr>
            <p:spPr bwMode="auto">
              <a:xfrm>
                <a:off x="6390733" y="3336528"/>
                <a:ext cx="660566" cy="353000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l"/>
                <a:r>
                  <a:rPr lang="en-GB" sz="1400" dirty="0" smtClean="0">
                    <a:solidFill>
                      <a:schemeClr val="tx1"/>
                    </a:solidFill>
                  </a:rPr>
                  <a:t>R</a:t>
                </a:r>
                <a:r>
                  <a:rPr lang="en-GB" sz="1400" baseline="-25000" dirty="0" smtClean="0">
                    <a:solidFill>
                      <a:schemeClr val="tx1"/>
                    </a:solidFill>
                  </a:rPr>
                  <a:t>C1</a:t>
                </a:r>
                <a:endParaRPr lang="fr-FR" sz="20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2" name="Groupe 293"/>
              <p:cNvGrpSpPr/>
              <p:nvPr/>
            </p:nvGrpSpPr>
            <p:grpSpPr>
              <a:xfrm>
                <a:off x="6858016" y="5653852"/>
                <a:ext cx="242484" cy="68861"/>
                <a:chOff x="1509690" y="4367218"/>
                <a:chExt cx="242484" cy="68861"/>
              </a:xfrm>
            </p:grpSpPr>
            <p:sp>
              <p:nvSpPr>
                <p:cNvPr id="264" name="Line 44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705298" y="4367218"/>
                  <a:ext cx="42294" cy="64557"/>
                </a:xfrm>
                <a:prstGeom prst="line">
                  <a:avLst/>
                </a:prstGeom>
                <a:ln w="19050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5" name="Line 44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640096" y="4371522"/>
                  <a:ext cx="42294" cy="64557"/>
                </a:xfrm>
                <a:prstGeom prst="line">
                  <a:avLst/>
                </a:prstGeom>
                <a:ln w="19050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6" name="Line 44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567844" y="4369370"/>
                  <a:ext cx="42294" cy="64557"/>
                </a:xfrm>
                <a:prstGeom prst="line">
                  <a:avLst/>
                </a:prstGeom>
                <a:ln w="19050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7" name="Line 44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509690" y="4369370"/>
                  <a:ext cx="42294" cy="64557"/>
                </a:xfrm>
                <a:prstGeom prst="line">
                  <a:avLst/>
                </a:prstGeom>
                <a:ln w="19050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8" name="Line 445"/>
                <p:cNvSpPr>
                  <a:spLocks noChangeAspect="1" noChangeShapeType="1"/>
                </p:cNvSpPr>
                <p:nvPr/>
              </p:nvSpPr>
              <p:spPr bwMode="auto">
                <a:xfrm>
                  <a:off x="1540705" y="4367218"/>
                  <a:ext cx="211469" cy="0"/>
                </a:xfrm>
                <a:prstGeom prst="line">
                  <a:avLst/>
                </a:prstGeom>
                <a:ln w="19050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cxnSp>
            <p:nvCxnSpPr>
              <p:cNvPr id="253" name="Connecteur droit 252"/>
              <p:cNvCxnSpPr/>
              <p:nvPr/>
            </p:nvCxnSpPr>
            <p:spPr bwMode="auto">
              <a:xfrm rot="10800000">
                <a:off x="5932372" y="5089242"/>
                <a:ext cx="864000" cy="1588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54" name="Groupe 295"/>
              <p:cNvGrpSpPr/>
              <p:nvPr/>
            </p:nvGrpSpPr>
            <p:grpSpPr>
              <a:xfrm>
                <a:off x="6796372" y="4884453"/>
                <a:ext cx="183252" cy="412811"/>
                <a:chOff x="6842494" y="1835174"/>
                <a:chExt cx="183252" cy="412811"/>
              </a:xfrm>
            </p:grpSpPr>
            <p:sp>
              <p:nvSpPr>
                <p:cNvPr id="260" name="Line 435"/>
                <p:cNvSpPr>
                  <a:spLocks noChangeAspect="1" noChangeShapeType="1"/>
                </p:cNvSpPr>
                <p:nvPr/>
              </p:nvSpPr>
              <p:spPr bwMode="auto">
                <a:xfrm>
                  <a:off x="6842494" y="1889655"/>
                  <a:ext cx="0" cy="296752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1" name="Line 43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842494" y="1835174"/>
                  <a:ext cx="178440" cy="147407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2" name="Line 437"/>
                <p:cNvSpPr>
                  <a:spLocks noChangeAspect="1" noChangeShapeType="1"/>
                </p:cNvSpPr>
                <p:nvPr/>
              </p:nvSpPr>
              <p:spPr bwMode="auto">
                <a:xfrm>
                  <a:off x="6847306" y="2098639"/>
                  <a:ext cx="178440" cy="149346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3" name="Line 441"/>
                <p:cNvSpPr>
                  <a:spLocks noChangeAspect="1" noChangeShapeType="1"/>
                </p:cNvSpPr>
                <p:nvPr/>
              </p:nvSpPr>
              <p:spPr bwMode="auto">
                <a:xfrm>
                  <a:off x="6865666" y="2116114"/>
                  <a:ext cx="144000" cy="120522"/>
                </a:xfrm>
                <a:prstGeom prst="line">
                  <a:avLst/>
                </a:prstGeom>
                <a:ln w="15875">
                  <a:headEnd/>
                  <a:tailEnd type="triangl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55" name="Rectangle 443"/>
              <p:cNvSpPr>
                <a:spLocks noChangeArrowheads="1"/>
              </p:cNvSpPr>
              <p:nvPr/>
            </p:nvSpPr>
            <p:spPr bwMode="auto">
              <a:xfrm>
                <a:off x="6259229" y="5021787"/>
                <a:ext cx="324000" cy="144000"/>
              </a:xfrm>
              <a:prstGeom prst="rect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256" name="Text Box 451"/>
              <p:cNvSpPr txBox="1">
                <a:spLocks noChangeAspect="1" noChangeArrowheads="1"/>
              </p:cNvSpPr>
              <p:nvPr/>
            </p:nvSpPr>
            <p:spPr bwMode="auto">
              <a:xfrm>
                <a:off x="6183256" y="4671982"/>
                <a:ext cx="616773" cy="401071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l"/>
                <a:r>
                  <a:rPr lang="en-GB" sz="1400" dirty="0" smtClean="0">
                    <a:solidFill>
                      <a:schemeClr val="tx1"/>
                    </a:solidFill>
                  </a:rPr>
                  <a:t>R</a:t>
                </a:r>
                <a:r>
                  <a:rPr lang="en-GB" sz="1400" baseline="-25000" dirty="0" smtClean="0">
                    <a:solidFill>
                      <a:schemeClr val="tx1"/>
                    </a:solidFill>
                  </a:rPr>
                  <a:t>B2</a:t>
                </a:r>
                <a:endParaRPr lang="fr-FR" sz="2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57" name="Connecteur droit 256"/>
              <p:cNvCxnSpPr/>
              <p:nvPr/>
            </p:nvCxnSpPr>
            <p:spPr bwMode="auto">
              <a:xfrm rot="16200000" flipH="1">
                <a:off x="6802160" y="5474644"/>
                <a:ext cx="360000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8" name="ZoneTexte 257"/>
              <p:cNvSpPr txBox="1"/>
              <p:nvPr/>
            </p:nvSpPr>
            <p:spPr>
              <a:xfrm>
                <a:off x="5725972" y="4734538"/>
                <a:ext cx="566645" cy="364347"/>
              </a:xfrm>
              <a:prstGeom prst="rect">
                <a:avLst/>
              </a:prstGeom>
              <a:noFill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solidFill>
                      <a:schemeClr val="tx1"/>
                    </a:solidFill>
                  </a:rPr>
                  <a:t>S2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9" name="ZoneTexte 258"/>
              <p:cNvSpPr txBox="1"/>
              <p:nvPr/>
            </p:nvSpPr>
            <p:spPr>
              <a:xfrm>
                <a:off x="6879300" y="4892336"/>
                <a:ext cx="501357" cy="400781"/>
              </a:xfrm>
              <a:prstGeom prst="rect">
                <a:avLst/>
              </a:prstGeom>
              <a:noFill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600" dirty="0" smtClean="0">
                    <a:solidFill>
                      <a:schemeClr val="tx1"/>
                    </a:solidFill>
                  </a:rPr>
                  <a:t>T2</a:t>
                </a:r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4" name="Groupe 314"/>
            <p:cNvGrpSpPr>
              <a:grpSpLocks noChangeAspect="1"/>
            </p:cNvGrpSpPr>
            <p:nvPr/>
          </p:nvGrpSpPr>
          <p:grpSpPr>
            <a:xfrm>
              <a:off x="182383" y="3950599"/>
              <a:ext cx="4351604" cy="2505219"/>
              <a:chOff x="-1591252" y="2542241"/>
              <a:chExt cx="4351604" cy="2505219"/>
            </a:xfrm>
          </p:grpSpPr>
          <p:grpSp>
            <p:nvGrpSpPr>
              <p:cNvPr id="222" name="Groupe 316"/>
              <p:cNvGrpSpPr/>
              <p:nvPr/>
            </p:nvGrpSpPr>
            <p:grpSpPr>
              <a:xfrm>
                <a:off x="1304911" y="3438425"/>
                <a:ext cx="183252" cy="412811"/>
                <a:chOff x="6842494" y="1835174"/>
                <a:chExt cx="183252" cy="412811"/>
              </a:xfrm>
            </p:grpSpPr>
            <p:sp>
              <p:nvSpPr>
                <p:cNvPr id="237" name="Line 435"/>
                <p:cNvSpPr>
                  <a:spLocks noChangeAspect="1" noChangeShapeType="1"/>
                </p:cNvSpPr>
                <p:nvPr/>
              </p:nvSpPr>
              <p:spPr bwMode="auto">
                <a:xfrm>
                  <a:off x="6842494" y="1889655"/>
                  <a:ext cx="0" cy="296752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8" name="Line 43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842494" y="1835174"/>
                  <a:ext cx="178440" cy="147407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9" name="Line 437"/>
                <p:cNvSpPr>
                  <a:spLocks noChangeAspect="1" noChangeShapeType="1"/>
                </p:cNvSpPr>
                <p:nvPr/>
              </p:nvSpPr>
              <p:spPr bwMode="auto">
                <a:xfrm>
                  <a:off x="6847306" y="2098639"/>
                  <a:ext cx="178440" cy="149346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0" name="Line 441"/>
                <p:cNvSpPr>
                  <a:spLocks noChangeAspect="1" noChangeShapeType="1"/>
                </p:cNvSpPr>
                <p:nvPr/>
              </p:nvSpPr>
              <p:spPr bwMode="auto">
                <a:xfrm>
                  <a:off x="6865666" y="2116114"/>
                  <a:ext cx="144000" cy="120522"/>
                </a:xfrm>
                <a:prstGeom prst="line">
                  <a:avLst/>
                </a:prstGeom>
                <a:ln w="15875">
                  <a:headEnd/>
                  <a:tailEnd type="triangl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23" name="Rectangle 443"/>
              <p:cNvSpPr>
                <a:spLocks noChangeArrowheads="1"/>
              </p:cNvSpPr>
              <p:nvPr/>
            </p:nvSpPr>
            <p:spPr bwMode="auto">
              <a:xfrm>
                <a:off x="512349" y="3575759"/>
                <a:ext cx="324000" cy="144000"/>
              </a:xfrm>
              <a:prstGeom prst="rect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224" name="Text Box 451"/>
              <p:cNvSpPr txBox="1">
                <a:spLocks noChangeAspect="1" noChangeArrowheads="1"/>
              </p:cNvSpPr>
              <p:nvPr/>
            </p:nvSpPr>
            <p:spPr bwMode="auto">
              <a:xfrm>
                <a:off x="429036" y="3214082"/>
                <a:ext cx="734990" cy="353000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l"/>
                <a:r>
                  <a:rPr lang="en-GB" sz="1400" dirty="0" smtClean="0">
                    <a:solidFill>
                      <a:schemeClr val="tx1"/>
                    </a:solidFill>
                  </a:rPr>
                  <a:t>R</a:t>
                </a:r>
                <a:r>
                  <a:rPr lang="en-GB" sz="1400" baseline="-25000" dirty="0" smtClean="0">
                    <a:solidFill>
                      <a:schemeClr val="tx1"/>
                    </a:solidFill>
                  </a:rPr>
                  <a:t>B3</a:t>
                </a:r>
                <a:endParaRPr lang="fr-FR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5" name="Text Box 459"/>
              <p:cNvSpPr txBox="1">
                <a:spLocks noChangeAspect="1" noChangeArrowheads="1"/>
              </p:cNvSpPr>
              <p:nvPr/>
            </p:nvSpPr>
            <p:spPr bwMode="auto">
              <a:xfrm>
                <a:off x="1876415" y="4020906"/>
                <a:ext cx="576291" cy="357190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l"/>
                <a:r>
                  <a:rPr lang="fr-FR" sz="1400" dirty="0" smtClean="0">
                    <a:solidFill>
                      <a:schemeClr val="tx1"/>
                    </a:solidFill>
                  </a:rPr>
                  <a:t>VS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26" name="Connecteur droit 225"/>
              <p:cNvCxnSpPr/>
              <p:nvPr/>
            </p:nvCxnSpPr>
            <p:spPr bwMode="auto">
              <a:xfrm rot="16200000" flipH="1">
                <a:off x="1143887" y="3101967"/>
                <a:ext cx="684000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7" name="Rectangle 443"/>
              <p:cNvSpPr>
                <a:spLocks noChangeArrowheads="1"/>
              </p:cNvSpPr>
              <p:nvPr/>
            </p:nvSpPr>
            <p:spPr bwMode="auto">
              <a:xfrm rot="5400000">
                <a:off x="1334021" y="2990259"/>
                <a:ext cx="324000" cy="144000"/>
              </a:xfrm>
              <a:prstGeom prst="rect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228" name="Connecteur droit 227"/>
              <p:cNvCxnSpPr/>
              <p:nvPr/>
            </p:nvCxnSpPr>
            <p:spPr bwMode="auto">
              <a:xfrm>
                <a:off x="-1591252" y="2758162"/>
                <a:ext cx="3708000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9" name="Connecteur droit 228"/>
              <p:cNvCxnSpPr/>
              <p:nvPr/>
            </p:nvCxnSpPr>
            <p:spPr bwMode="auto">
              <a:xfrm rot="16200000" flipH="1">
                <a:off x="886066" y="4452218"/>
                <a:ext cx="1188000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0" name="Connecteur droit avec flèche 229"/>
              <p:cNvCxnSpPr/>
              <p:nvPr/>
            </p:nvCxnSpPr>
            <p:spPr bwMode="auto">
              <a:xfrm>
                <a:off x="1485887" y="3357462"/>
                <a:ext cx="504000" cy="1588"/>
              </a:xfrm>
              <a:prstGeom prst="straightConnector1">
                <a:avLst/>
              </a:prstGeom>
              <a:ln w="15875">
                <a:headEnd type="none" w="med" len="med"/>
                <a:tailEnd type="triangle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1" name="ZoneTexte 230"/>
              <p:cNvSpPr txBox="1"/>
              <p:nvPr/>
            </p:nvSpPr>
            <p:spPr>
              <a:xfrm>
                <a:off x="1390637" y="3476525"/>
                <a:ext cx="501357" cy="400781"/>
              </a:xfrm>
              <a:prstGeom prst="rect">
                <a:avLst/>
              </a:prstGeom>
              <a:noFill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600" dirty="0" smtClean="0">
                    <a:solidFill>
                      <a:schemeClr val="tx1"/>
                    </a:solidFill>
                  </a:rPr>
                  <a:t>T3</a:t>
                </a:r>
                <a:endParaRPr lang="fr-FR" sz="1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32" name="Connecteur droit avec flèche 231"/>
              <p:cNvCxnSpPr/>
              <p:nvPr/>
            </p:nvCxnSpPr>
            <p:spPr bwMode="auto">
              <a:xfrm rot="5400000" flipH="1" flipV="1">
                <a:off x="1163840" y="4212913"/>
                <a:ext cx="1368000" cy="0"/>
              </a:xfrm>
              <a:prstGeom prst="straightConnector1">
                <a:avLst/>
              </a:prstGeom>
              <a:ln w="15875"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3" name="Text Box 451"/>
              <p:cNvSpPr txBox="1">
                <a:spLocks noChangeAspect="1" noChangeArrowheads="1"/>
              </p:cNvSpPr>
              <p:nvPr/>
            </p:nvSpPr>
            <p:spPr bwMode="auto">
              <a:xfrm>
                <a:off x="913904" y="2874445"/>
                <a:ext cx="724240" cy="353000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l"/>
                <a:r>
                  <a:rPr lang="en-GB" sz="1400" dirty="0" smtClean="0">
                    <a:solidFill>
                      <a:schemeClr val="tx1"/>
                    </a:solidFill>
                  </a:rPr>
                  <a:t>R</a:t>
                </a:r>
                <a:r>
                  <a:rPr lang="en-GB" sz="1400" baseline="-25000" dirty="0" smtClean="0">
                    <a:solidFill>
                      <a:schemeClr val="tx1"/>
                    </a:solidFill>
                  </a:rPr>
                  <a:t>C3</a:t>
                </a:r>
                <a:endParaRPr lang="fr-FR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4" name="Text Box 433"/>
              <p:cNvSpPr txBox="1">
                <a:spLocks noChangeAspect="1" noChangeArrowheads="1"/>
              </p:cNvSpPr>
              <p:nvPr/>
            </p:nvSpPr>
            <p:spPr bwMode="auto">
              <a:xfrm>
                <a:off x="2117410" y="2542241"/>
                <a:ext cx="642942" cy="410123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sz="1400" dirty="0" smtClean="0">
                    <a:solidFill>
                      <a:schemeClr val="tx1"/>
                    </a:solidFill>
                  </a:rPr>
                  <a:t>V</a:t>
                </a:r>
                <a:r>
                  <a:rPr lang="en-GB" sz="1400" baseline="-25000" dirty="0" smtClean="0">
                    <a:solidFill>
                      <a:schemeClr val="tx1"/>
                    </a:solidFill>
                  </a:rPr>
                  <a:t>CC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35" name="Connecteur droit 234"/>
              <p:cNvCxnSpPr/>
              <p:nvPr/>
            </p:nvCxnSpPr>
            <p:spPr bwMode="auto">
              <a:xfrm>
                <a:off x="-1404790" y="5047460"/>
                <a:ext cx="3564000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6" name="Connecteur droit 235"/>
              <p:cNvCxnSpPr/>
              <p:nvPr/>
            </p:nvCxnSpPr>
            <p:spPr bwMode="auto">
              <a:xfrm rot="16200000" flipH="1">
                <a:off x="-2391059" y="3576860"/>
                <a:ext cx="1605600" cy="0"/>
              </a:xfrm>
              <a:prstGeom prst="line">
                <a:avLst/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15" name="Connecteur droit 214"/>
            <p:cNvCxnSpPr>
              <a:cxnSpLocks noChangeAspect="1"/>
            </p:cNvCxnSpPr>
            <p:nvPr/>
          </p:nvCxnSpPr>
          <p:spPr bwMode="auto">
            <a:xfrm rot="6480000">
              <a:off x="526222" y="5338590"/>
              <a:ext cx="180000" cy="143699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6" name="Connecteur en angle 215"/>
            <p:cNvCxnSpPr/>
            <p:nvPr/>
          </p:nvCxnSpPr>
          <p:spPr bwMode="auto">
            <a:xfrm rot="16200000" flipH="1">
              <a:off x="303736" y="5061168"/>
              <a:ext cx="144000" cy="396000"/>
            </a:xfrm>
            <a:prstGeom prst="bentConnector3">
              <a:avLst>
                <a:gd name="adj1" fmla="val -1428"/>
              </a:avLst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7" name="Connecteur en angle 216"/>
            <p:cNvCxnSpPr/>
            <p:nvPr/>
          </p:nvCxnSpPr>
          <p:spPr bwMode="auto">
            <a:xfrm flipH="1">
              <a:off x="358465" y="5437649"/>
              <a:ext cx="216000" cy="144000"/>
            </a:xfrm>
            <a:prstGeom prst="bentConnector3">
              <a:avLst>
                <a:gd name="adj1" fmla="val -1428"/>
              </a:avLst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8" name="Connecteur droit 217"/>
            <p:cNvCxnSpPr/>
            <p:nvPr/>
          </p:nvCxnSpPr>
          <p:spPr bwMode="auto">
            <a:xfrm rot="5400000">
              <a:off x="-74048" y="6008787"/>
              <a:ext cx="864000" cy="0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9" name="Connecteur en angle 218"/>
            <p:cNvCxnSpPr/>
            <p:nvPr/>
          </p:nvCxnSpPr>
          <p:spPr bwMode="auto">
            <a:xfrm rot="16200000" flipH="1">
              <a:off x="304009" y="5671922"/>
              <a:ext cx="144000" cy="360000"/>
            </a:xfrm>
            <a:prstGeom prst="bentConnector3">
              <a:avLst>
                <a:gd name="adj1" fmla="val -1428"/>
              </a:avLst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0" name="Connecteur en angle 219"/>
            <p:cNvCxnSpPr/>
            <p:nvPr/>
          </p:nvCxnSpPr>
          <p:spPr bwMode="auto">
            <a:xfrm flipH="1">
              <a:off x="357158" y="6082261"/>
              <a:ext cx="216000" cy="144000"/>
            </a:xfrm>
            <a:prstGeom prst="bentConnector3">
              <a:avLst>
                <a:gd name="adj1" fmla="val -1428"/>
              </a:avLst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1" name="Connecteur droit 220"/>
            <p:cNvCxnSpPr>
              <a:cxnSpLocks noChangeAspect="1"/>
            </p:cNvCxnSpPr>
            <p:nvPr/>
          </p:nvCxnSpPr>
          <p:spPr bwMode="auto">
            <a:xfrm rot="6480000">
              <a:off x="527445" y="5992902"/>
              <a:ext cx="180000" cy="143699"/>
            </a:xfrm>
            <a:prstGeom prst="line">
              <a:avLst/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 animBg="1"/>
      <p:bldP spid="117" grpId="0" animBg="1"/>
      <p:bldP spid="1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93" name="AutoShape 429"/>
          <p:cNvSpPr>
            <a:spLocks noChangeAspect="1" noChangeArrowheads="1"/>
          </p:cNvSpPr>
          <p:nvPr/>
        </p:nvSpPr>
        <p:spPr bwMode="auto">
          <a:xfrm>
            <a:off x="2414588" y="2895920"/>
            <a:ext cx="273050" cy="96837"/>
          </a:xfrm>
          <a:prstGeom prst="rightArrow">
            <a:avLst>
              <a:gd name="adj1" fmla="val 50000"/>
              <a:gd name="adj2" fmla="val 70492"/>
            </a:avLst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94" name="Text Box 430"/>
          <p:cNvSpPr txBox="1">
            <a:spLocks noChangeAspect="1" noChangeArrowheads="1"/>
          </p:cNvSpPr>
          <p:nvPr/>
        </p:nvSpPr>
        <p:spPr bwMode="auto">
          <a:xfrm>
            <a:off x="2827337" y="2772095"/>
            <a:ext cx="1030283" cy="400052"/>
          </a:xfrm>
          <a:prstGeom prst="rect">
            <a:avLst/>
          </a:prstGeom>
          <a:noFill/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fr-FR" b="1" dirty="0">
                <a:solidFill>
                  <a:schemeClr val="tx1"/>
                </a:solidFill>
              </a:rPr>
              <a:t>V</a:t>
            </a:r>
            <a:r>
              <a:rPr lang="fr-FR" b="1" baseline="-25000" dirty="0">
                <a:solidFill>
                  <a:schemeClr val="tx1"/>
                </a:solidFill>
              </a:rPr>
              <a:t>S</a:t>
            </a:r>
            <a:r>
              <a:rPr lang="en-GB" b="1" dirty="0">
                <a:solidFill>
                  <a:schemeClr val="tx1"/>
                </a:solidFill>
              </a:rPr>
              <a:t> = </a:t>
            </a:r>
            <a:r>
              <a:rPr lang="en-GB" b="1" dirty="0" err="1">
                <a:solidFill>
                  <a:srgbClr val="FF0000"/>
                </a:solidFill>
              </a:rPr>
              <a:t>a.b</a:t>
            </a:r>
            <a:r>
              <a:rPr lang="en-GB" b="1" dirty="0"/>
              <a:t> </a:t>
            </a:r>
            <a:endParaRPr lang="fr-FR" sz="2800" b="1" dirty="0"/>
          </a:p>
        </p:txBody>
      </p:sp>
      <p:sp>
        <p:nvSpPr>
          <p:cNvPr id="37295" name="Line 431"/>
          <p:cNvSpPr>
            <a:spLocks noChangeAspect="1" noChangeShapeType="1"/>
          </p:cNvSpPr>
          <p:nvPr/>
        </p:nvSpPr>
        <p:spPr bwMode="auto">
          <a:xfrm flipH="1" flipV="1">
            <a:off x="4071934" y="1402401"/>
            <a:ext cx="468000" cy="38358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pic>
        <p:nvPicPr>
          <p:cNvPr id="37336" name="Picture 472" descr="7408_7409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201920"/>
            <a:ext cx="1808163" cy="131923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37488" name="Group 624"/>
          <p:cNvGraphicFramePr>
            <a:graphicFrameLocks noGrp="1"/>
          </p:cNvGraphicFramePr>
          <p:nvPr>
            <p:ph/>
          </p:nvPr>
        </p:nvGraphicFramePr>
        <p:xfrm>
          <a:off x="417513" y="1987870"/>
          <a:ext cx="1851025" cy="1798320"/>
        </p:xfrm>
        <a:graphic>
          <a:graphicData uri="http://schemas.openxmlformats.org/drawingml/2006/table">
            <a:tbl>
              <a:tblPr/>
              <a:tblGrid>
                <a:gridCol w="398462"/>
                <a:gridCol w="450850"/>
                <a:gridCol w="481013"/>
                <a:gridCol w="520700"/>
              </a:tblGrid>
              <a:tr h="203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49738" algn="l"/>
                        </a:tabLst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49738" algn="l"/>
                        </a:tabLst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a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49738" algn="l"/>
                        </a:tabLst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</a:t>
                      </a: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49738" algn="l"/>
                        </a:tabLst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</a:t>
                      </a:r>
                      <a:r>
                        <a:rPr kumimoji="0" lang="en-GB" sz="16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49738" algn="l"/>
                        </a:tabLst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49738" algn="l"/>
                        </a:tabLst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49738" algn="l"/>
                        </a:tabLst>
                      </a:pP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49738" algn="l"/>
                        </a:tabLst>
                      </a:pP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49738" algn="l"/>
                        </a:tabLst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49738" algn="l"/>
                        </a:tabLst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49738" algn="l"/>
                        </a:tabLst>
                      </a:pP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49738" algn="l"/>
                        </a:tabLst>
                      </a:pP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49738" algn="l"/>
                        </a:tabLst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49738" algn="l"/>
                        </a:tabLst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49738" algn="l"/>
                        </a:tabLst>
                      </a:pP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49738" algn="l"/>
                        </a:tabLst>
                      </a:pP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49738" algn="l"/>
                        </a:tabLst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49738" algn="l"/>
                        </a:tabLst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49738" algn="l"/>
                        </a:tabLst>
                      </a:pP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49738" algn="l"/>
                        </a:tabLst>
                      </a:pP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sp>
        <p:nvSpPr>
          <p:cNvPr id="37470" name="Rectangle 606"/>
          <p:cNvSpPr>
            <a:spLocks noChangeArrowheads="1"/>
          </p:cNvSpPr>
          <p:nvPr/>
        </p:nvSpPr>
        <p:spPr bwMode="auto">
          <a:xfrm>
            <a:off x="5661057" y="71414"/>
            <a:ext cx="3482975" cy="36671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rtl="1"/>
            <a:r>
              <a:rPr lang="ar-DZ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2ـ مرحل سكوني متحكم بمعادلة منطقية</a:t>
            </a:r>
            <a:r>
              <a:rPr lang="fr-FR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 dirty="0">
                <a:solidFill>
                  <a:srgbClr val="FF0000"/>
                </a:solidFill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480" name="Text Box 616"/>
          <p:cNvSpPr txBox="1">
            <a:spLocks noChangeArrowheads="1"/>
          </p:cNvSpPr>
          <p:nvPr/>
        </p:nvSpPr>
        <p:spPr bwMode="auto">
          <a:xfrm>
            <a:off x="1353919" y="2343470"/>
            <a:ext cx="503238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7481" name="Text Box 617"/>
          <p:cNvSpPr txBox="1">
            <a:spLocks noChangeArrowheads="1"/>
          </p:cNvSpPr>
          <p:nvPr/>
        </p:nvSpPr>
        <p:spPr bwMode="auto">
          <a:xfrm>
            <a:off x="1830169" y="2349820"/>
            <a:ext cx="503238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7482" name="Text Box 618"/>
          <p:cNvSpPr txBox="1">
            <a:spLocks noChangeArrowheads="1"/>
          </p:cNvSpPr>
          <p:nvPr/>
        </p:nvSpPr>
        <p:spPr bwMode="auto">
          <a:xfrm>
            <a:off x="1339632" y="2733995"/>
            <a:ext cx="503237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7483" name="Text Box 619"/>
          <p:cNvSpPr txBox="1">
            <a:spLocks noChangeArrowheads="1"/>
          </p:cNvSpPr>
          <p:nvPr/>
        </p:nvSpPr>
        <p:spPr bwMode="auto">
          <a:xfrm>
            <a:off x="1844457" y="2733995"/>
            <a:ext cx="503237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7484" name="Text Box 620"/>
          <p:cNvSpPr txBox="1">
            <a:spLocks noChangeArrowheads="1"/>
          </p:cNvSpPr>
          <p:nvPr/>
        </p:nvSpPr>
        <p:spPr bwMode="auto">
          <a:xfrm>
            <a:off x="1339632" y="3094357"/>
            <a:ext cx="503237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7485" name="Text Box 621"/>
          <p:cNvSpPr txBox="1">
            <a:spLocks noChangeArrowheads="1"/>
          </p:cNvSpPr>
          <p:nvPr/>
        </p:nvSpPr>
        <p:spPr bwMode="auto">
          <a:xfrm>
            <a:off x="1844457" y="3100707"/>
            <a:ext cx="503237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7486" name="Text Box 622"/>
          <p:cNvSpPr txBox="1">
            <a:spLocks noChangeArrowheads="1"/>
          </p:cNvSpPr>
          <p:nvPr/>
        </p:nvSpPr>
        <p:spPr bwMode="auto">
          <a:xfrm>
            <a:off x="1339632" y="3464700"/>
            <a:ext cx="503237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487" name="Text Box 623"/>
          <p:cNvSpPr txBox="1">
            <a:spLocks noChangeArrowheads="1"/>
          </p:cNvSpPr>
          <p:nvPr/>
        </p:nvSpPr>
        <p:spPr bwMode="auto">
          <a:xfrm>
            <a:off x="1842869" y="3471050"/>
            <a:ext cx="503238" cy="3048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58" name="Groupe 57"/>
          <p:cNvGrpSpPr/>
          <p:nvPr/>
        </p:nvGrpSpPr>
        <p:grpSpPr>
          <a:xfrm>
            <a:off x="4714876" y="583591"/>
            <a:ext cx="2932902" cy="2416781"/>
            <a:chOff x="5261140" y="982304"/>
            <a:chExt cx="2932902" cy="2416781"/>
          </a:xfrm>
        </p:grpSpPr>
        <p:sp>
          <p:nvSpPr>
            <p:cNvPr id="37297" name="Text Box 433"/>
            <p:cNvSpPr txBox="1">
              <a:spLocks noChangeAspect="1" noChangeArrowheads="1"/>
            </p:cNvSpPr>
            <p:nvPr/>
          </p:nvSpPr>
          <p:spPr bwMode="auto">
            <a:xfrm>
              <a:off x="7118528" y="982304"/>
              <a:ext cx="1075514" cy="41012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GB" sz="1600" b="1" dirty="0" smtClean="0">
                  <a:solidFill>
                    <a:schemeClr val="tx1"/>
                  </a:solidFill>
                </a:rPr>
                <a:t>V</a:t>
              </a:r>
              <a:r>
                <a:rPr lang="en-GB" sz="1600" b="1" baseline="-25000" dirty="0" smtClean="0">
                  <a:solidFill>
                    <a:schemeClr val="tx1"/>
                  </a:solidFill>
                </a:rPr>
                <a:t>CC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=</a:t>
              </a:r>
              <a:r>
                <a:rPr lang="en-US" sz="1600" b="1" dirty="0" smtClean="0">
                  <a:solidFill>
                    <a:schemeClr val="tx1"/>
                  </a:solidFill>
                </a:rPr>
                <a:t>5V</a:t>
              </a:r>
              <a:endParaRPr lang="fr-FR" sz="2400" dirty="0" smtClean="0">
                <a:solidFill>
                  <a:schemeClr val="tx1"/>
                </a:solidFill>
              </a:endParaRPr>
            </a:p>
            <a:p>
              <a:r>
                <a:rPr lang="fr-FR" sz="1600" b="1" dirty="0" smtClean="0">
                  <a:solidFill>
                    <a:schemeClr val="tx1"/>
                  </a:solidFill>
                </a:rPr>
                <a:t> 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37298" name="Oval 434"/>
            <p:cNvSpPr>
              <a:spLocks noChangeAspect="1" noChangeArrowheads="1"/>
            </p:cNvSpPr>
            <p:nvPr/>
          </p:nvSpPr>
          <p:spPr bwMode="auto">
            <a:xfrm>
              <a:off x="7264626" y="2183733"/>
              <a:ext cx="494589" cy="496527"/>
            </a:xfrm>
            <a:prstGeom prst="ellips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7299" name="Line 435"/>
            <p:cNvSpPr>
              <a:spLocks noChangeAspect="1" noChangeShapeType="1"/>
            </p:cNvSpPr>
            <p:nvPr/>
          </p:nvSpPr>
          <p:spPr bwMode="auto">
            <a:xfrm>
              <a:off x="7388758" y="2278843"/>
              <a:ext cx="0" cy="296752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7300" name="Line 436"/>
            <p:cNvSpPr>
              <a:spLocks noChangeAspect="1" noChangeShapeType="1"/>
            </p:cNvSpPr>
            <p:nvPr/>
          </p:nvSpPr>
          <p:spPr bwMode="auto">
            <a:xfrm flipV="1">
              <a:off x="7388758" y="2214837"/>
              <a:ext cx="178440" cy="147407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7301" name="Line 437"/>
            <p:cNvSpPr>
              <a:spLocks noChangeAspect="1" noChangeShapeType="1"/>
            </p:cNvSpPr>
            <p:nvPr/>
          </p:nvSpPr>
          <p:spPr bwMode="auto">
            <a:xfrm>
              <a:off x="7388758" y="2511590"/>
              <a:ext cx="178440" cy="1493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302" name="Line 438"/>
            <p:cNvSpPr>
              <a:spLocks noChangeAspect="1" noChangeShapeType="1"/>
            </p:cNvSpPr>
            <p:nvPr/>
          </p:nvSpPr>
          <p:spPr bwMode="auto">
            <a:xfrm flipH="1" flipV="1">
              <a:off x="6244416" y="2437887"/>
              <a:ext cx="1142403" cy="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7304" name="Line 440"/>
            <p:cNvSpPr>
              <a:spLocks noChangeAspect="1" noChangeShapeType="1"/>
            </p:cNvSpPr>
            <p:nvPr/>
          </p:nvSpPr>
          <p:spPr bwMode="auto">
            <a:xfrm flipV="1">
              <a:off x="7565259" y="2657057"/>
              <a:ext cx="1939" cy="671088"/>
            </a:xfrm>
            <a:prstGeom prst="line">
              <a:avLst/>
            </a:prstGeom>
            <a:ln w="19050">
              <a:headEnd type="none" w="sm" len="sm"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7305" name="Line 441"/>
            <p:cNvSpPr>
              <a:spLocks noChangeAspect="1" noChangeShapeType="1"/>
            </p:cNvSpPr>
            <p:nvPr/>
          </p:nvSpPr>
          <p:spPr bwMode="auto">
            <a:xfrm>
              <a:off x="7392637" y="2509650"/>
              <a:ext cx="178440" cy="149347"/>
            </a:xfrm>
            <a:prstGeom prst="line">
              <a:avLst/>
            </a:prstGeom>
            <a:ln w="19050"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7307" name="Rectangle 443"/>
            <p:cNvSpPr>
              <a:spLocks noChangeAspect="1" noChangeArrowheads="1"/>
            </p:cNvSpPr>
            <p:nvPr/>
          </p:nvSpPr>
          <p:spPr bwMode="auto">
            <a:xfrm>
              <a:off x="6696334" y="2364184"/>
              <a:ext cx="448038" cy="149346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grpSp>
          <p:nvGrpSpPr>
            <p:cNvPr id="2" name="Group 444"/>
            <p:cNvGrpSpPr>
              <a:grpSpLocks noChangeAspect="1"/>
            </p:cNvGrpSpPr>
            <p:nvPr/>
          </p:nvGrpSpPr>
          <p:grpSpPr bwMode="auto">
            <a:xfrm>
              <a:off x="7382309" y="3320387"/>
              <a:ext cx="288000" cy="78698"/>
              <a:chOff x="3212" y="6867"/>
              <a:chExt cx="715" cy="192"/>
            </a:xfrm>
          </p:grpSpPr>
          <p:sp>
            <p:nvSpPr>
              <p:cNvPr id="16468" name="Line 445"/>
              <p:cNvSpPr>
                <a:spLocks noChangeAspect="1" noChangeShapeType="1"/>
              </p:cNvSpPr>
              <p:nvPr/>
            </p:nvSpPr>
            <p:spPr bwMode="auto">
              <a:xfrm>
                <a:off x="3327" y="6867"/>
                <a:ext cx="600" cy="0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469" name="Line 446"/>
              <p:cNvSpPr>
                <a:spLocks noChangeAspect="1" noChangeShapeType="1"/>
              </p:cNvSpPr>
              <p:nvPr/>
            </p:nvSpPr>
            <p:spPr bwMode="auto">
              <a:xfrm flipH="1">
                <a:off x="3807" y="6867"/>
                <a:ext cx="120" cy="180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470" name="Line 447"/>
              <p:cNvSpPr>
                <a:spLocks noChangeAspect="1" noChangeShapeType="1"/>
              </p:cNvSpPr>
              <p:nvPr/>
            </p:nvSpPr>
            <p:spPr bwMode="auto">
              <a:xfrm flipH="1">
                <a:off x="3609" y="6879"/>
                <a:ext cx="120" cy="180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471" name="Line 448"/>
              <p:cNvSpPr>
                <a:spLocks noChangeAspect="1" noChangeShapeType="1"/>
              </p:cNvSpPr>
              <p:nvPr/>
            </p:nvSpPr>
            <p:spPr bwMode="auto">
              <a:xfrm flipH="1">
                <a:off x="3404" y="6873"/>
                <a:ext cx="120" cy="180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472" name="Line 449"/>
              <p:cNvSpPr>
                <a:spLocks noChangeAspect="1" noChangeShapeType="1"/>
              </p:cNvSpPr>
              <p:nvPr/>
            </p:nvSpPr>
            <p:spPr bwMode="auto">
              <a:xfrm flipH="1">
                <a:off x="3212" y="6873"/>
                <a:ext cx="120" cy="180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7314" name="Line 450"/>
            <p:cNvSpPr>
              <a:spLocks noChangeAspect="1" noChangeShapeType="1"/>
            </p:cNvSpPr>
            <p:nvPr/>
          </p:nvSpPr>
          <p:spPr bwMode="auto">
            <a:xfrm>
              <a:off x="7454493" y="1339446"/>
              <a:ext cx="195896" cy="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7315" name="Text Box 451"/>
            <p:cNvSpPr txBox="1">
              <a:spLocks noChangeAspect="1" noChangeArrowheads="1"/>
            </p:cNvSpPr>
            <p:nvPr/>
          </p:nvSpPr>
          <p:spPr bwMode="auto">
            <a:xfrm>
              <a:off x="6715967" y="2022761"/>
              <a:ext cx="603203" cy="35300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600" b="1" dirty="0">
                  <a:solidFill>
                    <a:schemeClr val="tx1"/>
                  </a:solidFill>
                </a:rPr>
                <a:t>R</a:t>
              </a:r>
              <a:r>
                <a:rPr lang="en-GB" sz="1600" b="1" baseline="-25000" dirty="0">
                  <a:solidFill>
                    <a:schemeClr val="tx1"/>
                  </a:solidFill>
                </a:rPr>
                <a:t>B</a:t>
              </a:r>
              <a:endParaRPr lang="fr-FR" sz="2400" dirty="0">
                <a:solidFill>
                  <a:schemeClr val="tx1"/>
                </a:solidFill>
              </a:endParaRPr>
            </a:p>
          </p:txBody>
        </p:sp>
        <p:sp>
          <p:nvSpPr>
            <p:cNvPr id="37316" name="Oval 452"/>
            <p:cNvSpPr>
              <a:spLocks noChangeAspect="1" noChangeArrowheads="1"/>
            </p:cNvSpPr>
            <p:nvPr/>
          </p:nvSpPr>
          <p:spPr bwMode="auto">
            <a:xfrm>
              <a:off x="7396547" y="1535864"/>
              <a:ext cx="333605" cy="333604"/>
            </a:xfrm>
            <a:prstGeom prst="ellips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7319" name="Line 455"/>
            <p:cNvSpPr>
              <a:spLocks noChangeAspect="1" noChangeShapeType="1"/>
            </p:cNvSpPr>
            <p:nvPr/>
          </p:nvSpPr>
          <p:spPr bwMode="auto">
            <a:xfrm>
              <a:off x="7464401" y="1803511"/>
              <a:ext cx="199774" cy="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6466" name="Line 458"/>
            <p:cNvSpPr>
              <a:spLocks noChangeAspect="1" noChangeShapeType="1"/>
            </p:cNvSpPr>
            <p:nvPr/>
          </p:nvSpPr>
          <p:spPr bwMode="auto">
            <a:xfrm rot="10800000">
              <a:off x="6481370" y="2542563"/>
              <a:ext cx="0" cy="756428"/>
            </a:xfrm>
            <a:prstGeom prst="line">
              <a:avLst/>
            </a:prstGeom>
            <a:ln w="19050"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6467" name="Text Box 459"/>
            <p:cNvSpPr txBox="1">
              <a:spLocks noChangeAspect="1" noChangeArrowheads="1"/>
            </p:cNvSpPr>
            <p:nvPr/>
          </p:nvSpPr>
          <p:spPr bwMode="auto">
            <a:xfrm>
              <a:off x="6500826" y="2698891"/>
              <a:ext cx="488169" cy="302571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b="1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16456" name="Line 462"/>
            <p:cNvSpPr>
              <a:spLocks noChangeAspect="1" noChangeShapeType="1"/>
            </p:cNvSpPr>
            <p:nvPr/>
          </p:nvSpPr>
          <p:spPr bwMode="auto">
            <a:xfrm>
              <a:off x="5753729" y="2002925"/>
              <a:ext cx="0" cy="835999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6455" name="Text Box 461"/>
            <p:cNvSpPr txBox="1">
              <a:spLocks noChangeAspect="1" noChangeArrowheads="1"/>
            </p:cNvSpPr>
            <p:nvPr/>
          </p:nvSpPr>
          <p:spPr bwMode="auto">
            <a:xfrm>
              <a:off x="5261140" y="2223839"/>
              <a:ext cx="1044000" cy="40866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 rtl="1"/>
              <a:r>
                <a:rPr lang="ar-DZ" sz="1600" b="1" dirty="0" smtClean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بوابة </a:t>
              </a:r>
              <a:r>
                <a:rPr lang="ar-DZ" sz="16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منطقية</a:t>
              </a:r>
              <a:endParaRPr lang="fr-FR" sz="1600" b="1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16457" name="Line 463"/>
            <p:cNvSpPr>
              <a:spLocks noChangeAspect="1" noChangeShapeType="1"/>
            </p:cNvSpPr>
            <p:nvPr/>
          </p:nvSpPr>
          <p:spPr bwMode="auto">
            <a:xfrm>
              <a:off x="5648693" y="1990211"/>
              <a:ext cx="201669" cy="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6458" name="Text Box 464"/>
            <p:cNvSpPr txBox="1">
              <a:spLocks noChangeAspect="1" noChangeArrowheads="1"/>
            </p:cNvSpPr>
            <p:nvPr/>
          </p:nvSpPr>
          <p:spPr bwMode="auto">
            <a:xfrm>
              <a:off x="5457462" y="1644396"/>
              <a:ext cx="946686" cy="35253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600" b="1" dirty="0" smtClean="0">
                  <a:solidFill>
                    <a:schemeClr val="tx1"/>
                  </a:solidFill>
                </a:rPr>
                <a:t>V</a:t>
              </a:r>
              <a:r>
                <a:rPr lang="fr-FR" sz="1600" b="1" baseline="-25000" dirty="0" smtClean="0">
                  <a:solidFill>
                    <a:schemeClr val="tx1"/>
                  </a:solidFill>
                </a:rPr>
                <a:t>CC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=</a:t>
              </a:r>
              <a:r>
                <a:rPr lang="en-US" sz="1600" b="1" dirty="0" smtClean="0">
                  <a:solidFill>
                    <a:schemeClr val="tx1"/>
                  </a:solidFill>
                </a:rPr>
                <a:t>5V</a:t>
              </a:r>
              <a:endParaRPr lang="fr-FR" sz="2400" dirty="0">
                <a:solidFill>
                  <a:schemeClr val="tx1"/>
                </a:solidFill>
              </a:endParaRPr>
            </a:p>
          </p:txBody>
        </p:sp>
        <p:grpSp>
          <p:nvGrpSpPr>
            <p:cNvPr id="5" name="Group 466"/>
            <p:cNvGrpSpPr>
              <a:grpSpLocks noChangeAspect="1"/>
            </p:cNvGrpSpPr>
            <p:nvPr/>
          </p:nvGrpSpPr>
          <p:grpSpPr bwMode="auto">
            <a:xfrm>
              <a:off x="5632598" y="2836283"/>
              <a:ext cx="231920" cy="68827"/>
              <a:chOff x="5841" y="9239"/>
              <a:chExt cx="276" cy="82"/>
            </a:xfrm>
          </p:grpSpPr>
          <p:sp>
            <p:nvSpPr>
              <p:cNvPr id="16461" name="Line 467"/>
              <p:cNvSpPr>
                <a:spLocks noChangeAspect="1" noChangeShapeType="1"/>
              </p:cNvSpPr>
              <p:nvPr/>
            </p:nvSpPr>
            <p:spPr bwMode="auto">
              <a:xfrm>
                <a:off x="5868" y="9245"/>
                <a:ext cx="249" cy="0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462" name="Line 468"/>
              <p:cNvSpPr>
                <a:spLocks noChangeAspect="1" noChangeShapeType="1"/>
              </p:cNvSpPr>
              <p:nvPr/>
            </p:nvSpPr>
            <p:spPr bwMode="auto">
              <a:xfrm flipH="1">
                <a:off x="6063" y="9239"/>
                <a:ext cx="51" cy="76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463" name="Line 469"/>
              <p:cNvSpPr>
                <a:spLocks noChangeAspect="1" noChangeShapeType="1"/>
              </p:cNvSpPr>
              <p:nvPr/>
            </p:nvSpPr>
            <p:spPr bwMode="auto">
              <a:xfrm flipH="1">
                <a:off x="5988" y="9243"/>
                <a:ext cx="51" cy="76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464" name="Line 470"/>
              <p:cNvSpPr>
                <a:spLocks noChangeAspect="1" noChangeShapeType="1"/>
              </p:cNvSpPr>
              <p:nvPr/>
            </p:nvSpPr>
            <p:spPr bwMode="auto">
              <a:xfrm flipH="1">
                <a:off x="5916" y="9239"/>
                <a:ext cx="51" cy="76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6465" name="Line 471"/>
              <p:cNvSpPr>
                <a:spLocks noChangeAspect="1" noChangeShapeType="1"/>
              </p:cNvSpPr>
              <p:nvPr/>
            </p:nvSpPr>
            <p:spPr bwMode="auto">
              <a:xfrm flipH="1">
                <a:off x="5841" y="9245"/>
                <a:ext cx="51" cy="76"/>
              </a:xfrm>
              <a:prstGeom prst="line">
                <a:avLst/>
              </a:prstGeom>
              <a:ln w="19050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7473" name="Text Box 609"/>
            <p:cNvSpPr txBox="1">
              <a:spLocks noChangeArrowheads="1"/>
            </p:cNvSpPr>
            <p:nvPr/>
          </p:nvSpPr>
          <p:spPr bwMode="auto">
            <a:xfrm>
              <a:off x="7050982" y="1517129"/>
              <a:ext cx="473352" cy="370446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600" b="1" dirty="0">
                  <a:solidFill>
                    <a:schemeClr val="tx1"/>
                  </a:solidFill>
                </a:rPr>
                <a:t>V</a:t>
              </a:r>
              <a:r>
                <a:rPr lang="fr-FR" sz="1600" b="1" baseline="-25000" dirty="0">
                  <a:solidFill>
                    <a:schemeClr val="tx1"/>
                  </a:solidFill>
                </a:rPr>
                <a:t>S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37306" name="Line 442"/>
            <p:cNvSpPr>
              <a:spLocks noChangeShapeType="1"/>
            </p:cNvSpPr>
            <p:nvPr/>
          </p:nvSpPr>
          <p:spPr bwMode="auto">
            <a:xfrm>
              <a:off x="7561378" y="1339446"/>
              <a:ext cx="0" cy="864000"/>
            </a:xfrm>
            <a:prstGeom prst="line">
              <a:avLst/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7317" name="AutoShape 453"/>
            <p:cNvSpPr>
              <a:spLocks noChangeAspect="1" noChangeArrowheads="1"/>
            </p:cNvSpPr>
            <p:nvPr/>
          </p:nvSpPr>
          <p:spPr bwMode="auto">
            <a:xfrm rot="10800000">
              <a:off x="7462461" y="1613135"/>
              <a:ext cx="199776" cy="172621"/>
            </a:xfrm>
            <a:prstGeom prst="triangle">
              <a:avLst>
                <a:gd name="adj" fmla="val 50000"/>
              </a:avLst>
            </a:prstGeom>
            <a:ln w="1905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cxnSp>
          <p:nvCxnSpPr>
            <p:cNvPr id="60" name="Connecteur droit avec flèche 59"/>
            <p:cNvCxnSpPr/>
            <p:nvPr/>
          </p:nvCxnSpPr>
          <p:spPr bwMode="auto">
            <a:xfrm rot="5400000" flipH="1" flipV="1">
              <a:off x="7768422" y="1587559"/>
              <a:ext cx="142876" cy="142876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Connecteur droit avec flèche 60"/>
            <p:cNvCxnSpPr/>
            <p:nvPr/>
          </p:nvCxnSpPr>
          <p:spPr bwMode="auto">
            <a:xfrm rot="5400000" flipH="1" flipV="1">
              <a:off x="7738132" y="1470259"/>
              <a:ext cx="142876" cy="142876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6" name="Picture 4" descr="H:\61cgH-OT8FL._SL1500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124443"/>
            <a:ext cx="1895690" cy="1176593"/>
          </a:xfrm>
          <a:prstGeom prst="rect">
            <a:avLst/>
          </a:prstGeom>
          <a:noFill/>
        </p:spPr>
      </p:pic>
      <p:pic>
        <p:nvPicPr>
          <p:cNvPr id="68" name="Picture 24" descr="Leds"/>
          <p:cNvPicPr>
            <a:picLocks noChangeAspect="1" noChangeArrowheads="1"/>
          </p:cNvPicPr>
          <p:nvPr/>
        </p:nvPicPr>
        <p:blipFill>
          <a:blip r:embed="rId4" r:link="rId5"/>
          <a:srcRect t="28302" r="70808"/>
          <a:stretch>
            <a:fillRect/>
          </a:stretch>
        </p:blipFill>
        <p:spPr bwMode="auto">
          <a:xfrm>
            <a:off x="3714744" y="4481501"/>
            <a:ext cx="928684" cy="72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7" descr="H:\imag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3624245"/>
            <a:ext cx="1340964" cy="785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" name="Picture 1" descr="H:\2N2222-side-view-551x551.jpg"/>
          <p:cNvPicPr>
            <a:picLocks noChangeAspect="1" noChangeArrowheads="1"/>
          </p:cNvPicPr>
          <p:nvPr/>
        </p:nvPicPr>
        <p:blipFill>
          <a:blip r:embed="rId7"/>
          <a:srcRect l="12148" r="6506"/>
          <a:stretch>
            <a:fillRect/>
          </a:stretch>
        </p:blipFill>
        <p:spPr bwMode="auto">
          <a:xfrm>
            <a:off x="7215174" y="3500438"/>
            <a:ext cx="1785950" cy="2195509"/>
          </a:xfrm>
          <a:prstGeom prst="rect">
            <a:avLst/>
          </a:prstGeom>
          <a:noFill/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8"/>
          <a:srcRect r="3505"/>
          <a:stretch>
            <a:fillRect/>
          </a:stretch>
        </p:blipFill>
        <p:spPr bwMode="auto">
          <a:xfrm>
            <a:off x="5033966" y="5195881"/>
            <a:ext cx="3929058" cy="14760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1" name="Picture 5" descr="H:\la-resistance-mise-en-pratique-5.jpg"/>
          <p:cNvPicPr>
            <a:picLocks noChangeAspect="1" noChangeArrowheads="1"/>
          </p:cNvPicPr>
          <p:nvPr/>
        </p:nvPicPr>
        <p:blipFill>
          <a:blip r:embed="rId9"/>
          <a:srcRect l="10353" t="26471" r="15452" b="44852"/>
          <a:stretch>
            <a:fillRect/>
          </a:stretch>
        </p:blipFill>
        <p:spPr bwMode="auto">
          <a:xfrm>
            <a:off x="2525698" y="5624509"/>
            <a:ext cx="833537" cy="252000"/>
          </a:xfrm>
          <a:prstGeom prst="rect">
            <a:avLst/>
          </a:prstGeom>
          <a:noFill/>
        </p:spPr>
      </p:pic>
      <p:sp>
        <p:nvSpPr>
          <p:cNvPr id="62" name="ZoneTexte 61"/>
          <p:cNvSpPr txBox="1"/>
          <p:nvPr/>
        </p:nvSpPr>
        <p:spPr>
          <a:xfrm>
            <a:off x="7224276" y="1882544"/>
            <a:ext cx="1071570" cy="338554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C00000"/>
                </a:solidFill>
              </a:rPr>
              <a:t>2N2222</a:t>
            </a:r>
            <a:endParaRPr lang="fr-FR" sz="1600" b="1" dirty="0">
              <a:solidFill>
                <a:srgbClr val="C00000"/>
              </a:solidFill>
            </a:endParaRPr>
          </a:p>
        </p:txBody>
      </p:sp>
      <p:pic>
        <p:nvPicPr>
          <p:cNvPr id="63" name="Picture 1" descr="H:\2N2222-side-view-551x551.jpg"/>
          <p:cNvPicPr>
            <a:picLocks noChangeAspect="1" noChangeArrowheads="1"/>
          </p:cNvPicPr>
          <p:nvPr/>
        </p:nvPicPr>
        <p:blipFill>
          <a:blip r:embed="rId7"/>
          <a:srcRect l="12148" r="29283" b="31671"/>
          <a:stretch>
            <a:fillRect/>
          </a:stretch>
        </p:blipFill>
        <p:spPr bwMode="auto">
          <a:xfrm>
            <a:off x="3543973" y="5268451"/>
            <a:ext cx="1203447" cy="1404000"/>
          </a:xfrm>
          <a:prstGeom prst="rect">
            <a:avLst/>
          </a:prstGeom>
          <a:noFill/>
        </p:spPr>
      </p:pic>
      <p:sp>
        <p:nvSpPr>
          <p:cNvPr id="37296" name="Line 432"/>
          <p:cNvSpPr>
            <a:spLocks noChangeAspect="1" noChangeShapeType="1"/>
          </p:cNvSpPr>
          <p:nvPr/>
        </p:nvSpPr>
        <p:spPr bwMode="auto">
          <a:xfrm flipH="1">
            <a:off x="1853984" y="1357298"/>
            <a:ext cx="432000" cy="50399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7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7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3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7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37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7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7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7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7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7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7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7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7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3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37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93" grpId="0" animBg="1"/>
      <p:bldP spid="37294" grpId="0" animBg="1"/>
      <p:bldP spid="37295" grpId="0" animBg="1"/>
      <p:bldP spid="37470" grpId="0"/>
      <p:bldP spid="37480" grpId="0"/>
      <p:bldP spid="37481" grpId="0"/>
      <p:bldP spid="37482" grpId="0"/>
      <p:bldP spid="37483" grpId="0"/>
      <p:bldP spid="37484" grpId="0"/>
      <p:bldP spid="37485" grpId="0"/>
      <p:bldP spid="37486" grpId="0"/>
      <p:bldP spid="37487" grpId="0"/>
      <p:bldP spid="62" grpId="0"/>
      <p:bldP spid="3729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696520"/>
            <a:ext cx="7358082" cy="551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e 42"/>
          <p:cNvGrpSpPr>
            <a:grpSpLocks noChangeAspect="1"/>
          </p:cNvGrpSpPr>
          <p:nvPr/>
        </p:nvGrpSpPr>
        <p:grpSpPr>
          <a:xfrm>
            <a:off x="304183" y="285730"/>
            <a:ext cx="2952000" cy="1528237"/>
            <a:chOff x="396875" y="1917700"/>
            <a:chExt cx="3498850" cy="1811338"/>
          </a:xfrm>
        </p:grpSpPr>
        <p:sp>
          <p:nvSpPr>
            <p:cNvPr id="78940" name="Oval 92"/>
            <p:cNvSpPr>
              <a:spLocks noChangeAspect="1" noChangeArrowheads="1"/>
            </p:cNvSpPr>
            <p:nvPr/>
          </p:nvSpPr>
          <p:spPr bwMode="auto">
            <a:xfrm>
              <a:off x="1511300" y="2790825"/>
              <a:ext cx="407988" cy="407988"/>
            </a:xfrm>
            <a:prstGeom prst="ellipse">
              <a:avLst/>
            </a:prstGeom>
            <a:solidFill>
              <a:srgbClr val="FFFFFF"/>
            </a:solidFill>
            <a:ln w="2857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941" name="Line 93"/>
            <p:cNvSpPr>
              <a:spLocks noChangeAspect="1" noChangeShapeType="1"/>
            </p:cNvSpPr>
            <p:nvPr/>
          </p:nvSpPr>
          <p:spPr bwMode="auto">
            <a:xfrm>
              <a:off x="1611313" y="2855913"/>
              <a:ext cx="0" cy="24447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942" name="Line 94"/>
            <p:cNvSpPr>
              <a:spLocks noChangeAspect="1" noChangeShapeType="1"/>
            </p:cNvSpPr>
            <p:nvPr/>
          </p:nvSpPr>
          <p:spPr bwMode="auto">
            <a:xfrm flipV="1">
              <a:off x="1611313" y="2803525"/>
              <a:ext cx="147637" cy="12223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943" name="Line 95"/>
            <p:cNvSpPr>
              <a:spLocks noChangeAspect="1" noChangeShapeType="1"/>
            </p:cNvSpPr>
            <p:nvPr/>
          </p:nvSpPr>
          <p:spPr bwMode="auto">
            <a:xfrm>
              <a:off x="1611313" y="3048000"/>
              <a:ext cx="147637" cy="12223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944" name="Line 96"/>
            <p:cNvSpPr>
              <a:spLocks noChangeAspect="1" noChangeShapeType="1"/>
            </p:cNvSpPr>
            <p:nvPr/>
          </p:nvSpPr>
          <p:spPr bwMode="auto">
            <a:xfrm flipH="1" flipV="1">
              <a:off x="809625" y="2989263"/>
              <a:ext cx="784225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945" name="Line 97"/>
            <p:cNvSpPr>
              <a:spLocks noChangeAspect="1" noChangeShapeType="1"/>
            </p:cNvSpPr>
            <p:nvPr/>
          </p:nvSpPr>
          <p:spPr bwMode="auto">
            <a:xfrm flipV="1">
              <a:off x="1757363" y="3167063"/>
              <a:ext cx="0" cy="5540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946" name="Line 98"/>
            <p:cNvSpPr>
              <a:spLocks noChangeAspect="1" noChangeShapeType="1"/>
            </p:cNvSpPr>
            <p:nvPr/>
          </p:nvSpPr>
          <p:spPr bwMode="auto">
            <a:xfrm>
              <a:off x="1614488" y="3046413"/>
              <a:ext cx="149225" cy="1222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947" name="Rectangle 99"/>
            <p:cNvSpPr>
              <a:spLocks noChangeAspect="1" noChangeArrowheads="1"/>
            </p:cNvSpPr>
            <p:nvPr/>
          </p:nvSpPr>
          <p:spPr bwMode="auto">
            <a:xfrm>
              <a:off x="1006475" y="2922588"/>
              <a:ext cx="363538" cy="11906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949" name="Text Box 101"/>
            <p:cNvSpPr txBox="1">
              <a:spLocks noChangeAspect="1" noChangeArrowheads="1"/>
            </p:cNvSpPr>
            <p:nvPr/>
          </p:nvSpPr>
          <p:spPr bwMode="auto">
            <a:xfrm>
              <a:off x="987423" y="3016250"/>
              <a:ext cx="657643" cy="381184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en-GB" sz="1600" b="1" dirty="0">
                  <a:solidFill>
                    <a:schemeClr val="tx1"/>
                  </a:solidFill>
                </a:rPr>
                <a:t>R</a:t>
              </a:r>
              <a:r>
                <a:rPr lang="en-GB" sz="1600" b="1" baseline="-25000" dirty="0">
                  <a:solidFill>
                    <a:schemeClr val="tx1"/>
                  </a:solidFill>
                </a:rPr>
                <a:t>B</a:t>
              </a:r>
              <a:endParaRPr lang="fr-FR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78952" name="Line 104"/>
            <p:cNvSpPr>
              <a:spLocks noChangeAspect="1" noChangeShapeType="1"/>
            </p:cNvSpPr>
            <p:nvPr/>
          </p:nvSpPr>
          <p:spPr bwMode="auto">
            <a:xfrm flipV="1">
              <a:off x="412750" y="1917700"/>
              <a:ext cx="0" cy="10668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953" name="Line 105"/>
            <p:cNvSpPr>
              <a:spLocks noChangeShapeType="1"/>
            </p:cNvSpPr>
            <p:nvPr/>
          </p:nvSpPr>
          <p:spPr bwMode="auto">
            <a:xfrm>
              <a:off x="1736725" y="3729038"/>
              <a:ext cx="1108075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oval" w="lg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959" name="Line 111"/>
            <p:cNvSpPr>
              <a:spLocks noChangeShapeType="1"/>
            </p:cNvSpPr>
            <p:nvPr/>
          </p:nvSpPr>
          <p:spPr bwMode="auto">
            <a:xfrm rot="420000" flipH="1">
              <a:off x="661988" y="2979738"/>
              <a:ext cx="163512" cy="1238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960" name="Line 112"/>
            <p:cNvSpPr>
              <a:spLocks noChangeShapeType="1"/>
            </p:cNvSpPr>
            <p:nvPr/>
          </p:nvSpPr>
          <p:spPr bwMode="auto">
            <a:xfrm flipH="1">
              <a:off x="396875" y="2994025"/>
              <a:ext cx="28733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961" name="Line 113"/>
            <p:cNvSpPr>
              <a:spLocks noChangeAspect="1" noChangeShapeType="1"/>
            </p:cNvSpPr>
            <p:nvPr/>
          </p:nvSpPr>
          <p:spPr bwMode="auto">
            <a:xfrm flipV="1">
              <a:off x="1741645" y="2630397"/>
              <a:ext cx="0" cy="20583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962" name="Oval 114"/>
            <p:cNvSpPr>
              <a:spLocks noChangeAspect="1" noChangeArrowheads="1"/>
            </p:cNvSpPr>
            <p:nvPr/>
          </p:nvSpPr>
          <p:spPr bwMode="auto">
            <a:xfrm>
              <a:off x="1720850" y="2600325"/>
              <a:ext cx="55563" cy="53975"/>
            </a:xfrm>
            <a:prstGeom prst="ellipse">
              <a:avLst/>
            </a:prstGeom>
            <a:solidFill>
              <a:srgbClr val="000000"/>
            </a:solidFill>
            <a:ln w="2857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963" name="Oval 115"/>
            <p:cNvSpPr>
              <a:spLocks noChangeAspect="1" noChangeArrowheads="1"/>
            </p:cNvSpPr>
            <p:nvPr/>
          </p:nvSpPr>
          <p:spPr bwMode="auto">
            <a:xfrm>
              <a:off x="1738313" y="3297238"/>
              <a:ext cx="53975" cy="53975"/>
            </a:xfrm>
            <a:prstGeom prst="ellipse">
              <a:avLst/>
            </a:prstGeom>
            <a:solidFill>
              <a:srgbClr val="000000"/>
            </a:solidFill>
            <a:ln w="2857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964" name="Line 116"/>
            <p:cNvSpPr>
              <a:spLocks noChangeAspect="1" noChangeShapeType="1"/>
            </p:cNvSpPr>
            <p:nvPr/>
          </p:nvSpPr>
          <p:spPr bwMode="auto">
            <a:xfrm flipV="1">
              <a:off x="1755775" y="1922462"/>
              <a:ext cx="0" cy="45283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965" name="Text Box 117"/>
            <p:cNvSpPr txBox="1">
              <a:spLocks noChangeAspect="1" noChangeArrowheads="1"/>
            </p:cNvSpPr>
            <p:nvPr/>
          </p:nvSpPr>
          <p:spPr bwMode="auto">
            <a:xfrm>
              <a:off x="539750" y="3031676"/>
              <a:ext cx="331788" cy="29051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l"/>
              <a:r>
                <a:rPr lang="fr-FR" sz="1600" b="1" dirty="0">
                  <a:solidFill>
                    <a:schemeClr val="tx1"/>
                  </a:solidFill>
                </a:rPr>
                <a:t>a</a:t>
              </a:r>
              <a:endParaRPr lang="fr-FR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78970" name="Line 122"/>
            <p:cNvSpPr>
              <a:spLocks noChangeShapeType="1"/>
            </p:cNvSpPr>
            <p:nvPr/>
          </p:nvSpPr>
          <p:spPr bwMode="auto">
            <a:xfrm>
              <a:off x="412750" y="1922464"/>
              <a:ext cx="240823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oval" w="lg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979" name="Line 131"/>
            <p:cNvSpPr>
              <a:spLocks noChangeShapeType="1"/>
            </p:cNvSpPr>
            <p:nvPr/>
          </p:nvSpPr>
          <p:spPr bwMode="auto">
            <a:xfrm>
              <a:off x="1746250" y="2371585"/>
              <a:ext cx="2105025" cy="0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980" name="Line 132"/>
            <p:cNvSpPr>
              <a:spLocks noChangeShapeType="1"/>
            </p:cNvSpPr>
            <p:nvPr/>
          </p:nvSpPr>
          <p:spPr bwMode="auto">
            <a:xfrm>
              <a:off x="1754188" y="2600988"/>
              <a:ext cx="2141537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043" name="Arc 195"/>
            <p:cNvSpPr>
              <a:spLocks noChangeAspect="1"/>
            </p:cNvSpPr>
            <p:nvPr/>
          </p:nvSpPr>
          <p:spPr bwMode="auto">
            <a:xfrm rot="2809768">
              <a:off x="1724026" y="1947862"/>
              <a:ext cx="1655762" cy="1668463"/>
            </a:xfrm>
            <a:custGeom>
              <a:avLst/>
              <a:gdLst>
                <a:gd name="T0" fmla="*/ 2147483647 w 20392"/>
                <a:gd name="T1" fmla="*/ 0 h 20533"/>
                <a:gd name="T2" fmla="*/ 2147483647 w 20392"/>
                <a:gd name="T3" fmla="*/ 2147483647 h 20533"/>
                <a:gd name="T4" fmla="*/ 0 w 20392"/>
                <a:gd name="T5" fmla="*/ 2147483647 h 20533"/>
                <a:gd name="T6" fmla="*/ 0 60000 65536"/>
                <a:gd name="T7" fmla="*/ 0 60000 65536"/>
                <a:gd name="T8" fmla="*/ 0 60000 65536"/>
                <a:gd name="T9" fmla="*/ 0 w 20392"/>
                <a:gd name="T10" fmla="*/ 0 h 20533"/>
                <a:gd name="T11" fmla="*/ 20392 w 20392"/>
                <a:gd name="T12" fmla="*/ 20533 h 205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392" h="20533" fill="none" extrusionOk="0">
                  <a:moveTo>
                    <a:pt x="6704" y="-1"/>
                  </a:moveTo>
                  <a:cubicBezTo>
                    <a:pt x="13108" y="2090"/>
                    <a:pt x="18170" y="7050"/>
                    <a:pt x="20392" y="13410"/>
                  </a:cubicBezTo>
                </a:path>
                <a:path w="20392" h="20533" stroke="0" extrusionOk="0">
                  <a:moveTo>
                    <a:pt x="6704" y="-1"/>
                  </a:moveTo>
                  <a:cubicBezTo>
                    <a:pt x="13108" y="2090"/>
                    <a:pt x="18170" y="7050"/>
                    <a:pt x="20392" y="13410"/>
                  </a:cubicBezTo>
                  <a:lnTo>
                    <a:pt x="0" y="2053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9044" name="Text Box 196"/>
            <p:cNvSpPr txBox="1">
              <a:spLocks noChangeArrowheads="1"/>
            </p:cNvSpPr>
            <p:nvPr/>
          </p:nvSpPr>
          <p:spPr bwMode="auto">
            <a:xfrm>
              <a:off x="3105599" y="2235671"/>
              <a:ext cx="431799" cy="80948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>
                  <a:solidFill>
                    <a:schemeClr val="tx1"/>
                  </a:solidFill>
                </a:rPr>
                <a:t>	U</a:t>
              </a:r>
            </a:p>
          </p:txBody>
        </p:sp>
      </p:grpSp>
      <p:sp>
        <p:nvSpPr>
          <p:cNvPr id="78924" name="Rectangle 76"/>
          <p:cNvSpPr>
            <a:spLocks noChangeArrowheads="1"/>
          </p:cNvSpPr>
          <p:nvPr/>
        </p:nvSpPr>
        <p:spPr bwMode="auto">
          <a:xfrm>
            <a:off x="7524750" y="260350"/>
            <a:ext cx="1335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DZ" sz="2000" b="1">
                <a:solidFill>
                  <a:srgbClr val="FF0000"/>
                </a:solidFill>
                <a:cs typeface="Arabic Transparent" pitchFamily="2" charset="-78"/>
              </a:rPr>
              <a:t>طرح الإشكال:</a:t>
            </a:r>
            <a:endParaRPr lang="fr-FR" sz="2000" b="1">
              <a:solidFill>
                <a:srgbClr val="FF0000"/>
              </a:solidFill>
              <a:cs typeface="Arabic Transparent" pitchFamily="2" charset="-78"/>
            </a:endParaRPr>
          </a:p>
        </p:txBody>
      </p:sp>
      <p:pic>
        <p:nvPicPr>
          <p:cNvPr id="79038" name="Picture 190" descr="Solaire%20Carte"/>
          <p:cNvPicPr>
            <a:picLocks noChangeAspect="1" noChangeArrowheads="1"/>
          </p:cNvPicPr>
          <p:nvPr/>
        </p:nvPicPr>
        <p:blipFill>
          <a:blip r:embed="rId2"/>
          <a:srcRect l="27786"/>
          <a:stretch>
            <a:fillRect/>
          </a:stretch>
        </p:blipFill>
        <p:spPr bwMode="auto">
          <a:xfrm>
            <a:off x="3000364" y="142852"/>
            <a:ext cx="3506806" cy="181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002" name="AutoShape 154"/>
          <p:cNvSpPr>
            <a:spLocks noChangeArrowheads="1"/>
          </p:cNvSpPr>
          <p:nvPr/>
        </p:nvSpPr>
        <p:spPr bwMode="auto">
          <a:xfrm>
            <a:off x="5834062" y="71414"/>
            <a:ext cx="1452582" cy="668319"/>
          </a:xfrm>
          <a:prstGeom prst="wedgeRoundRectCallout">
            <a:avLst>
              <a:gd name="adj1" fmla="val -62128"/>
              <a:gd name="adj2" fmla="val 83887"/>
              <a:gd name="adj3" fmla="val 16667"/>
            </a:avLst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ثمن هذه الدارة الكترونية غال جدا</a:t>
            </a:r>
          </a:p>
          <a:p>
            <a:pPr algn="r" rtl="1"/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endParaRPr lang="en-US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79045" name="AutoShape 197"/>
          <p:cNvSpPr>
            <a:spLocks noChangeArrowheads="1"/>
          </p:cNvSpPr>
          <p:nvPr/>
        </p:nvSpPr>
        <p:spPr bwMode="auto">
          <a:xfrm>
            <a:off x="54546" y="1993496"/>
            <a:ext cx="2160000" cy="864000"/>
          </a:xfrm>
          <a:prstGeom prst="wedgeRoundRectCallout">
            <a:avLst>
              <a:gd name="adj1" fmla="val 1200"/>
              <a:gd name="adj2" fmla="val -68173"/>
              <a:gd name="adj3" fmla="val 16667"/>
            </a:avLst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...ربما لو فسدت المقاومة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أو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المقحل ..فقد يؤدي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إلى </a:t>
            </a:r>
            <a:r>
              <a:rPr lang="ar-DZ" sz="1600" b="1" dirty="0">
                <a:solidFill>
                  <a:schemeClr val="tx1"/>
                </a:solidFill>
              </a:rPr>
              <a:t>فساد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</a:rPr>
              <a:t>هذه الدارة الكترونية</a:t>
            </a:r>
            <a:r>
              <a:rPr lang="ar-DZ" sz="1600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Arabic Transparent" pitchFamily="2" charset="-78"/>
                <a:cs typeface="Arabic Transparent" pitchFamily="2" charset="-78"/>
              </a:rPr>
              <a:t>!!</a:t>
            </a:r>
          </a:p>
        </p:txBody>
      </p:sp>
      <p:grpSp>
        <p:nvGrpSpPr>
          <p:cNvPr id="2" name="Group 198"/>
          <p:cNvGrpSpPr>
            <a:grpSpLocks noChangeAspect="1"/>
          </p:cNvGrpSpPr>
          <p:nvPr/>
        </p:nvGrpSpPr>
        <p:grpSpPr bwMode="auto">
          <a:xfrm>
            <a:off x="8471608" y="1071547"/>
            <a:ext cx="529548" cy="1071570"/>
            <a:chOff x="4563" y="2766"/>
            <a:chExt cx="573" cy="1391"/>
          </a:xfrm>
        </p:grpSpPr>
        <p:grpSp>
          <p:nvGrpSpPr>
            <p:cNvPr id="3" name="Group 199"/>
            <p:cNvGrpSpPr>
              <a:grpSpLocks noChangeAspect="1"/>
            </p:cNvGrpSpPr>
            <p:nvPr/>
          </p:nvGrpSpPr>
          <p:grpSpPr bwMode="auto">
            <a:xfrm>
              <a:off x="4563" y="2868"/>
              <a:ext cx="514" cy="1289"/>
              <a:chOff x="4563" y="2868"/>
              <a:chExt cx="514" cy="1289"/>
            </a:xfrm>
          </p:grpSpPr>
          <p:sp>
            <p:nvSpPr>
              <p:cNvPr id="18469" name="Freeform 200"/>
              <p:cNvSpPr>
                <a:spLocks noChangeAspect="1"/>
              </p:cNvSpPr>
              <p:nvPr/>
            </p:nvSpPr>
            <p:spPr bwMode="auto">
              <a:xfrm>
                <a:off x="4694" y="2918"/>
                <a:ext cx="302" cy="295"/>
              </a:xfrm>
              <a:custGeom>
                <a:avLst/>
                <a:gdLst>
                  <a:gd name="T0" fmla="*/ 1 w 604"/>
                  <a:gd name="T1" fmla="*/ 1 h 590"/>
                  <a:gd name="T2" fmla="*/ 1 w 604"/>
                  <a:gd name="T3" fmla="*/ 1 h 590"/>
                  <a:gd name="T4" fmla="*/ 2 w 604"/>
                  <a:gd name="T5" fmla="*/ 1 h 590"/>
                  <a:gd name="T6" fmla="*/ 2 w 604"/>
                  <a:gd name="T7" fmla="*/ 1 h 590"/>
                  <a:gd name="T8" fmla="*/ 3 w 604"/>
                  <a:gd name="T9" fmla="*/ 1 h 590"/>
                  <a:gd name="T10" fmla="*/ 3 w 604"/>
                  <a:gd name="T11" fmla="*/ 0 h 590"/>
                  <a:gd name="T12" fmla="*/ 5 w 604"/>
                  <a:gd name="T13" fmla="*/ 1 h 590"/>
                  <a:gd name="T14" fmla="*/ 5 w 604"/>
                  <a:gd name="T15" fmla="*/ 1 h 590"/>
                  <a:gd name="T16" fmla="*/ 5 w 604"/>
                  <a:gd name="T17" fmla="*/ 1 h 590"/>
                  <a:gd name="T18" fmla="*/ 5 w 604"/>
                  <a:gd name="T19" fmla="*/ 1 h 590"/>
                  <a:gd name="T20" fmla="*/ 5 w 604"/>
                  <a:gd name="T21" fmla="*/ 2 h 590"/>
                  <a:gd name="T22" fmla="*/ 3 w 604"/>
                  <a:gd name="T23" fmla="*/ 3 h 590"/>
                  <a:gd name="T24" fmla="*/ 3 w 604"/>
                  <a:gd name="T25" fmla="*/ 3 h 590"/>
                  <a:gd name="T26" fmla="*/ 2 w 604"/>
                  <a:gd name="T27" fmla="*/ 5 h 590"/>
                  <a:gd name="T28" fmla="*/ 2 w 604"/>
                  <a:gd name="T29" fmla="*/ 5 h 590"/>
                  <a:gd name="T30" fmla="*/ 1 w 604"/>
                  <a:gd name="T31" fmla="*/ 5 h 590"/>
                  <a:gd name="T32" fmla="*/ 1 w 604"/>
                  <a:gd name="T33" fmla="*/ 5 h 590"/>
                  <a:gd name="T34" fmla="*/ 1 w 604"/>
                  <a:gd name="T35" fmla="*/ 3 h 590"/>
                  <a:gd name="T36" fmla="*/ 1 w 604"/>
                  <a:gd name="T37" fmla="*/ 3 h 590"/>
                  <a:gd name="T38" fmla="*/ 1 w 604"/>
                  <a:gd name="T39" fmla="*/ 3 h 590"/>
                  <a:gd name="T40" fmla="*/ 0 w 604"/>
                  <a:gd name="T41" fmla="*/ 2 h 590"/>
                  <a:gd name="T42" fmla="*/ 1 w 604"/>
                  <a:gd name="T43" fmla="*/ 2 h 590"/>
                  <a:gd name="T44" fmla="*/ 1 w 604"/>
                  <a:gd name="T45" fmla="*/ 2 h 590"/>
                  <a:gd name="T46" fmla="*/ 1 w 604"/>
                  <a:gd name="T47" fmla="*/ 1 h 5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4"/>
                  <a:gd name="T73" fmla="*/ 0 h 590"/>
                  <a:gd name="T74" fmla="*/ 604 w 604"/>
                  <a:gd name="T75" fmla="*/ 590 h 59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4" h="590">
                    <a:moveTo>
                      <a:pt x="184" y="249"/>
                    </a:moveTo>
                    <a:lnTo>
                      <a:pt x="237" y="170"/>
                    </a:lnTo>
                    <a:lnTo>
                      <a:pt x="295" y="111"/>
                    </a:lnTo>
                    <a:lnTo>
                      <a:pt x="355" y="39"/>
                    </a:lnTo>
                    <a:lnTo>
                      <a:pt x="427" y="7"/>
                    </a:lnTo>
                    <a:lnTo>
                      <a:pt x="485" y="0"/>
                    </a:lnTo>
                    <a:lnTo>
                      <a:pt x="545" y="19"/>
                    </a:lnTo>
                    <a:lnTo>
                      <a:pt x="578" y="65"/>
                    </a:lnTo>
                    <a:lnTo>
                      <a:pt x="604" y="151"/>
                    </a:lnTo>
                    <a:lnTo>
                      <a:pt x="597" y="242"/>
                    </a:lnTo>
                    <a:lnTo>
                      <a:pt x="571" y="321"/>
                    </a:lnTo>
                    <a:lnTo>
                      <a:pt x="506" y="413"/>
                    </a:lnTo>
                    <a:lnTo>
                      <a:pt x="434" y="478"/>
                    </a:lnTo>
                    <a:lnTo>
                      <a:pt x="355" y="537"/>
                    </a:lnTo>
                    <a:lnTo>
                      <a:pt x="269" y="576"/>
                    </a:lnTo>
                    <a:lnTo>
                      <a:pt x="197" y="590"/>
                    </a:lnTo>
                    <a:lnTo>
                      <a:pt x="165" y="570"/>
                    </a:lnTo>
                    <a:lnTo>
                      <a:pt x="138" y="492"/>
                    </a:lnTo>
                    <a:lnTo>
                      <a:pt x="144" y="387"/>
                    </a:lnTo>
                    <a:lnTo>
                      <a:pt x="19" y="393"/>
                    </a:lnTo>
                    <a:lnTo>
                      <a:pt x="0" y="374"/>
                    </a:lnTo>
                    <a:lnTo>
                      <a:pt x="19" y="334"/>
                    </a:lnTo>
                    <a:lnTo>
                      <a:pt x="151" y="327"/>
                    </a:lnTo>
                    <a:lnTo>
                      <a:pt x="184" y="24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0" name="Freeform 201"/>
              <p:cNvSpPr>
                <a:spLocks noChangeAspect="1"/>
              </p:cNvSpPr>
              <p:nvPr/>
            </p:nvSpPr>
            <p:spPr bwMode="auto">
              <a:xfrm>
                <a:off x="4678" y="3229"/>
                <a:ext cx="209" cy="433"/>
              </a:xfrm>
              <a:custGeom>
                <a:avLst/>
                <a:gdLst>
                  <a:gd name="T0" fmla="*/ 1 w 418"/>
                  <a:gd name="T1" fmla="*/ 0 h 867"/>
                  <a:gd name="T2" fmla="*/ 2 w 418"/>
                  <a:gd name="T3" fmla="*/ 0 h 867"/>
                  <a:gd name="T4" fmla="*/ 3 w 418"/>
                  <a:gd name="T5" fmla="*/ 0 h 867"/>
                  <a:gd name="T6" fmla="*/ 3 w 418"/>
                  <a:gd name="T7" fmla="*/ 0 h 867"/>
                  <a:gd name="T8" fmla="*/ 3 w 418"/>
                  <a:gd name="T9" fmla="*/ 0 h 867"/>
                  <a:gd name="T10" fmla="*/ 3 w 418"/>
                  <a:gd name="T11" fmla="*/ 0 h 867"/>
                  <a:gd name="T12" fmla="*/ 3 w 418"/>
                  <a:gd name="T13" fmla="*/ 1 h 867"/>
                  <a:gd name="T14" fmla="*/ 3 w 418"/>
                  <a:gd name="T15" fmla="*/ 1 h 867"/>
                  <a:gd name="T16" fmla="*/ 3 w 418"/>
                  <a:gd name="T17" fmla="*/ 2 h 867"/>
                  <a:gd name="T18" fmla="*/ 3 w 418"/>
                  <a:gd name="T19" fmla="*/ 2 h 867"/>
                  <a:gd name="T20" fmla="*/ 3 w 418"/>
                  <a:gd name="T21" fmla="*/ 3 h 867"/>
                  <a:gd name="T22" fmla="*/ 3 w 418"/>
                  <a:gd name="T23" fmla="*/ 4 h 867"/>
                  <a:gd name="T24" fmla="*/ 3 w 418"/>
                  <a:gd name="T25" fmla="*/ 4 h 867"/>
                  <a:gd name="T26" fmla="*/ 3 w 418"/>
                  <a:gd name="T27" fmla="*/ 5 h 867"/>
                  <a:gd name="T28" fmla="*/ 3 w 418"/>
                  <a:gd name="T29" fmla="*/ 6 h 867"/>
                  <a:gd name="T30" fmla="*/ 3 w 418"/>
                  <a:gd name="T31" fmla="*/ 6 h 867"/>
                  <a:gd name="T32" fmla="*/ 3 w 418"/>
                  <a:gd name="T33" fmla="*/ 6 h 867"/>
                  <a:gd name="T34" fmla="*/ 2 w 418"/>
                  <a:gd name="T35" fmla="*/ 6 h 867"/>
                  <a:gd name="T36" fmla="*/ 2 w 418"/>
                  <a:gd name="T37" fmla="*/ 6 h 867"/>
                  <a:gd name="T38" fmla="*/ 1 w 418"/>
                  <a:gd name="T39" fmla="*/ 6 h 867"/>
                  <a:gd name="T40" fmla="*/ 1 w 418"/>
                  <a:gd name="T41" fmla="*/ 5 h 867"/>
                  <a:gd name="T42" fmla="*/ 1 w 418"/>
                  <a:gd name="T43" fmla="*/ 5 h 867"/>
                  <a:gd name="T44" fmla="*/ 0 w 418"/>
                  <a:gd name="T45" fmla="*/ 4 h 867"/>
                  <a:gd name="T46" fmla="*/ 1 w 418"/>
                  <a:gd name="T47" fmla="*/ 3 h 867"/>
                  <a:gd name="T48" fmla="*/ 1 w 418"/>
                  <a:gd name="T49" fmla="*/ 2 h 867"/>
                  <a:gd name="T50" fmla="*/ 1 w 418"/>
                  <a:gd name="T51" fmla="*/ 1 h 867"/>
                  <a:gd name="T52" fmla="*/ 1 w 418"/>
                  <a:gd name="T53" fmla="*/ 0 h 86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18"/>
                  <a:gd name="T82" fmla="*/ 0 h 867"/>
                  <a:gd name="T83" fmla="*/ 418 w 418"/>
                  <a:gd name="T84" fmla="*/ 867 h 86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18" h="867">
                    <a:moveTo>
                      <a:pt x="118" y="73"/>
                    </a:moveTo>
                    <a:lnTo>
                      <a:pt x="176" y="20"/>
                    </a:lnTo>
                    <a:lnTo>
                      <a:pt x="267" y="0"/>
                    </a:lnTo>
                    <a:lnTo>
                      <a:pt x="346" y="14"/>
                    </a:lnTo>
                    <a:lnTo>
                      <a:pt x="405" y="67"/>
                    </a:lnTo>
                    <a:lnTo>
                      <a:pt x="418" y="106"/>
                    </a:lnTo>
                    <a:lnTo>
                      <a:pt x="418" y="158"/>
                    </a:lnTo>
                    <a:lnTo>
                      <a:pt x="392" y="204"/>
                    </a:lnTo>
                    <a:lnTo>
                      <a:pt x="346" y="283"/>
                    </a:lnTo>
                    <a:lnTo>
                      <a:pt x="327" y="375"/>
                    </a:lnTo>
                    <a:lnTo>
                      <a:pt x="320" y="452"/>
                    </a:lnTo>
                    <a:lnTo>
                      <a:pt x="339" y="538"/>
                    </a:lnTo>
                    <a:lnTo>
                      <a:pt x="392" y="617"/>
                    </a:lnTo>
                    <a:lnTo>
                      <a:pt x="412" y="696"/>
                    </a:lnTo>
                    <a:lnTo>
                      <a:pt x="405" y="768"/>
                    </a:lnTo>
                    <a:lnTo>
                      <a:pt x="367" y="827"/>
                    </a:lnTo>
                    <a:lnTo>
                      <a:pt x="314" y="860"/>
                    </a:lnTo>
                    <a:lnTo>
                      <a:pt x="248" y="867"/>
                    </a:lnTo>
                    <a:lnTo>
                      <a:pt x="170" y="867"/>
                    </a:lnTo>
                    <a:lnTo>
                      <a:pt x="111" y="833"/>
                    </a:lnTo>
                    <a:lnTo>
                      <a:pt x="51" y="735"/>
                    </a:lnTo>
                    <a:lnTo>
                      <a:pt x="13" y="649"/>
                    </a:lnTo>
                    <a:lnTo>
                      <a:pt x="0" y="519"/>
                    </a:lnTo>
                    <a:lnTo>
                      <a:pt x="13" y="401"/>
                    </a:lnTo>
                    <a:lnTo>
                      <a:pt x="39" y="276"/>
                    </a:lnTo>
                    <a:lnTo>
                      <a:pt x="78" y="151"/>
                    </a:lnTo>
                    <a:lnTo>
                      <a:pt x="118" y="7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1" name="Freeform 202"/>
              <p:cNvSpPr>
                <a:spLocks noChangeAspect="1"/>
              </p:cNvSpPr>
              <p:nvPr/>
            </p:nvSpPr>
            <p:spPr bwMode="auto">
              <a:xfrm>
                <a:off x="4845" y="3243"/>
                <a:ext cx="232" cy="390"/>
              </a:xfrm>
              <a:custGeom>
                <a:avLst/>
                <a:gdLst>
                  <a:gd name="T0" fmla="*/ 0 w 465"/>
                  <a:gd name="T1" fmla="*/ 1 h 780"/>
                  <a:gd name="T2" fmla="*/ 0 w 465"/>
                  <a:gd name="T3" fmla="*/ 1 h 780"/>
                  <a:gd name="T4" fmla="*/ 0 w 465"/>
                  <a:gd name="T5" fmla="*/ 0 h 780"/>
                  <a:gd name="T6" fmla="*/ 0 w 465"/>
                  <a:gd name="T7" fmla="*/ 1 h 780"/>
                  <a:gd name="T8" fmla="*/ 1 w 465"/>
                  <a:gd name="T9" fmla="*/ 1 h 780"/>
                  <a:gd name="T10" fmla="*/ 1 w 465"/>
                  <a:gd name="T11" fmla="*/ 2 h 780"/>
                  <a:gd name="T12" fmla="*/ 2 w 465"/>
                  <a:gd name="T13" fmla="*/ 3 h 780"/>
                  <a:gd name="T14" fmla="*/ 3 w 465"/>
                  <a:gd name="T15" fmla="*/ 3 h 780"/>
                  <a:gd name="T16" fmla="*/ 3 w 465"/>
                  <a:gd name="T17" fmla="*/ 3 h 780"/>
                  <a:gd name="T18" fmla="*/ 3 w 465"/>
                  <a:gd name="T19" fmla="*/ 3 h 780"/>
                  <a:gd name="T20" fmla="*/ 2 w 465"/>
                  <a:gd name="T21" fmla="*/ 5 h 780"/>
                  <a:gd name="T22" fmla="*/ 2 w 465"/>
                  <a:gd name="T23" fmla="*/ 5 h 780"/>
                  <a:gd name="T24" fmla="*/ 1 w 465"/>
                  <a:gd name="T25" fmla="*/ 5 h 780"/>
                  <a:gd name="T26" fmla="*/ 1 w 465"/>
                  <a:gd name="T27" fmla="*/ 5 h 780"/>
                  <a:gd name="T28" fmla="*/ 0 w 465"/>
                  <a:gd name="T29" fmla="*/ 5 h 780"/>
                  <a:gd name="T30" fmla="*/ 1 w 465"/>
                  <a:gd name="T31" fmla="*/ 5 h 780"/>
                  <a:gd name="T32" fmla="*/ 1 w 465"/>
                  <a:gd name="T33" fmla="*/ 6 h 780"/>
                  <a:gd name="T34" fmla="*/ 2 w 465"/>
                  <a:gd name="T35" fmla="*/ 6 h 780"/>
                  <a:gd name="T36" fmla="*/ 2 w 465"/>
                  <a:gd name="T37" fmla="*/ 6 h 780"/>
                  <a:gd name="T38" fmla="*/ 2 w 465"/>
                  <a:gd name="T39" fmla="*/ 6 h 780"/>
                  <a:gd name="T40" fmla="*/ 1 w 465"/>
                  <a:gd name="T41" fmla="*/ 6 h 780"/>
                  <a:gd name="T42" fmla="*/ 1 w 465"/>
                  <a:gd name="T43" fmla="*/ 6 h 780"/>
                  <a:gd name="T44" fmla="*/ 0 w 465"/>
                  <a:gd name="T45" fmla="*/ 6 h 780"/>
                  <a:gd name="T46" fmla="*/ 0 w 465"/>
                  <a:gd name="T47" fmla="*/ 5 h 780"/>
                  <a:gd name="T48" fmla="*/ 0 w 465"/>
                  <a:gd name="T49" fmla="*/ 5 h 780"/>
                  <a:gd name="T50" fmla="*/ 0 w 465"/>
                  <a:gd name="T51" fmla="*/ 5 h 780"/>
                  <a:gd name="T52" fmla="*/ 0 w 465"/>
                  <a:gd name="T53" fmla="*/ 5 h 780"/>
                  <a:gd name="T54" fmla="*/ 1 w 465"/>
                  <a:gd name="T55" fmla="*/ 3 h 780"/>
                  <a:gd name="T56" fmla="*/ 1 w 465"/>
                  <a:gd name="T57" fmla="*/ 3 h 780"/>
                  <a:gd name="T58" fmla="*/ 2 w 465"/>
                  <a:gd name="T59" fmla="*/ 3 h 780"/>
                  <a:gd name="T60" fmla="*/ 2 w 465"/>
                  <a:gd name="T61" fmla="*/ 3 h 780"/>
                  <a:gd name="T62" fmla="*/ 2 w 465"/>
                  <a:gd name="T63" fmla="*/ 3 h 780"/>
                  <a:gd name="T64" fmla="*/ 2 w 465"/>
                  <a:gd name="T65" fmla="*/ 3 h 780"/>
                  <a:gd name="T66" fmla="*/ 2 w 465"/>
                  <a:gd name="T67" fmla="*/ 3 h 780"/>
                  <a:gd name="T68" fmla="*/ 1 w 465"/>
                  <a:gd name="T69" fmla="*/ 3 h 780"/>
                  <a:gd name="T70" fmla="*/ 1 w 465"/>
                  <a:gd name="T71" fmla="*/ 2 h 780"/>
                  <a:gd name="T72" fmla="*/ 0 w 465"/>
                  <a:gd name="T73" fmla="*/ 2 h 780"/>
                  <a:gd name="T74" fmla="*/ 0 w 465"/>
                  <a:gd name="T75" fmla="*/ 1 h 780"/>
                  <a:gd name="T76" fmla="*/ 0 w 465"/>
                  <a:gd name="T77" fmla="*/ 1 h 78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65"/>
                  <a:gd name="T118" fmla="*/ 0 h 780"/>
                  <a:gd name="T119" fmla="*/ 465 w 465"/>
                  <a:gd name="T120" fmla="*/ 780 h 78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65" h="780">
                    <a:moveTo>
                      <a:pt x="0" y="39"/>
                    </a:moveTo>
                    <a:lnTo>
                      <a:pt x="5" y="6"/>
                    </a:lnTo>
                    <a:lnTo>
                      <a:pt x="78" y="0"/>
                    </a:lnTo>
                    <a:lnTo>
                      <a:pt x="117" y="33"/>
                    </a:lnTo>
                    <a:lnTo>
                      <a:pt x="177" y="117"/>
                    </a:lnTo>
                    <a:lnTo>
                      <a:pt x="254" y="229"/>
                    </a:lnTo>
                    <a:lnTo>
                      <a:pt x="326" y="307"/>
                    </a:lnTo>
                    <a:lnTo>
                      <a:pt x="458" y="452"/>
                    </a:lnTo>
                    <a:lnTo>
                      <a:pt x="465" y="484"/>
                    </a:lnTo>
                    <a:lnTo>
                      <a:pt x="438" y="504"/>
                    </a:lnTo>
                    <a:lnTo>
                      <a:pt x="372" y="530"/>
                    </a:lnTo>
                    <a:lnTo>
                      <a:pt x="281" y="551"/>
                    </a:lnTo>
                    <a:lnTo>
                      <a:pt x="170" y="557"/>
                    </a:lnTo>
                    <a:lnTo>
                      <a:pt x="130" y="563"/>
                    </a:lnTo>
                    <a:lnTo>
                      <a:pt x="117" y="590"/>
                    </a:lnTo>
                    <a:lnTo>
                      <a:pt x="143" y="635"/>
                    </a:lnTo>
                    <a:lnTo>
                      <a:pt x="235" y="714"/>
                    </a:lnTo>
                    <a:lnTo>
                      <a:pt x="300" y="734"/>
                    </a:lnTo>
                    <a:lnTo>
                      <a:pt x="314" y="760"/>
                    </a:lnTo>
                    <a:lnTo>
                      <a:pt x="287" y="780"/>
                    </a:lnTo>
                    <a:lnTo>
                      <a:pt x="228" y="780"/>
                    </a:lnTo>
                    <a:lnTo>
                      <a:pt x="150" y="734"/>
                    </a:lnTo>
                    <a:lnTo>
                      <a:pt x="84" y="669"/>
                    </a:lnTo>
                    <a:lnTo>
                      <a:pt x="45" y="609"/>
                    </a:lnTo>
                    <a:lnTo>
                      <a:pt x="45" y="563"/>
                    </a:lnTo>
                    <a:lnTo>
                      <a:pt x="71" y="530"/>
                    </a:lnTo>
                    <a:lnTo>
                      <a:pt x="110" y="518"/>
                    </a:lnTo>
                    <a:lnTo>
                      <a:pt x="170" y="511"/>
                    </a:lnTo>
                    <a:lnTo>
                      <a:pt x="235" y="511"/>
                    </a:lnTo>
                    <a:lnTo>
                      <a:pt x="314" y="498"/>
                    </a:lnTo>
                    <a:lnTo>
                      <a:pt x="353" y="484"/>
                    </a:lnTo>
                    <a:lnTo>
                      <a:pt x="372" y="465"/>
                    </a:lnTo>
                    <a:lnTo>
                      <a:pt x="366" y="446"/>
                    </a:lnTo>
                    <a:lnTo>
                      <a:pt x="307" y="393"/>
                    </a:lnTo>
                    <a:lnTo>
                      <a:pt x="215" y="301"/>
                    </a:lnTo>
                    <a:lnTo>
                      <a:pt x="130" y="223"/>
                    </a:lnTo>
                    <a:lnTo>
                      <a:pt x="38" y="138"/>
                    </a:lnTo>
                    <a:lnTo>
                      <a:pt x="5" y="78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2" name="Freeform 203"/>
              <p:cNvSpPr>
                <a:spLocks noChangeAspect="1"/>
              </p:cNvSpPr>
              <p:nvPr/>
            </p:nvSpPr>
            <p:spPr bwMode="auto">
              <a:xfrm>
                <a:off x="4694" y="3570"/>
                <a:ext cx="252" cy="587"/>
              </a:xfrm>
              <a:custGeom>
                <a:avLst/>
                <a:gdLst>
                  <a:gd name="T0" fmla="*/ 2 w 504"/>
                  <a:gd name="T1" fmla="*/ 0 h 1175"/>
                  <a:gd name="T2" fmla="*/ 3 w 504"/>
                  <a:gd name="T3" fmla="*/ 0 h 1175"/>
                  <a:gd name="T4" fmla="*/ 3 w 504"/>
                  <a:gd name="T5" fmla="*/ 0 h 1175"/>
                  <a:gd name="T6" fmla="*/ 3 w 504"/>
                  <a:gd name="T7" fmla="*/ 1 h 1175"/>
                  <a:gd name="T8" fmla="*/ 3 w 504"/>
                  <a:gd name="T9" fmla="*/ 2 h 1175"/>
                  <a:gd name="T10" fmla="*/ 3 w 504"/>
                  <a:gd name="T11" fmla="*/ 3 h 1175"/>
                  <a:gd name="T12" fmla="*/ 4 w 504"/>
                  <a:gd name="T13" fmla="*/ 4 h 1175"/>
                  <a:gd name="T14" fmla="*/ 4 w 504"/>
                  <a:gd name="T15" fmla="*/ 5 h 1175"/>
                  <a:gd name="T16" fmla="*/ 4 w 504"/>
                  <a:gd name="T17" fmla="*/ 6 h 1175"/>
                  <a:gd name="T18" fmla="*/ 4 w 504"/>
                  <a:gd name="T19" fmla="*/ 7 h 1175"/>
                  <a:gd name="T20" fmla="*/ 4 w 504"/>
                  <a:gd name="T21" fmla="*/ 7 h 1175"/>
                  <a:gd name="T22" fmla="*/ 4 w 504"/>
                  <a:gd name="T23" fmla="*/ 8 h 1175"/>
                  <a:gd name="T24" fmla="*/ 4 w 504"/>
                  <a:gd name="T25" fmla="*/ 8 h 1175"/>
                  <a:gd name="T26" fmla="*/ 4 w 504"/>
                  <a:gd name="T27" fmla="*/ 8 h 1175"/>
                  <a:gd name="T28" fmla="*/ 4 w 504"/>
                  <a:gd name="T29" fmla="*/ 8 h 1175"/>
                  <a:gd name="T30" fmla="*/ 3 w 504"/>
                  <a:gd name="T31" fmla="*/ 8 h 1175"/>
                  <a:gd name="T32" fmla="*/ 2 w 504"/>
                  <a:gd name="T33" fmla="*/ 8 h 1175"/>
                  <a:gd name="T34" fmla="*/ 2 w 504"/>
                  <a:gd name="T35" fmla="*/ 8 h 1175"/>
                  <a:gd name="T36" fmla="*/ 1 w 504"/>
                  <a:gd name="T37" fmla="*/ 9 h 1175"/>
                  <a:gd name="T38" fmla="*/ 1 w 504"/>
                  <a:gd name="T39" fmla="*/ 9 h 1175"/>
                  <a:gd name="T40" fmla="*/ 0 w 504"/>
                  <a:gd name="T41" fmla="*/ 8 h 1175"/>
                  <a:gd name="T42" fmla="*/ 1 w 504"/>
                  <a:gd name="T43" fmla="*/ 8 h 1175"/>
                  <a:gd name="T44" fmla="*/ 1 w 504"/>
                  <a:gd name="T45" fmla="*/ 8 h 1175"/>
                  <a:gd name="T46" fmla="*/ 3 w 504"/>
                  <a:gd name="T47" fmla="*/ 7 h 1175"/>
                  <a:gd name="T48" fmla="*/ 3 w 504"/>
                  <a:gd name="T49" fmla="*/ 7 h 1175"/>
                  <a:gd name="T50" fmla="*/ 4 w 504"/>
                  <a:gd name="T51" fmla="*/ 7 h 1175"/>
                  <a:gd name="T52" fmla="*/ 4 w 504"/>
                  <a:gd name="T53" fmla="*/ 7 h 1175"/>
                  <a:gd name="T54" fmla="*/ 4 w 504"/>
                  <a:gd name="T55" fmla="*/ 6 h 1175"/>
                  <a:gd name="T56" fmla="*/ 3 w 504"/>
                  <a:gd name="T57" fmla="*/ 5 h 1175"/>
                  <a:gd name="T58" fmla="*/ 3 w 504"/>
                  <a:gd name="T59" fmla="*/ 4 h 1175"/>
                  <a:gd name="T60" fmla="*/ 2 w 504"/>
                  <a:gd name="T61" fmla="*/ 3 h 1175"/>
                  <a:gd name="T62" fmla="*/ 2 w 504"/>
                  <a:gd name="T63" fmla="*/ 2 h 1175"/>
                  <a:gd name="T64" fmla="*/ 2 w 504"/>
                  <a:gd name="T65" fmla="*/ 1 h 1175"/>
                  <a:gd name="T66" fmla="*/ 2 w 504"/>
                  <a:gd name="T67" fmla="*/ 0 h 1175"/>
                  <a:gd name="T68" fmla="*/ 2 w 504"/>
                  <a:gd name="T69" fmla="*/ 0 h 1175"/>
                  <a:gd name="T70" fmla="*/ 2 w 504"/>
                  <a:gd name="T71" fmla="*/ 0 h 117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04"/>
                  <a:gd name="T109" fmla="*/ 0 h 1175"/>
                  <a:gd name="T110" fmla="*/ 504 w 504"/>
                  <a:gd name="T111" fmla="*/ 1175 h 117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04" h="1175">
                    <a:moveTo>
                      <a:pt x="249" y="0"/>
                    </a:moveTo>
                    <a:lnTo>
                      <a:pt x="321" y="14"/>
                    </a:lnTo>
                    <a:lnTo>
                      <a:pt x="354" y="66"/>
                    </a:lnTo>
                    <a:lnTo>
                      <a:pt x="347" y="190"/>
                    </a:lnTo>
                    <a:lnTo>
                      <a:pt x="335" y="322"/>
                    </a:lnTo>
                    <a:lnTo>
                      <a:pt x="335" y="459"/>
                    </a:lnTo>
                    <a:lnTo>
                      <a:pt x="400" y="623"/>
                    </a:lnTo>
                    <a:lnTo>
                      <a:pt x="452" y="742"/>
                    </a:lnTo>
                    <a:lnTo>
                      <a:pt x="479" y="860"/>
                    </a:lnTo>
                    <a:lnTo>
                      <a:pt x="472" y="964"/>
                    </a:lnTo>
                    <a:lnTo>
                      <a:pt x="472" y="1004"/>
                    </a:lnTo>
                    <a:lnTo>
                      <a:pt x="498" y="1043"/>
                    </a:lnTo>
                    <a:lnTo>
                      <a:pt x="504" y="1083"/>
                    </a:lnTo>
                    <a:lnTo>
                      <a:pt x="485" y="1102"/>
                    </a:lnTo>
                    <a:lnTo>
                      <a:pt x="432" y="1089"/>
                    </a:lnTo>
                    <a:lnTo>
                      <a:pt x="335" y="1076"/>
                    </a:lnTo>
                    <a:lnTo>
                      <a:pt x="216" y="1102"/>
                    </a:lnTo>
                    <a:lnTo>
                      <a:pt x="138" y="1148"/>
                    </a:lnTo>
                    <a:lnTo>
                      <a:pt x="98" y="1175"/>
                    </a:lnTo>
                    <a:lnTo>
                      <a:pt x="59" y="1175"/>
                    </a:lnTo>
                    <a:lnTo>
                      <a:pt x="0" y="1089"/>
                    </a:lnTo>
                    <a:lnTo>
                      <a:pt x="7" y="1076"/>
                    </a:lnTo>
                    <a:lnTo>
                      <a:pt x="125" y="1036"/>
                    </a:lnTo>
                    <a:lnTo>
                      <a:pt x="262" y="1017"/>
                    </a:lnTo>
                    <a:lnTo>
                      <a:pt x="360" y="1011"/>
                    </a:lnTo>
                    <a:lnTo>
                      <a:pt x="419" y="1011"/>
                    </a:lnTo>
                    <a:lnTo>
                      <a:pt x="432" y="971"/>
                    </a:lnTo>
                    <a:lnTo>
                      <a:pt x="413" y="860"/>
                    </a:lnTo>
                    <a:lnTo>
                      <a:pt x="367" y="742"/>
                    </a:lnTo>
                    <a:lnTo>
                      <a:pt x="295" y="591"/>
                    </a:lnTo>
                    <a:lnTo>
                      <a:pt x="235" y="459"/>
                    </a:lnTo>
                    <a:lnTo>
                      <a:pt x="210" y="341"/>
                    </a:lnTo>
                    <a:lnTo>
                      <a:pt x="203" y="210"/>
                    </a:lnTo>
                    <a:lnTo>
                      <a:pt x="203" y="86"/>
                    </a:lnTo>
                    <a:lnTo>
                      <a:pt x="230" y="34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3" name="Freeform 204"/>
              <p:cNvSpPr>
                <a:spLocks noChangeAspect="1"/>
              </p:cNvSpPr>
              <p:nvPr/>
            </p:nvSpPr>
            <p:spPr bwMode="auto">
              <a:xfrm>
                <a:off x="4570" y="3587"/>
                <a:ext cx="209" cy="488"/>
              </a:xfrm>
              <a:custGeom>
                <a:avLst/>
                <a:gdLst>
                  <a:gd name="T0" fmla="*/ 3 w 418"/>
                  <a:gd name="T1" fmla="*/ 0 h 977"/>
                  <a:gd name="T2" fmla="*/ 3 w 418"/>
                  <a:gd name="T3" fmla="*/ 0 h 977"/>
                  <a:gd name="T4" fmla="*/ 3 w 418"/>
                  <a:gd name="T5" fmla="*/ 0 h 977"/>
                  <a:gd name="T6" fmla="*/ 3 w 418"/>
                  <a:gd name="T7" fmla="*/ 0 h 977"/>
                  <a:gd name="T8" fmla="*/ 3 w 418"/>
                  <a:gd name="T9" fmla="*/ 1 h 977"/>
                  <a:gd name="T10" fmla="*/ 3 w 418"/>
                  <a:gd name="T11" fmla="*/ 3 h 977"/>
                  <a:gd name="T12" fmla="*/ 3 w 418"/>
                  <a:gd name="T13" fmla="*/ 3 h 977"/>
                  <a:gd name="T14" fmla="*/ 3 w 418"/>
                  <a:gd name="T15" fmla="*/ 4 h 977"/>
                  <a:gd name="T16" fmla="*/ 3 w 418"/>
                  <a:gd name="T17" fmla="*/ 5 h 977"/>
                  <a:gd name="T18" fmla="*/ 3 w 418"/>
                  <a:gd name="T19" fmla="*/ 6 h 977"/>
                  <a:gd name="T20" fmla="*/ 3 w 418"/>
                  <a:gd name="T21" fmla="*/ 6 h 977"/>
                  <a:gd name="T22" fmla="*/ 3 w 418"/>
                  <a:gd name="T23" fmla="*/ 6 h 977"/>
                  <a:gd name="T24" fmla="*/ 3 w 418"/>
                  <a:gd name="T25" fmla="*/ 6 h 977"/>
                  <a:gd name="T26" fmla="*/ 2 w 418"/>
                  <a:gd name="T27" fmla="*/ 7 h 977"/>
                  <a:gd name="T28" fmla="*/ 1 w 418"/>
                  <a:gd name="T29" fmla="*/ 7 h 977"/>
                  <a:gd name="T30" fmla="*/ 1 w 418"/>
                  <a:gd name="T31" fmla="*/ 7 h 977"/>
                  <a:gd name="T32" fmla="*/ 0 w 418"/>
                  <a:gd name="T33" fmla="*/ 7 h 977"/>
                  <a:gd name="T34" fmla="*/ 1 w 418"/>
                  <a:gd name="T35" fmla="*/ 6 h 977"/>
                  <a:gd name="T36" fmla="*/ 1 w 418"/>
                  <a:gd name="T37" fmla="*/ 6 h 977"/>
                  <a:gd name="T38" fmla="*/ 2 w 418"/>
                  <a:gd name="T39" fmla="*/ 6 h 977"/>
                  <a:gd name="T40" fmla="*/ 3 w 418"/>
                  <a:gd name="T41" fmla="*/ 6 h 977"/>
                  <a:gd name="T42" fmla="*/ 3 w 418"/>
                  <a:gd name="T43" fmla="*/ 5 h 977"/>
                  <a:gd name="T44" fmla="*/ 3 w 418"/>
                  <a:gd name="T45" fmla="*/ 5 h 977"/>
                  <a:gd name="T46" fmla="*/ 3 w 418"/>
                  <a:gd name="T47" fmla="*/ 3 h 977"/>
                  <a:gd name="T48" fmla="*/ 3 w 418"/>
                  <a:gd name="T49" fmla="*/ 3 h 977"/>
                  <a:gd name="T50" fmla="*/ 3 w 418"/>
                  <a:gd name="T51" fmla="*/ 2 h 977"/>
                  <a:gd name="T52" fmla="*/ 3 w 418"/>
                  <a:gd name="T53" fmla="*/ 0 h 977"/>
                  <a:gd name="T54" fmla="*/ 3 w 418"/>
                  <a:gd name="T55" fmla="*/ 0 h 977"/>
                  <a:gd name="T56" fmla="*/ 3 w 418"/>
                  <a:gd name="T57" fmla="*/ 0 h 97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18"/>
                  <a:gd name="T88" fmla="*/ 0 h 977"/>
                  <a:gd name="T89" fmla="*/ 418 w 418"/>
                  <a:gd name="T90" fmla="*/ 977 h 97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18" h="977">
                    <a:moveTo>
                      <a:pt x="314" y="0"/>
                    </a:moveTo>
                    <a:lnTo>
                      <a:pt x="372" y="0"/>
                    </a:lnTo>
                    <a:lnTo>
                      <a:pt x="392" y="39"/>
                    </a:lnTo>
                    <a:lnTo>
                      <a:pt x="405" y="125"/>
                    </a:lnTo>
                    <a:lnTo>
                      <a:pt x="392" y="216"/>
                    </a:lnTo>
                    <a:lnTo>
                      <a:pt x="360" y="399"/>
                    </a:lnTo>
                    <a:lnTo>
                      <a:pt x="365" y="478"/>
                    </a:lnTo>
                    <a:lnTo>
                      <a:pt x="405" y="636"/>
                    </a:lnTo>
                    <a:lnTo>
                      <a:pt x="418" y="747"/>
                    </a:lnTo>
                    <a:lnTo>
                      <a:pt x="418" y="833"/>
                    </a:lnTo>
                    <a:lnTo>
                      <a:pt x="399" y="852"/>
                    </a:lnTo>
                    <a:lnTo>
                      <a:pt x="339" y="865"/>
                    </a:lnTo>
                    <a:lnTo>
                      <a:pt x="261" y="884"/>
                    </a:lnTo>
                    <a:lnTo>
                      <a:pt x="183" y="924"/>
                    </a:lnTo>
                    <a:lnTo>
                      <a:pt x="104" y="977"/>
                    </a:lnTo>
                    <a:lnTo>
                      <a:pt x="72" y="977"/>
                    </a:lnTo>
                    <a:lnTo>
                      <a:pt x="0" y="918"/>
                    </a:lnTo>
                    <a:lnTo>
                      <a:pt x="6" y="891"/>
                    </a:lnTo>
                    <a:lnTo>
                      <a:pt x="97" y="852"/>
                    </a:lnTo>
                    <a:lnTo>
                      <a:pt x="255" y="812"/>
                    </a:lnTo>
                    <a:lnTo>
                      <a:pt x="327" y="786"/>
                    </a:lnTo>
                    <a:lnTo>
                      <a:pt x="339" y="761"/>
                    </a:lnTo>
                    <a:lnTo>
                      <a:pt x="339" y="649"/>
                    </a:lnTo>
                    <a:lnTo>
                      <a:pt x="314" y="505"/>
                    </a:lnTo>
                    <a:lnTo>
                      <a:pt x="300" y="413"/>
                    </a:lnTo>
                    <a:lnTo>
                      <a:pt x="288" y="269"/>
                    </a:lnTo>
                    <a:lnTo>
                      <a:pt x="281" y="111"/>
                    </a:lnTo>
                    <a:lnTo>
                      <a:pt x="288" y="39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74" name="Freeform 205"/>
              <p:cNvSpPr>
                <a:spLocks noChangeAspect="1"/>
              </p:cNvSpPr>
              <p:nvPr/>
            </p:nvSpPr>
            <p:spPr bwMode="auto">
              <a:xfrm>
                <a:off x="4563" y="2868"/>
                <a:ext cx="344" cy="435"/>
              </a:xfrm>
              <a:custGeom>
                <a:avLst/>
                <a:gdLst>
                  <a:gd name="T0" fmla="*/ 3 w 688"/>
                  <a:gd name="T1" fmla="*/ 6 h 871"/>
                  <a:gd name="T2" fmla="*/ 3 w 688"/>
                  <a:gd name="T3" fmla="*/ 6 h 871"/>
                  <a:gd name="T4" fmla="*/ 3 w 688"/>
                  <a:gd name="T5" fmla="*/ 6 h 871"/>
                  <a:gd name="T6" fmla="*/ 3 w 688"/>
                  <a:gd name="T7" fmla="*/ 5 h 871"/>
                  <a:gd name="T8" fmla="*/ 3 w 688"/>
                  <a:gd name="T9" fmla="*/ 4 h 871"/>
                  <a:gd name="T10" fmla="*/ 1 w 688"/>
                  <a:gd name="T11" fmla="*/ 4 h 871"/>
                  <a:gd name="T12" fmla="*/ 1 w 688"/>
                  <a:gd name="T13" fmla="*/ 3 h 871"/>
                  <a:gd name="T14" fmla="*/ 1 w 688"/>
                  <a:gd name="T15" fmla="*/ 2 h 871"/>
                  <a:gd name="T16" fmla="*/ 1 w 688"/>
                  <a:gd name="T17" fmla="*/ 1 h 871"/>
                  <a:gd name="T18" fmla="*/ 3 w 688"/>
                  <a:gd name="T19" fmla="*/ 1 h 871"/>
                  <a:gd name="T20" fmla="*/ 3 w 688"/>
                  <a:gd name="T21" fmla="*/ 1 h 871"/>
                  <a:gd name="T22" fmla="*/ 3 w 688"/>
                  <a:gd name="T23" fmla="*/ 1 h 871"/>
                  <a:gd name="T24" fmla="*/ 3 w 688"/>
                  <a:gd name="T25" fmla="*/ 1 h 871"/>
                  <a:gd name="T26" fmla="*/ 3 w 688"/>
                  <a:gd name="T27" fmla="*/ 1 h 871"/>
                  <a:gd name="T28" fmla="*/ 5 w 688"/>
                  <a:gd name="T29" fmla="*/ 0 h 871"/>
                  <a:gd name="T30" fmla="*/ 5 w 688"/>
                  <a:gd name="T31" fmla="*/ 0 h 871"/>
                  <a:gd name="T32" fmla="*/ 5 w 688"/>
                  <a:gd name="T33" fmla="*/ 0 h 871"/>
                  <a:gd name="T34" fmla="*/ 5 w 688"/>
                  <a:gd name="T35" fmla="*/ 0 h 871"/>
                  <a:gd name="T36" fmla="*/ 5 w 688"/>
                  <a:gd name="T37" fmla="*/ 0 h 871"/>
                  <a:gd name="T38" fmla="*/ 5 w 688"/>
                  <a:gd name="T39" fmla="*/ 0 h 871"/>
                  <a:gd name="T40" fmla="*/ 5 w 688"/>
                  <a:gd name="T41" fmla="*/ 0 h 871"/>
                  <a:gd name="T42" fmla="*/ 3 w 688"/>
                  <a:gd name="T43" fmla="*/ 0 h 871"/>
                  <a:gd name="T44" fmla="*/ 3 w 688"/>
                  <a:gd name="T45" fmla="*/ 0 h 871"/>
                  <a:gd name="T46" fmla="*/ 3 w 688"/>
                  <a:gd name="T47" fmla="*/ 1 h 871"/>
                  <a:gd name="T48" fmla="*/ 3 w 688"/>
                  <a:gd name="T49" fmla="*/ 1 h 871"/>
                  <a:gd name="T50" fmla="*/ 1 w 688"/>
                  <a:gd name="T51" fmla="*/ 1 h 871"/>
                  <a:gd name="T52" fmla="*/ 1 w 688"/>
                  <a:gd name="T53" fmla="*/ 1 h 871"/>
                  <a:gd name="T54" fmla="*/ 0 w 688"/>
                  <a:gd name="T55" fmla="*/ 2 h 871"/>
                  <a:gd name="T56" fmla="*/ 1 w 688"/>
                  <a:gd name="T57" fmla="*/ 2 h 871"/>
                  <a:gd name="T58" fmla="*/ 1 w 688"/>
                  <a:gd name="T59" fmla="*/ 3 h 871"/>
                  <a:gd name="T60" fmla="*/ 1 w 688"/>
                  <a:gd name="T61" fmla="*/ 4 h 871"/>
                  <a:gd name="T62" fmla="*/ 1 w 688"/>
                  <a:gd name="T63" fmla="*/ 5 h 871"/>
                  <a:gd name="T64" fmla="*/ 1 w 688"/>
                  <a:gd name="T65" fmla="*/ 6 h 871"/>
                  <a:gd name="T66" fmla="*/ 3 w 688"/>
                  <a:gd name="T67" fmla="*/ 6 h 871"/>
                  <a:gd name="T68" fmla="*/ 3 w 688"/>
                  <a:gd name="T69" fmla="*/ 6 h 8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88"/>
                  <a:gd name="T106" fmla="*/ 0 h 871"/>
                  <a:gd name="T107" fmla="*/ 688 w 688"/>
                  <a:gd name="T108" fmla="*/ 871 h 8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88" h="871">
                    <a:moveTo>
                      <a:pt x="366" y="871"/>
                    </a:moveTo>
                    <a:lnTo>
                      <a:pt x="398" y="831"/>
                    </a:lnTo>
                    <a:lnTo>
                      <a:pt x="386" y="773"/>
                    </a:lnTo>
                    <a:lnTo>
                      <a:pt x="360" y="694"/>
                    </a:lnTo>
                    <a:lnTo>
                      <a:pt x="261" y="602"/>
                    </a:lnTo>
                    <a:lnTo>
                      <a:pt x="163" y="517"/>
                    </a:lnTo>
                    <a:lnTo>
                      <a:pt x="117" y="425"/>
                    </a:lnTo>
                    <a:lnTo>
                      <a:pt x="98" y="281"/>
                    </a:lnTo>
                    <a:lnTo>
                      <a:pt x="209" y="242"/>
                    </a:lnTo>
                    <a:lnTo>
                      <a:pt x="386" y="222"/>
                    </a:lnTo>
                    <a:lnTo>
                      <a:pt x="458" y="229"/>
                    </a:lnTo>
                    <a:lnTo>
                      <a:pt x="477" y="248"/>
                    </a:lnTo>
                    <a:lnTo>
                      <a:pt x="510" y="216"/>
                    </a:lnTo>
                    <a:lnTo>
                      <a:pt x="497" y="183"/>
                    </a:lnTo>
                    <a:lnTo>
                      <a:pt x="517" y="125"/>
                    </a:lnTo>
                    <a:lnTo>
                      <a:pt x="569" y="72"/>
                    </a:lnTo>
                    <a:lnTo>
                      <a:pt x="609" y="58"/>
                    </a:lnTo>
                    <a:lnTo>
                      <a:pt x="661" y="91"/>
                    </a:lnTo>
                    <a:lnTo>
                      <a:pt x="688" y="58"/>
                    </a:lnTo>
                    <a:lnTo>
                      <a:pt x="642" y="0"/>
                    </a:lnTo>
                    <a:lnTo>
                      <a:pt x="582" y="0"/>
                    </a:lnTo>
                    <a:lnTo>
                      <a:pt x="510" y="32"/>
                    </a:lnTo>
                    <a:lnTo>
                      <a:pt x="465" y="118"/>
                    </a:lnTo>
                    <a:lnTo>
                      <a:pt x="405" y="157"/>
                    </a:lnTo>
                    <a:lnTo>
                      <a:pt x="314" y="170"/>
                    </a:lnTo>
                    <a:lnTo>
                      <a:pt x="150" y="190"/>
                    </a:lnTo>
                    <a:lnTo>
                      <a:pt x="19" y="229"/>
                    </a:lnTo>
                    <a:lnTo>
                      <a:pt x="0" y="262"/>
                    </a:lnTo>
                    <a:lnTo>
                      <a:pt x="12" y="367"/>
                    </a:lnTo>
                    <a:lnTo>
                      <a:pt x="59" y="511"/>
                    </a:lnTo>
                    <a:lnTo>
                      <a:pt x="124" y="629"/>
                    </a:lnTo>
                    <a:lnTo>
                      <a:pt x="189" y="733"/>
                    </a:lnTo>
                    <a:lnTo>
                      <a:pt x="249" y="805"/>
                    </a:lnTo>
                    <a:lnTo>
                      <a:pt x="307" y="857"/>
                    </a:lnTo>
                    <a:lnTo>
                      <a:pt x="366" y="87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" name="Group 206"/>
            <p:cNvGrpSpPr>
              <a:grpSpLocks noChangeAspect="1"/>
            </p:cNvGrpSpPr>
            <p:nvPr/>
          </p:nvGrpSpPr>
          <p:grpSpPr bwMode="auto">
            <a:xfrm>
              <a:off x="5018" y="2766"/>
              <a:ext cx="118" cy="149"/>
              <a:chOff x="5018" y="2766"/>
              <a:chExt cx="118" cy="149"/>
            </a:xfrm>
          </p:grpSpPr>
          <p:sp>
            <p:nvSpPr>
              <p:cNvPr id="18467" name="Freeform 207"/>
              <p:cNvSpPr>
                <a:spLocks noChangeAspect="1"/>
              </p:cNvSpPr>
              <p:nvPr/>
            </p:nvSpPr>
            <p:spPr bwMode="auto">
              <a:xfrm>
                <a:off x="5041" y="2766"/>
                <a:ext cx="95" cy="108"/>
              </a:xfrm>
              <a:custGeom>
                <a:avLst/>
                <a:gdLst>
                  <a:gd name="T0" fmla="*/ 1 w 190"/>
                  <a:gd name="T1" fmla="*/ 1 h 216"/>
                  <a:gd name="T2" fmla="*/ 1 w 190"/>
                  <a:gd name="T3" fmla="*/ 0 h 216"/>
                  <a:gd name="T4" fmla="*/ 1 w 190"/>
                  <a:gd name="T5" fmla="*/ 1 h 216"/>
                  <a:gd name="T6" fmla="*/ 1 w 190"/>
                  <a:gd name="T7" fmla="*/ 1 h 216"/>
                  <a:gd name="T8" fmla="*/ 1 w 190"/>
                  <a:gd name="T9" fmla="*/ 1 h 216"/>
                  <a:gd name="T10" fmla="*/ 1 w 190"/>
                  <a:gd name="T11" fmla="*/ 2 h 216"/>
                  <a:gd name="T12" fmla="*/ 1 w 190"/>
                  <a:gd name="T13" fmla="*/ 2 h 216"/>
                  <a:gd name="T14" fmla="*/ 1 w 190"/>
                  <a:gd name="T15" fmla="*/ 2 h 216"/>
                  <a:gd name="T16" fmla="*/ 1 w 190"/>
                  <a:gd name="T17" fmla="*/ 2 h 216"/>
                  <a:gd name="T18" fmla="*/ 1 w 190"/>
                  <a:gd name="T19" fmla="*/ 2 h 216"/>
                  <a:gd name="T20" fmla="*/ 1 w 190"/>
                  <a:gd name="T21" fmla="*/ 2 h 216"/>
                  <a:gd name="T22" fmla="*/ 0 w 190"/>
                  <a:gd name="T23" fmla="*/ 2 h 216"/>
                  <a:gd name="T24" fmla="*/ 1 w 190"/>
                  <a:gd name="T25" fmla="*/ 2 h 216"/>
                  <a:gd name="T26" fmla="*/ 1 w 190"/>
                  <a:gd name="T27" fmla="*/ 2 h 216"/>
                  <a:gd name="T28" fmla="*/ 1 w 190"/>
                  <a:gd name="T29" fmla="*/ 2 h 216"/>
                  <a:gd name="T30" fmla="*/ 1 w 190"/>
                  <a:gd name="T31" fmla="*/ 2 h 216"/>
                  <a:gd name="T32" fmla="*/ 1 w 190"/>
                  <a:gd name="T33" fmla="*/ 2 h 216"/>
                  <a:gd name="T34" fmla="*/ 1 w 190"/>
                  <a:gd name="T35" fmla="*/ 1 h 216"/>
                  <a:gd name="T36" fmla="*/ 1 w 190"/>
                  <a:gd name="T37" fmla="*/ 1 h 216"/>
                  <a:gd name="T38" fmla="*/ 1 w 190"/>
                  <a:gd name="T39" fmla="*/ 1 h 216"/>
                  <a:gd name="T40" fmla="*/ 1 w 190"/>
                  <a:gd name="T41" fmla="*/ 1 h 216"/>
                  <a:gd name="T42" fmla="*/ 1 w 190"/>
                  <a:gd name="T43" fmla="*/ 1 h 216"/>
                  <a:gd name="T44" fmla="*/ 1 w 190"/>
                  <a:gd name="T45" fmla="*/ 1 h 216"/>
                  <a:gd name="T46" fmla="*/ 1 w 190"/>
                  <a:gd name="T47" fmla="*/ 1 h 216"/>
                  <a:gd name="T48" fmla="*/ 1 w 190"/>
                  <a:gd name="T49" fmla="*/ 1 h 21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90"/>
                  <a:gd name="T76" fmla="*/ 0 h 216"/>
                  <a:gd name="T77" fmla="*/ 190 w 190"/>
                  <a:gd name="T78" fmla="*/ 216 h 21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90" h="216">
                    <a:moveTo>
                      <a:pt x="58" y="14"/>
                    </a:moveTo>
                    <a:lnTo>
                      <a:pt x="111" y="0"/>
                    </a:lnTo>
                    <a:lnTo>
                      <a:pt x="176" y="19"/>
                    </a:lnTo>
                    <a:lnTo>
                      <a:pt x="190" y="65"/>
                    </a:lnTo>
                    <a:lnTo>
                      <a:pt x="183" y="125"/>
                    </a:lnTo>
                    <a:lnTo>
                      <a:pt x="150" y="163"/>
                    </a:lnTo>
                    <a:lnTo>
                      <a:pt x="104" y="170"/>
                    </a:lnTo>
                    <a:lnTo>
                      <a:pt x="58" y="170"/>
                    </a:lnTo>
                    <a:lnTo>
                      <a:pt x="38" y="190"/>
                    </a:lnTo>
                    <a:lnTo>
                      <a:pt x="38" y="203"/>
                    </a:lnTo>
                    <a:lnTo>
                      <a:pt x="26" y="216"/>
                    </a:lnTo>
                    <a:lnTo>
                      <a:pt x="0" y="209"/>
                    </a:lnTo>
                    <a:lnTo>
                      <a:pt x="5" y="177"/>
                    </a:lnTo>
                    <a:lnTo>
                      <a:pt x="26" y="151"/>
                    </a:lnTo>
                    <a:lnTo>
                      <a:pt x="65" y="131"/>
                    </a:lnTo>
                    <a:lnTo>
                      <a:pt x="104" y="137"/>
                    </a:lnTo>
                    <a:lnTo>
                      <a:pt x="137" y="131"/>
                    </a:lnTo>
                    <a:lnTo>
                      <a:pt x="156" y="98"/>
                    </a:lnTo>
                    <a:lnTo>
                      <a:pt x="156" y="59"/>
                    </a:lnTo>
                    <a:lnTo>
                      <a:pt x="137" y="39"/>
                    </a:lnTo>
                    <a:lnTo>
                      <a:pt x="111" y="39"/>
                    </a:lnTo>
                    <a:lnTo>
                      <a:pt x="84" y="46"/>
                    </a:lnTo>
                    <a:lnTo>
                      <a:pt x="65" y="59"/>
                    </a:lnTo>
                    <a:lnTo>
                      <a:pt x="45" y="46"/>
                    </a:lnTo>
                    <a:lnTo>
                      <a:pt x="58" y="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68" name="Oval 208"/>
              <p:cNvSpPr>
                <a:spLocks noChangeAspect="1" noChangeArrowheads="1"/>
              </p:cNvSpPr>
              <p:nvPr/>
            </p:nvSpPr>
            <p:spPr bwMode="auto">
              <a:xfrm>
                <a:off x="5018" y="2888"/>
                <a:ext cx="28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79057" name="AutoShape 209"/>
          <p:cNvSpPr>
            <a:spLocks noChangeArrowheads="1"/>
          </p:cNvSpPr>
          <p:nvPr/>
        </p:nvSpPr>
        <p:spPr bwMode="auto">
          <a:xfrm>
            <a:off x="6126214" y="2000240"/>
            <a:ext cx="2232000" cy="864000"/>
          </a:xfrm>
          <a:prstGeom prst="wedgeRoundRectCallout">
            <a:avLst>
              <a:gd name="adj1" fmla="val 42427"/>
              <a:gd name="adj2" fmla="val -72820"/>
              <a:gd name="adj3" fmla="val 16667"/>
            </a:avLst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r" rtl="1"/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...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لقد وجدت الحل</a:t>
            </a:r>
            <a:r>
              <a:rPr lang="en-US" sz="1600" b="1" dirty="0">
                <a:solidFill>
                  <a:schemeClr val="tx1"/>
                </a:solidFill>
                <a:cs typeface="Arabic Transparent" pitchFamily="2" charset="-78"/>
              </a:rPr>
              <a:t>!!!!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يجب </a:t>
            </a:r>
            <a:r>
              <a:rPr lang="ar-DZ" sz="1600" b="1" dirty="0">
                <a:solidFill>
                  <a:srgbClr val="FF0000"/>
                </a:solidFill>
                <a:cs typeface="Arabic Transparent" pitchFamily="2" charset="-78"/>
              </a:rPr>
              <a:t>عزل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</a:rPr>
              <a:t>هذه الدارة الكترونية</a:t>
            </a:r>
            <a:r>
              <a:rPr lang="ar-DZ" sz="1600" dirty="0">
                <a:solidFill>
                  <a:schemeClr val="tx1"/>
                </a:solidFill>
              </a:rPr>
              <a:t>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عن باق 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أجزاء </a:t>
            </a:r>
            <a:r>
              <a:rPr lang="ar-DZ" sz="1600" b="1" dirty="0">
                <a:solidFill>
                  <a:schemeClr val="tx1"/>
                </a:solidFill>
                <a:cs typeface="Arabic Transparent" pitchFamily="2" charset="-78"/>
              </a:rPr>
              <a:t>الدارة بواسطة</a:t>
            </a:r>
            <a:endParaRPr lang="en-US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pic>
        <p:nvPicPr>
          <p:cNvPr id="79059" name="Picture 211" descr="RELAYG2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2224096"/>
            <a:ext cx="1487637" cy="170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" descr="Solaire%20Car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4869" y="4737958"/>
            <a:ext cx="3627725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25" y="4339148"/>
            <a:ext cx="4769366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Flèche droite 49"/>
          <p:cNvSpPr/>
          <p:nvPr/>
        </p:nvSpPr>
        <p:spPr bwMode="auto">
          <a:xfrm>
            <a:off x="4857752" y="5286388"/>
            <a:ext cx="468000" cy="214314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9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9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9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9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79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24" grpId="0"/>
      <p:bldP spid="79002" grpId="0" animBg="1"/>
      <p:bldP spid="79045" grpId="0" animBg="1"/>
      <p:bldP spid="79057" grpId="0" animBg="1"/>
      <p:bldP spid="50" grpId="0" animBg="1"/>
    </p:bldLst>
  </p:timing>
</p:sld>
</file>

<file path=ppt/theme/theme1.xml><?xml version="1.0" encoding="utf-8"?>
<a:theme xmlns:a="http://schemas.openxmlformats.org/drawingml/2006/main" name="Modèle par défaut">
  <a:themeElements>
    <a:clrScheme name="Modèle par défaut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1834</TotalTime>
  <Words>4208</Words>
  <Application>Microsoft Office PowerPoint</Application>
  <PresentationFormat>Affichage à l'écran (4:3)</PresentationFormat>
  <Paragraphs>2100</Paragraphs>
  <Slides>59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2</vt:i4>
      </vt:variant>
      <vt:variant>
        <vt:lpstr>Serveurs OLE incorporés</vt:lpstr>
      </vt:variant>
      <vt:variant>
        <vt:i4>4</vt:i4>
      </vt:variant>
      <vt:variant>
        <vt:lpstr>Titres des diapositives</vt:lpstr>
      </vt:variant>
      <vt:variant>
        <vt:i4>59</vt:i4>
      </vt:variant>
    </vt:vector>
  </HeadingPairs>
  <TitlesOfParts>
    <vt:vector size="65" baseType="lpstr">
      <vt:lpstr>Modèle par défaut</vt:lpstr>
      <vt:lpstr>Thème Office</vt:lpstr>
      <vt:lpstr>Document</vt:lpstr>
      <vt:lpstr>Image Bitmap</vt:lpstr>
      <vt:lpstr>Image</vt:lpstr>
      <vt:lpstr>Microsoft Word Picture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SWEET</dc:creator>
  <cp:lastModifiedBy>SWEET</cp:lastModifiedBy>
  <cp:revision>266</cp:revision>
  <dcterms:created xsi:type="dcterms:W3CDTF">2021-10-11T16:37:21Z</dcterms:created>
  <dcterms:modified xsi:type="dcterms:W3CDTF">2021-11-20T06:18:05Z</dcterms:modified>
</cp:coreProperties>
</file>