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312" r:id="rId3"/>
    <p:sldId id="313" r:id="rId4"/>
    <p:sldId id="324" r:id="rId5"/>
    <p:sldId id="325" r:id="rId6"/>
    <p:sldId id="326" r:id="rId7"/>
    <p:sldId id="327" r:id="rId8"/>
    <p:sldId id="328" r:id="rId9"/>
    <p:sldId id="329" r:id="rId10"/>
    <p:sldId id="330" r:id="rId11"/>
    <p:sldId id="331" r:id="rId12"/>
    <p:sldId id="332" r:id="rId13"/>
    <p:sldId id="333" r:id="rId14"/>
    <p:sldId id="334" r:id="rId15"/>
    <p:sldId id="336" r:id="rId16"/>
  </p:sldIdLst>
  <p:sldSz cx="9144000" cy="6858000" type="screen4x3"/>
  <p:notesSz cx="6858000" cy="9737725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9pPr>
  </p:defaultTextStyle>
  <p:modifyVerifier cryptProviderType="rsaFull" cryptAlgorithmClass="hash" cryptAlgorithmType="typeAny" cryptAlgorithmSid="4" spinCount="50000" saltData="ZScG4yikxe4Yror4YLr/pA" hashData="aKTgCOHXBnR8JCw+ESm/Ndtf+6c" cryptProvider="" algIdExt="0" algIdExtSource="" cryptProviderTypeExt="0" cryptProviderTypeExtSource="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66FF66"/>
    <a:srgbClr val="CC0000"/>
    <a:srgbClr val="0000FF"/>
    <a:srgbClr val="CC0099"/>
    <a:srgbClr val="000000"/>
    <a:srgbClr val="FFFF00"/>
    <a:srgbClr val="006600"/>
    <a:srgbClr val="33CC33"/>
    <a:srgbClr val="80008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 autoAdjust="0"/>
    <p:restoredTop sz="99795" autoAdjust="0"/>
  </p:normalViewPr>
  <p:slideViewPr>
    <p:cSldViewPr snapToGrid="0" snapToObjects="1">
      <p:cViewPr varScale="1">
        <p:scale>
          <a:sx n="83" d="100"/>
          <a:sy n="83" d="100"/>
        </p:scale>
        <p:origin x="-450" y="-90"/>
      </p:cViewPr>
      <p:guideLst>
        <p:guide orient="horz" pos="2245"/>
        <p:guide pos="2625"/>
      </p:guideLst>
    </p:cSldViewPr>
  </p:slideViewPr>
  <p:outlineViewPr>
    <p:cViewPr>
      <p:scale>
        <a:sx n="33" d="100"/>
        <a:sy n="33" d="100"/>
      </p:scale>
      <p:origin x="0" y="181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30288"/>
    </p:cViewPr>
  </p:sorterViewPr>
  <p:gridSpacing cx="46085125" cy="4608512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248775"/>
            <a:ext cx="2971800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9248775"/>
            <a:ext cx="2971800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pPr>
              <a:defRPr/>
            </a:pPr>
            <a:fld id="{7504748D-0EEA-4F90-8F5D-F9CDCF6E9AD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873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873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CAF4CD-C6FD-4EA3-BF6C-8DA420C787EC}" type="datetimeFigureOut">
              <a:rPr lang="fr-FR" smtClean="0"/>
              <a:pPr/>
              <a:t>14/12/2016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95363" y="730250"/>
            <a:ext cx="4867275" cy="36512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625975"/>
            <a:ext cx="5486400" cy="43815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248775"/>
            <a:ext cx="2971800" cy="4873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9248775"/>
            <a:ext cx="2971800" cy="4873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5DBBB2-2534-4B0B-9715-78FB79E1EA1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5DBBB2-2534-4B0B-9715-78FB79E1EA13}" type="slidenum">
              <a:rPr lang="fr-FR" smtClean="0"/>
              <a:pPr/>
              <a:t>1</a:t>
            </a:fld>
            <a:endParaRPr lang="fr-FR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5DBBB2-2534-4B0B-9715-78FB79E1EA13}" type="slidenum">
              <a:rPr lang="fr-FR" smtClean="0"/>
              <a:pPr/>
              <a:t>10</a:t>
            </a:fld>
            <a:endParaRPr lang="fr-FR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5DBBB2-2534-4B0B-9715-78FB79E1EA13}" type="slidenum">
              <a:rPr lang="fr-FR" smtClean="0"/>
              <a:pPr/>
              <a:t>11</a:t>
            </a:fld>
            <a:endParaRPr lang="fr-FR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5DBBB2-2534-4B0B-9715-78FB79E1EA13}" type="slidenum">
              <a:rPr lang="fr-FR" smtClean="0"/>
              <a:pPr/>
              <a:t>12</a:t>
            </a:fld>
            <a:endParaRPr lang="fr-FR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5DBBB2-2534-4B0B-9715-78FB79E1EA13}" type="slidenum">
              <a:rPr lang="fr-FR" smtClean="0"/>
              <a:pPr/>
              <a:t>13</a:t>
            </a:fld>
            <a:endParaRPr lang="fr-FR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5DBBB2-2534-4B0B-9715-78FB79E1EA13}" type="slidenum">
              <a:rPr lang="fr-FR" smtClean="0"/>
              <a:pPr/>
              <a:t>14</a:t>
            </a:fld>
            <a:endParaRPr lang="fr-FR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5DBBB2-2534-4B0B-9715-78FB79E1EA13}" type="slidenum">
              <a:rPr lang="fr-FR" smtClean="0"/>
              <a:pPr/>
              <a:t>15</a:t>
            </a:fld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5DBBB2-2534-4B0B-9715-78FB79E1EA13}" type="slidenum">
              <a:rPr lang="fr-FR" smtClean="0"/>
              <a:pPr/>
              <a:t>2</a:t>
            </a:fld>
            <a:endParaRPr lang="fr-F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5DBBB2-2534-4B0B-9715-78FB79E1EA13}" type="slidenum">
              <a:rPr lang="fr-FR" smtClean="0"/>
              <a:pPr/>
              <a:t>3</a:t>
            </a:fld>
            <a:endParaRPr lang="fr-FR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5DBBB2-2534-4B0B-9715-78FB79E1EA13}" type="slidenum">
              <a:rPr lang="fr-FR" smtClean="0"/>
              <a:pPr/>
              <a:t>4</a:t>
            </a:fld>
            <a:endParaRPr lang="fr-F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5DBBB2-2534-4B0B-9715-78FB79E1EA13}" type="slidenum">
              <a:rPr lang="fr-FR" smtClean="0"/>
              <a:pPr/>
              <a:t>5</a:t>
            </a:fld>
            <a:endParaRPr lang="fr-F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5DBBB2-2534-4B0B-9715-78FB79E1EA13}" type="slidenum">
              <a:rPr lang="fr-FR" smtClean="0"/>
              <a:pPr/>
              <a:t>6</a:t>
            </a:fld>
            <a:endParaRPr lang="fr-F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5DBBB2-2534-4B0B-9715-78FB79E1EA13}" type="slidenum">
              <a:rPr lang="fr-FR" smtClean="0"/>
              <a:pPr/>
              <a:t>7</a:t>
            </a:fld>
            <a:endParaRPr lang="fr-F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5DBBB2-2534-4B0B-9715-78FB79E1EA13}" type="slidenum">
              <a:rPr lang="fr-FR" smtClean="0"/>
              <a:pPr/>
              <a:t>8</a:t>
            </a:fld>
            <a:endParaRPr lang="fr-F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5DBBB2-2534-4B0B-9715-78FB79E1EA13}" type="slidenum">
              <a:rPr lang="fr-FR" smtClean="0"/>
              <a:pPr/>
              <a:t>9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93C8FB-EC87-4E48-A427-D86C1AF01A93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75A92A-5DC9-4674-992A-DCEC443DFE4B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29F0B7-2718-4992-80E0-CAF3E3EAC854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2C1E6A-0D85-430A-806F-3F48C5F54BFB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BF93F7-5895-4E5D-B242-CACACF73F36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95D72F-1019-42BD-8BBE-D6E24A1F3A7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DD0AD9-6218-467E-94EF-8C5BBD1A89D5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13389C-5401-42D9-AC18-75241F2E9FE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46B9C6-7CA6-4A78-A120-9EE318E722A8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8319AD-BA5B-4E38-B9EE-9114D1BE6F33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D3777C-764B-4D5C-BA22-9638CC0E6CC3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pPr>
              <a:defRPr/>
            </a:pPr>
            <a:fld id="{57C264C3-A918-4CAD-9CDB-40F789EC0F59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audio" Target="../media/audio2.wav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7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6" Type="http://schemas.openxmlformats.org/officeDocument/2006/relationships/audio" Target="../media/audio1.wav"/><Relationship Id="rId5" Type="http://schemas.openxmlformats.org/officeDocument/2006/relationships/audio" Target="../media/audio6.wav"/><Relationship Id="rId4" Type="http://schemas.openxmlformats.org/officeDocument/2006/relationships/audio" Target="../media/audio5.wav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audio" Target="../media/audio3.wav"/><Relationship Id="rId7" Type="http://schemas.openxmlformats.org/officeDocument/2006/relationships/audio" Target="../media/audio7.wav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6" Type="http://schemas.openxmlformats.org/officeDocument/2006/relationships/audio" Target="../media/audio4.wav"/><Relationship Id="rId5" Type="http://schemas.openxmlformats.org/officeDocument/2006/relationships/audio" Target="../media/audio6.wav"/><Relationship Id="rId4" Type="http://schemas.openxmlformats.org/officeDocument/2006/relationships/audio" Target="../media/audio5.wav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5" Type="http://schemas.openxmlformats.org/officeDocument/2006/relationships/audio" Target="../media/audio8.wav"/><Relationship Id="rId4" Type="http://schemas.openxmlformats.org/officeDocument/2006/relationships/audio" Target="../media/audio5.wav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audio" Target="../media/audio3.wav"/><Relationship Id="rId7" Type="http://schemas.openxmlformats.org/officeDocument/2006/relationships/audio" Target="../media/audio7.wav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6" Type="http://schemas.openxmlformats.org/officeDocument/2006/relationships/audio" Target="../media/audio4.wav"/><Relationship Id="rId5" Type="http://schemas.openxmlformats.org/officeDocument/2006/relationships/audio" Target="../media/audio6.wav"/><Relationship Id="rId4" Type="http://schemas.openxmlformats.org/officeDocument/2006/relationships/audio" Target="../media/audio5.wav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5" Type="http://schemas.openxmlformats.org/officeDocument/2006/relationships/audio" Target="../media/audio8.wav"/><Relationship Id="rId4" Type="http://schemas.openxmlformats.org/officeDocument/2006/relationships/audio" Target="../media/audio5.wav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audio" Target="../media/audio4.wav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audio" Target="../media/audio1.wav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7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audio" Target="../media/audio1.wav"/><Relationship Id="rId5" Type="http://schemas.openxmlformats.org/officeDocument/2006/relationships/audio" Target="../media/audio6.wav"/><Relationship Id="rId4" Type="http://schemas.openxmlformats.org/officeDocument/2006/relationships/audio" Target="../media/audio5.wav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7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audio" Target="../media/audio1.wav"/><Relationship Id="rId5" Type="http://schemas.openxmlformats.org/officeDocument/2006/relationships/audio" Target="../media/audio6.wav"/><Relationship Id="rId4" Type="http://schemas.openxmlformats.org/officeDocument/2006/relationships/audio" Target="../media/audio5.wav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7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audio" Target="../media/audio1.wav"/><Relationship Id="rId5" Type="http://schemas.openxmlformats.org/officeDocument/2006/relationships/audio" Target="../media/audio6.wav"/><Relationship Id="rId4" Type="http://schemas.openxmlformats.org/officeDocument/2006/relationships/audio" Target="../media/audio5.wav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audio" Target="../media/audio3.wav"/><Relationship Id="rId7" Type="http://schemas.openxmlformats.org/officeDocument/2006/relationships/audio" Target="../media/audio1.wav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audio" Target="../media/audio4.wav"/><Relationship Id="rId5" Type="http://schemas.openxmlformats.org/officeDocument/2006/relationships/audio" Target="../media/audio6.wav"/><Relationship Id="rId4" Type="http://schemas.openxmlformats.org/officeDocument/2006/relationships/audio" Target="../media/audio5.wav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7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6" Type="http://schemas.openxmlformats.org/officeDocument/2006/relationships/audio" Target="../media/audio1.wav"/><Relationship Id="rId5" Type="http://schemas.openxmlformats.org/officeDocument/2006/relationships/audio" Target="../media/audio6.wav"/><Relationship Id="rId4" Type="http://schemas.openxmlformats.org/officeDocument/2006/relationships/audio" Target="../media/audio5.wav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7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6" Type="http://schemas.openxmlformats.org/officeDocument/2006/relationships/audio" Target="../media/audio1.wav"/><Relationship Id="rId5" Type="http://schemas.openxmlformats.org/officeDocument/2006/relationships/audio" Target="../media/audio6.wav"/><Relationship Id="rId4" Type="http://schemas.openxmlformats.org/officeDocument/2006/relationships/audio" Target="../media/audio5.wav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4" descr="Gouttelettes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5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dirty="0"/>
          </a:p>
        </p:txBody>
      </p:sp>
      <p:sp>
        <p:nvSpPr>
          <p:cNvPr id="2053" name="WordArt 5"/>
          <p:cNvSpPr>
            <a:spLocks noChangeArrowheads="1" noChangeShapeType="1" noTextEdit="1"/>
          </p:cNvSpPr>
          <p:nvPr/>
        </p:nvSpPr>
        <p:spPr bwMode="auto">
          <a:xfrm>
            <a:off x="1258888" y="1484313"/>
            <a:ext cx="7200900" cy="2627312"/>
          </a:xfrm>
          <a:prstGeom prst="rect">
            <a:avLst/>
          </a:prstGeom>
        </p:spPr>
        <p:txBody>
          <a:bodyPr wrap="none" fromWordArt="1">
            <a:prstTxWarp prst="textCurveDown">
              <a:avLst>
                <a:gd name="adj" fmla="val 34293"/>
              </a:avLst>
            </a:prstTxWarp>
          </a:bodyPr>
          <a:lstStyle/>
          <a:p>
            <a:pPr algn="ctr" rtl="1"/>
            <a:r>
              <a:rPr lang="ar-DZ" sz="3600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0000"/>
                    </a:gs>
                    <a:gs pos="20000">
                      <a:srgbClr val="000040"/>
                    </a:gs>
                    <a:gs pos="50000">
                      <a:srgbClr val="400040"/>
                    </a:gs>
                    <a:gs pos="75000">
                      <a:srgbClr val="8F0040"/>
                    </a:gs>
                    <a:gs pos="89999">
                      <a:srgbClr val="F27300"/>
                    </a:gs>
                    <a:gs pos="100000">
                      <a:srgbClr val="FFBF00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 Black"/>
              </a:rPr>
              <a:t>الحساب الحرفي</a:t>
            </a:r>
            <a:endParaRPr lang="fr-FR" sz="3600" kern="10" dirty="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000000"/>
                  </a:gs>
                  <a:gs pos="20000">
                    <a:srgbClr val="000040"/>
                  </a:gs>
                  <a:gs pos="50000">
                    <a:srgbClr val="400040"/>
                  </a:gs>
                  <a:gs pos="75000">
                    <a:srgbClr val="8F0040"/>
                  </a:gs>
                  <a:gs pos="89999">
                    <a:srgbClr val="F27300"/>
                  </a:gs>
                  <a:gs pos="100000">
                    <a:srgbClr val="FFBF00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Arial Black"/>
            </a:endParaRPr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6227763" y="6021388"/>
            <a:ext cx="27384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ar-DZ" dirty="0" smtClean="0"/>
              <a:t>إعداد الأستاذ: إبراهيم وينتن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ind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3" grpId="0" animBg="1"/>
      <p:bldP spid="205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 descr="Gouttelettes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7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fr-FR" b="0"/>
          </a:p>
        </p:txBody>
      </p:sp>
      <p:sp>
        <p:nvSpPr>
          <p:cNvPr id="86019" name="Text Box 3"/>
          <p:cNvSpPr txBox="1">
            <a:spLocks noChangeArrowheads="1"/>
          </p:cNvSpPr>
          <p:nvPr/>
        </p:nvSpPr>
        <p:spPr bwMode="auto">
          <a:xfrm>
            <a:off x="5386388" y="235585"/>
            <a:ext cx="3105337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rtl="1"/>
            <a:r>
              <a:rPr lang="ar-DZ" sz="2400" dirty="0" smtClean="0">
                <a:solidFill>
                  <a:srgbClr val="000099"/>
                </a:solidFill>
              </a:rPr>
              <a:t>مثال حيث العامل المشترك هو</a:t>
            </a:r>
            <a:endParaRPr lang="fr-FR" sz="2400" dirty="0">
              <a:solidFill>
                <a:srgbClr val="000099"/>
              </a:solidFill>
            </a:endParaRPr>
          </a:p>
          <a:p>
            <a:pPr algn="r" rtl="1"/>
            <a:r>
              <a:rPr lang="ar-DZ" sz="2400" u="sng" dirty="0" smtClean="0">
                <a:solidFill>
                  <a:srgbClr val="CC0000"/>
                </a:solidFill>
              </a:rPr>
              <a:t>مـجـمـوع</a:t>
            </a:r>
            <a:r>
              <a:rPr lang="fr-FR" sz="2400" u="sng" dirty="0" smtClean="0">
                <a:solidFill>
                  <a:srgbClr val="CC0000"/>
                </a:solidFill>
              </a:rPr>
              <a:t> </a:t>
            </a:r>
            <a:r>
              <a:rPr lang="ar-DZ" sz="2400" u="sng" dirty="0" smtClean="0">
                <a:solidFill>
                  <a:srgbClr val="CC0000"/>
                </a:solidFill>
              </a:rPr>
              <a:t> بين قوسين</a:t>
            </a:r>
            <a:endParaRPr lang="fr-FR" sz="2400" u="sng" dirty="0">
              <a:solidFill>
                <a:srgbClr val="CC0000"/>
              </a:solidFill>
            </a:endParaRPr>
          </a:p>
        </p:txBody>
      </p:sp>
      <p:sp>
        <p:nvSpPr>
          <p:cNvPr id="86020" name="Text Box 4"/>
          <p:cNvSpPr txBox="1">
            <a:spLocks noChangeArrowheads="1"/>
          </p:cNvSpPr>
          <p:nvPr/>
        </p:nvSpPr>
        <p:spPr bwMode="auto">
          <a:xfrm>
            <a:off x="5960428" y="1160145"/>
            <a:ext cx="185339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rtl="1"/>
            <a:r>
              <a:rPr lang="ar-DZ" sz="2400" dirty="0" smtClean="0">
                <a:solidFill>
                  <a:srgbClr val="000099"/>
                </a:solidFill>
              </a:rPr>
              <a:t>حــلّــل المجموع:</a:t>
            </a:r>
            <a:endParaRPr lang="fr-FR" sz="2400" dirty="0">
              <a:solidFill>
                <a:srgbClr val="000099"/>
              </a:solidFill>
            </a:endParaRPr>
          </a:p>
        </p:txBody>
      </p:sp>
      <p:sp>
        <p:nvSpPr>
          <p:cNvPr id="86021" name="Text Box 5"/>
          <p:cNvSpPr txBox="1">
            <a:spLocks noChangeArrowheads="1"/>
          </p:cNvSpPr>
          <p:nvPr/>
        </p:nvSpPr>
        <p:spPr bwMode="auto">
          <a:xfrm>
            <a:off x="544513" y="1965325"/>
            <a:ext cx="2936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2400">
                <a:solidFill>
                  <a:srgbClr val="000099"/>
                </a:solidFill>
              </a:rPr>
              <a:t>2a(a+2) - 3b(a+2)  =</a:t>
            </a:r>
          </a:p>
        </p:txBody>
      </p:sp>
      <p:sp>
        <p:nvSpPr>
          <p:cNvPr id="86022" name="Text Box 6"/>
          <p:cNvSpPr txBox="1">
            <a:spLocks noChangeArrowheads="1"/>
          </p:cNvSpPr>
          <p:nvPr/>
        </p:nvSpPr>
        <p:spPr bwMode="auto">
          <a:xfrm>
            <a:off x="6431280" y="2284413"/>
            <a:ext cx="1856739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rtl="1">
              <a:spcBef>
                <a:spcPct val="50000"/>
              </a:spcBef>
            </a:pPr>
            <a:r>
              <a:rPr lang="ar-DZ" dirty="0" smtClean="0"/>
              <a:t>العامل المشترك هو :</a:t>
            </a:r>
            <a:endParaRPr lang="fr-FR" dirty="0"/>
          </a:p>
        </p:txBody>
      </p:sp>
      <p:sp>
        <p:nvSpPr>
          <p:cNvPr id="86023" name="Text Box 7"/>
          <p:cNvSpPr txBox="1">
            <a:spLocks noChangeArrowheads="1"/>
          </p:cNvSpPr>
          <p:nvPr/>
        </p:nvSpPr>
        <p:spPr bwMode="auto">
          <a:xfrm>
            <a:off x="5331461" y="2254885"/>
            <a:ext cx="93218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rtl="1">
              <a:spcBef>
                <a:spcPct val="50000"/>
              </a:spcBef>
            </a:pPr>
            <a:r>
              <a:rPr lang="fr-FR" sz="2400" dirty="0">
                <a:solidFill>
                  <a:srgbClr val="CC0000"/>
                </a:solidFill>
              </a:rPr>
              <a:t>(a+2)</a:t>
            </a:r>
          </a:p>
        </p:txBody>
      </p:sp>
      <p:sp>
        <p:nvSpPr>
          <p:cNvPr id="86024" name="Text Box 8"/>
          <p:cNvSpPr txBox="1">
            <a:spLocks noChangeArrowheads="1"/>
          </p:cNvSpPr>
          <p:nvPr/>
        </p:nvSpPr>
        <p:spPr bwMode="auto">
          <a:xfrm>
            <a:off x="611188" y="2905125"/>
            <a:ext cx="33067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2400">
                <a:solidFill>
                  <a:srgbClr val="CC0000"/>
                </a:solidFill>
              </a:rPr>
              <a:t>(a+2)</a:t>
            </a:r>
            <a:r>
              <a:rPr lang="fr-FR" sz="2400">
                <a:solidFill>
                  <a:srgbClr val="000099"/>
                </a:solidFill>
              </a:rPr>
              <a:t> </a:t>
            </a:r>
            <a:r>
              <a:rPr lang="fr-FR" sz="2000" b="0">
                <a:solidFill>
                  <a:srgbClr val="000099"/>
                </a:solidFill>
              </a:rPr>
              <a:t>x …. </a:t>
            </a:r>
            <a:r>
              <a:rPr lang="fr-FR" sz="2000">
                <a:solidFill>
                  <a:srgbClr val="000099"/>
                </a:solidFill>
              </a:rPr>
              <a:t>-</a:t>
            </a:r>
            <a:r>
              <a:rPr lang="fr-FR" sz="2000" b="0">
                <a:solidFill>
                  <a:srgbClr val="000099"/>
                </a:solidFill>
              </a:rPr>
              <a:t> </a:t>
            </a:r>
            <a:r>
              <a:rPr lang="fr-FR" sz="2400">
                <a:solidFill>
                  <a:srgbClr val="CC0000"/>
                </a:solidFill>
              </a:rPr>
              <a:t>(a+2)</a:t>
            </a:r>
            <a:r>
              <a:rPr lang="fr-FR" sz="2400">
                <a:solidFill>
                  <a:srgbClr val="000099"/>
                </a:solidFill>
              </a:rPr>
              <a:t> </a:t>
            </a:r>
            <a:r>
              <a:rPr lang="fr-FR" sz="2000" b="0">
                <a:solidFill>
                  <a:srgbClr val="000099"/>
                </a:solidFill>
              </a:rPr>
              <a:t>x …. </a:t>
            </a:r>
            <a:r>
              <a:rPr lang="fr-FR" sz="2400">
                <a:solidFill>
                  <a:srgbClr val="000099"/>
                </a:solidFill>
              </a:rPr>
              <a:t>=</a:t>
            </a:r>
          </a:p>
        </p:txBody>
      </p:sp>
      <p:sp>
        <p:nvSpPr>
          <p:cNvPr id="86025" name="Text Box 9"/>
          <p:cNvSpPr txBox="1">
            <a:spLocks noChangeArrowheads="1"/>
          </p:cNvSpPr>
          <p:nvPr/>
        </p:nvSpPr>
        <p:spPr bwMode="auto">
          <a:xfrm>
            <a:off x="544513" y="3930650"/>
            <a:ext cx="34988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2400">
                <a:solidFill>
                  <a:srgbClr val="CC0000"/>
                </a:solidFill>
              </a:rPr>
              <a:t>(a+2)</a:t>
            </a:r>
            <a:r>
              <a:rPr lang="fr-FR" sz="2400">
                <a:solidFill>
                  <a:srgbClr val="000099"/>
                </a:solidFill>
              </a:rPr>
              <a:t> </a:t>
            </a:r>
            <a:r>
              <a:rPr lang="fr-FR" sz="2000" b="0">
                <a:solidFill>
                  <a:srgbClr val="000099"/>
                </a:solidFill>
              </a:rPr>
              <a:t>x </a:t>
            </a:r>
            <a:r>
              <a:rPr lang="fr-FR" sz="2400">
                <a:solidFill>
                  <a:srgbClr val="006600"/>
                </a:solidFill>
              </a:rPr>
              <a:t>2a </a:t>
            </a:r>
            <a:r>
              <a:rPr lang="fr-FR" sz="2400">
                <a:solidFill>
                  <a:srgbClr val="000099"/>
                </a:solidFill>
              </a:rPr>
              <a:t> - </a:t>
            </a:r>
            <a:r>
              <a:rPr lang="fr-FR" sz="2400">
                <a:solidFill>
                  <a:srgbClr val="CC0000"/>
                </a:solidFill>
              </a:rPr>
              <a:t>(a+2)</a:t>
            </a:r>
            <a:r>
              <a:rPr lang="fr-FR" sz="2400">
                <a:solidFill>
                  <a:srgbClr val="000099"/>
                </a:solidFill>
              </a:rPr>
              <a:t> </a:t>
            </a:r>
            <a:r>
              <a:rPr lang="fr-FR" sz="2000" b="0">
                <a:solidFill>
                  <a:srgbClr val="000099"/>
                </a:solidFill>
              </a:rPr>
              <a:t>x </a:t>
            </a:r>
            <a:r>
              <a:rPr lang="fr-FR" sz="2400">
                <a:solidFill>
                  <a:srgbClr val="006600"/>
                </a:solidFill>
              </a:rPr>
              <a:t>3b</a:t>
            </a:r>
            <a:r>
              <a:rPr lang="fr-FR" sz="2400">
                <a:solidFill>
                  <a:srgbClr val="000099"/>
                </a:solidFill>
              </a:rPr>
              <a:t> =</a:t>
            </a:r>
          </a:p>
        </p:txBody>
      </p:sp>
      <p:sp>
        <p:nvSpPr>
          <p:cNvPr id="86026" name="Text Box 10"/>
          <p:cNvSpPr txBox="1">
            <a:spLocks noChangeArrowheads="1"/>
          </p:cNvSpPr>
          <p:nvPr/>
        </p:nvSpPr>
        <p:spPr bwMode="auto">
          <a:xfrm>
            <a:off x="6431280" y="3362325"/>
            <a:ext cx="2304000" cy="39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rtl="1">
              <a:spcBef>
                <a:spcPct val="50000"/>
              </a:spcBef>
            </a:pPr>
            <a:r>
              <a:rPr lang="ar-DZ" dirty="0" smtClean="0"/>
              <a:t>العوامل غير المشتركة هي : </a:t>
            </a:r>
            <a:endParaRPr lang="fr-FR" dirty="0"/>
          </a:p>
        </p:txBody>
      </p:sp>
      <p:sp>
        <p:nvSpPr>
          <p:cNvPr id="86027" name="Text Box 11"/>
          <p:cNvSpPr txBox="1">
            <a:spLocks noChangeArrowheads="1"/>
          </p:cNvSpPr>
          <p:nvPr/>
        </p:nvSpPr>
        <p:spPr bwMode="auto">
          <a:xfrm>
            <a:off x="5351781" y="3335338"/>
            <a:ext cx="121666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rtl="1">
              <a:spcBef>
                <a:spcPct val="50000"/>
              </a:spcBef>
            </a:pPr>
            <a:r>
              <a:rPr lang="fr-FR" sz="2400" dirty="0">
                <a:solidFill>
                  <a:srgbClr val="006600"/>
                </a:solidFill>
              </a:rPr>
              <a:t>2a ; 3b </a:t>
            </a:r>
          </a:p>
        </p:txBody>
      </p:sp>
      <p:sp>
        <p:nvSpPr>
          <p:cNvPr id="86028" name="Text Box 12"/>
          <p:cNvSpPr txBox="1">
            <a:spLocks noChangeArrowheads="1"/>
          </p:cNvSpPr>
          <p:nvPr/>
        </p:nvSpPr>
        <p:spPr bwMode="auto">
          <a:xfrm>
            <a:off x="5386388" y="4657725"/>
            <a:ext cx="186785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rtl="1">
              <a:spcBef>
                <a:spcPct val="50000"/>
              </a:spcBef>
            </a:pPr>
            <a:r>
              <a:rPr lang="ar-DZ" dirty="0" smtClean="0"/>
              <a:t>التحليل يعطينا ما يلي :</a:t>
            </a:r>
            <a:endParaRPr lang="fr-FR" dirty="0"/>
          </a:p>
        </p:txBody>
      </p:sp>
      <p:sp>
        <p:nvSpPr>
          <p:cNvPr id="86029" name="Text Box 13"/>
          <p:cNvSpPr txBox="1">
            <a:spLocks noChangeArrowheads="1"/>
          </p:cNvSpPr>
          <p:nvPr/>
        </p:nvSpPr>
        <p:spPr bwMode="auto">
          <a:xfrm>
            <a:off x="544513" y="5024438"/>
            <a:ext cx="23256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2400">
                <a:solidFill>
                  <a:srgbClr val="CC0000"/>
                </a:solidFill>
              </a:rPr>
              <a:t>(a+2)</a:t>
            </a:r>
            <a:r>
              <a:rPr lang="fr-FR" sz="2400">
                <a:solidFill>
                  <a:srgbClr val="000099"/>
                </a:solidFill>
              </a:rPr>
              <a:t> ( </a:t>
            </a:r>
            <a:r>
              <a:rPr lang="fr-FR" sz="2400">
                <a:solidFill>
                  <a:srgbClr val="006600"/>
                </a:solidFill>
              </a:rPr>
              <a:t>2a </a:t>
            </a:r>
            <a:r>
              <a:rPr lang="fr-FR" sz="2400">
                <a:solidFill>
                  <a:srgbClr val="000099"/>
                </a:solidFill>
              </a:rPr>
              <a:t> - </a:t>
            </a:r>
            <a:r>
              <a:rPr lang="fr-FR" sz="2400">
                <a:solidFill>
                  <a:srgbClr val="006600"/>
                </a:solidFill>
              </a:rPr>
              <a:t>3b</a:t>
            </a:r>
            <a:r>
              <a:rPr lang="fr-FR" sz="2400">
                <a:solidFill>
                  <a:srgbClr val="000099"/>
                </a:solidFill>
              </a:rPr>
              <a:t>)</a:t>
            </a:r>
          </a:p>
        </p:txBody>
      </p:sp>
      <p:grpSp>
        <p:nvGrpSpPr>
          <p:cNvPr id="2" name="Group 14"/>
          <p:cNvGrpSpPr>
            <a:grpSpLocks/>
          </p:cNvGrpSpPr>
          <p:nvPr/>
        </p:nvGrpSpPr>
        <p:grpSpPr bwMode="auto">
          <a:xfrm>
            <a:off x="1231900" y="2354263"/>
            <a:ext cx="6302375" cy="4065587"/>
            <a:chOff x="976" y="1526"/>
            <a:chExt cx="2944" cy="2561"/>
          </a:xfrm>
        </p:grpSpPr>
        <p:sp>
          <p:nvSpPr>
            <p:cNvPr id="75794" name="Line 15"/>
            <p:cNvSpPr>
              <a:spLocks noChangeShapeType="1"/>
            </p:cNvSpPr>
            <p:nvPr/>
          </p:nvSpPr>
          <p:spPr bwMode="auto">
            <a:xfrm flipH="1" flipV="1">
              <a:off x="976" y="1526"/>
              <a:ext cx="1264" cy="2330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75795" name="Text Box 16"/>
            <p:cNvSpPr txBox="1">
              <a:spLocks noChangeArrowheads="1"/>
            </p:cNvSpPr>
            <p:nvPr/>
          </p:nvSpPr>
          <p:spPr bwMode="auto">
            <a:xfrm>
              <a:off x="2240" y="3856"/>
              <a:ext cx="168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ar-DZ" dirty="0" smtClean="0">
                  <a:solidFill>
                    <a:srgbClr val="CC0000"/>
                  </a:solidFill>
                </a:rPr>
                <a:t>مـجـمـوع</a:t>
              </a:r>
              <a:endParaRPr lang="fr-FR" dirty="0">
                <a:solidFill>
                  <a:srgbClr val="CC0000"/>
                </a:solidFill>
              </a:endParaRPr>
            </a:p>
          </p:txBody>
        </p:sp>
      </p:grpSp>
      <p:grpSp>
        <p:nvGrpSpPr>
          <p:cNvPr id="3" name="Group 17"/>
          <p:cNvGrpSpPr>
            <a:grpSpLocks/>
          </p:cNvGrpSpPr>
          <p:nvPr/>
        </p:nvGrpSpPr>
        <p:grpSpPr bwMode="auto">
          <a:xfrm>
            <a:off x="1462088" y="5481638"/>
            <a:ext cx="2797175" cy="1120775"/>
            <a:chOff x="888" y="3453"/>
            <a:chExt cx="1545" cy="706"/>
          </a:xfrm>
        </p:grpSpPr>
        <p:sp>
          <p:nvSpPr>
            <p:cNvPr id="75792" name="Line 18"/>
            <p:cNvSpPr>
              <a:spLocks noChangeShapeType="1"/>
            </p:cNvSpPr>
            <p:nvPr/>
          </p:nvSpPr>
          <p:spPr bwMode="auto">
            <a:xfrm flipH="1" flipV="1">
              <a:off x="888" y="3453"/>
              <a:ext cx="504" cy="591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75793" name="Text Box 19"/>
            <p:cNvSpPr txBox="1">
              <a:spLocks noChangeArrowheads="1"/>
            </p:cNvSpPr>
            <p:nvPr/>
          </p:nvSpPr>
          <p:spPr bwMode="auto">
            <a:xfrm>
              <a:off x="1392" y="3928"/>
              <a:ext cx="104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ar-DZ" dirty="0" err="1" smtClean="0">
                  <a:solidFill>
                    <a:srgbClr val="CC0000"/>
                  </a:solidFill>
                </a:rPr>
                <a:t>جــداء</a:t>
              </a:r>
              <a:endParaRPr lang="fr-FR" dirty="0">
                <a:solidFill>
                  <a:srgbClr val="CC0000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60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60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60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60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60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60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800" decel="100000"/>
                                        <p:tgtEl>
                                          <p:spTgt spid="860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860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860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860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60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60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omb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60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60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860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860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800" decel="100000"/>
                                        <p:tgtEl>
                                          <p:spTgt spid="86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800" decel="100000" fill="hold"/>
                                        <p:tgtEl>
                                          <p:spTgt spid="86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800" decel="100000" fill="hold"/>
                                        <p:tgtEl>
                                          <p:spTgt spid="86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800" decel="100000" fill="hold"/>
                                        <p:tgtEl>
                                          <p:spTgt spid="86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6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6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omb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86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86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860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860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800" decel="100000"/>
                                        <p:tgtEl>
                                          <p:spTgt spid="860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800" decel="100000" fill="hold"/>
                                        <p:tgtEl>
                                          <p:spTgt spid="860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800" decel="100000" fill="hold"/>
                                        <p:tgtEl>
                                          <p:spTgt spid="86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800" decel="100000" fill="hold"/>
                                        <p:tgtEl>
                                          <p:spTgt spid="86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6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6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omb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86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86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19" grpId="0"/>
      <p:bldP spid="86020" grpId="0"/>
      <p:bldP spid="86021" grpId="0"/>
      <p:bldP spid="86022" grpId="0"/>
      <p:bldP spid="86023" grpId="0"/>
      <p:bldP spid="86024" grpId="0"/>
      <p:bldP spid="86025" grpId="0"/>
      <p:bldP spid="86026" grpId="0"/>
      <p:bldP spid="86027" grpId="0"/>
      <p:bldP spid="86028" grpId="0"/>
      <p:bldP spid="8602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 descr="Gouttelettes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8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fr-FR" b="0"/>
          </a:p>
        </p:txBody>
      </p:sp>
      <p:sp>
        <p:nvSpPr>
          <p:cNvPr id="87043" name="Text Box 3"/>
          <p:cNvSpPr txBox="1">
            <a:spLocks noChangeArrowheads="1"/>
          </p:cNvSpPr>
          <p:nvPr/>
        </p:nvSpPr>
        <p:spPr bwMode="auto">
          <a:xfrm>
            <a:off x="5235262" y="235585"/>
            <a:ext cx="3105337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rtl="1"/>
            <a:r>
              <a:rPr lang="ar-DZ" sz="2400" dirty="0" smtClean="0">
                <a:solidFill>
                  <a:srgbClr val="000099"/>
                </a:solidFill>
              </a:rPr>
              <a:t>مثال حيث العامل المشترك هو</a:t>
            </a:r>
            <a:endParaRPr lang="fr-FR" sz="2400" dirty="0">
              <a:solidFill>
                <a:srgbClr val="000099"/>
              </a:solidFill>
            </a:endParaRPr>
          </a:p>
          <a:p>
            <a:pPr algn="r" rtl="1"/>
            <a:r>
              <a:rPr lang="ar-DZ" sz="2400" u="sng" dirty="0" smtClean="0">
                <a:solidFill>
                  <a:srgbClr val="CC0000"/>
                </a:solidFill>
              </a:rPr>
              <a:t>مـجـمـوع</a:t>
            </a:r>
            <a:r>
              <a:rPr lang="fr-FR" sz="2400" u="sng" dirty="0" smtClean="0">
                <a:solidFill>
                  <a:srgbClr val="CC0000"/>
                </a:solidFill>
              </a:rPr>
              <a:t> </a:t>
            </a:r>
            <a:r>
              <a:rPr lang="ar-DZ" sz="2400" u="sng" dirty="0" smtClean="0">
                <a:solidFill>
                  <a:srgbClr val="CC0000"/>
                </a:solidFill>
              </a:rPr>
              <a:t> داخــل قــوسين</a:t>
            </a:r>
            <a:endParaRPr lang="fr-FR" sz="2400" u="sng" dirty="0">
              <a:solidFill>
                <a:srgbClr val="CC0000"/>
              </a:solidFill>
            </a:endParaRPr>
          </a:p>
        </p:txBody>
      </p:sp>
      <p:sp>
        <p:nvSpPr>
          <p:cNvPr id="87044" name="Text Box 4"/>
          <p:cNvSpPr txBox="1">
            <a:spLocks noChangeArrowheads="1"/>
          </p:cNvSpPr>
          <p:nvPr/>
        </p:nvSpPr>
        <p:spPr bwMode="auto">
          <a:xfrm>
            <a:off x="6265228" y="1114425"/>
            <a:ext cx="185339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rtl="1"/>
            <a:r>
              <a:rPr lang="ar-DZ" sz="2400" dirty="0" smtClean="0">
                <a:solidFill>
                  <a:srgbClr val="000099"/>
                </a:solidFill>
              </a:rPr>
              <a:t>حــلّــل المجموع:</a:t>
            </a:r>
            <a:endParaRPr lang="fr-FR" sz="2400" dirty="0">
              <a:solidFill>
                <a:srgbClr val="000099"/>
              </a:solidFill>
            </a:endParaRPr>
          </a:p>
        </p:txBody>
      </p:sp>
      <p:sp>
        <p:nvSpPr>
          <p:cNvPr id="87045" name="Text Box 5"/>
          <p:cNvSpPr txBox="1">
            <a:spLocks noChangeArrowheads="1"/>
          </p:cNvSpPr>
          <p:nvPr/>
        </p:nvSpPr>
        <p:spPr bwMode="auto">
          <a:xfrm>
            <a:off x="544513" y="1965325"/>
            <a:ext cx="37687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2400">
                <a:solidFill>
                  <a:srgbClr val="000099"/>
                </a:solidFill>
              </a:rPr>
              <a:t>(x-3)(2x+5) – (x-3)(x+4)  =</a:t>
            </a:r>
          </a:p>
        </p:txBody>
      </p:sp>
      <p:sp>
        <p:nvSpPr>
          <p:cNvPr id="87046" name="Text Box 6"/>
          <p:cNvSpPr txBox="1">
            <a:spLocks noChangeArrowheads="1"/>
          </p:cNvSpPr>
          <p:nvPr/>
        </p:nvSpPr>
        <p:spPr bwMode="auto">
          <a:xfrm>
            <a:off x="6946900" y="2447925"/>
            <a:ext cx="1897856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rtl="1">
              <a:spcBef>
                <a:spcPct val="50000"/>
              </a:spcBef>
            </a:pPr>
            <a:r>
              <a:rPr lang="ar-DZ" dirty="0" smtClean="0"/>
              <a:t>العامل المشترك هو :</a:t>
            </a:r>
            <a:endParaRPr lang="fr-FR" dirty="0"/>
          </a:p>
        </p:txBody>
      </p:sp>
      <p:sp>
        <p:nvSpPr>
          <p:cNvPr id="87047" name="Text Box 7"/>
          <p:cNvSpPr txBox="1">
            <a:spLocks noChangeArrowheads="1"/>
          </p:cNvSpPr>
          <p:nvPr/>
        </p:nvSpPr>
        <p:spPr bwMode="auto">
          <a:xfrm>
            <a:off x="6067279" y="2422525"/>
            <a:ext cx="879621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rtl="1">
              <a:spcBef>
                <a:spcPct val="50000"/>
              </a:spcBef>
            </a:pPr>
            <a:r>
              <a:rPr lang="fr-FR" sz="2400" dirty="0">
                <a:solidFill>
                  <a:srgbClr val="CC0000"/>
                </a:solidFill>
              </a:rPr>
              <a:t>(x-3)</a:t>
            </a:r>
          </a:p>
        </p:txBody>
      </p:sp>
      <p:sp>
        <p:nvSpPr>
          <p:cNvPr id="87048" name="Text Box 8"/>
          <p:cNvSpPr txBox="1">
            <a:spLocks noChangeArrowheads="1"/>
          </p:cNvSpPr>
          <p:nvPr/>
        </p:nvSpPr>
        <p:spPr bwMode="auto">
          <a:xfrm>
            <a:off x="611188" y="2905125"/>
            <a:ext cx="31543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2400">
                <a:solidFill>
                  <a:srgbClr val="CC0000"/>
                </a:solidFill>
              </a:rPr>
              <a:t>(x-3)</a:t>
            </a:r>
            <a:r>
              <a:rPr lang="fr-FR" sz="2400">
                <a:solidFill>
                  <a:srgbClr val="000099"/>
                </a:solidFill>
              </a:rPr>
              <a:t> </a:t>
            </a:r>
            <a:r>
              <a:rPr lang="fr-FR" sz="2000" b="0">
                <a:solidFill>
                  <a:srgbClr val="000099"/>
                </a:solidFill>
              </a:rPr>
              <a:t>x …. </a:t>
            </a:r>
            <a:r>
              <a:rPr lang="fr-FR" sz="2000">
                <a:solidFill>
                  <a:srgbClr val="000099"/>
                </a:solidFill>
              </a:rPr>
              <a:t>-</a:t>
            </a:r>
            <a:r>
              <a:rPr lang="fr-FR" sz="2000" b="0">
                <a:solidFill>
                  <a:srgbClr val="000099"/>
                </a:solidFill>
              </a:rPr>
              <a:t> </a:t>
            </a:r>
            <a:r>
              <a:rPr lang="fr-FR" sz="2400">
                <a:solidFill>
                  <a:srgbClr val="CC0000"/>
                </a:solidFill>
              </a:rPr>
              <a:t>(x-3)</a:t>
            </a:r>
            <a:r>
              <a:rPr lang="fr-FR" sz="2400">
                <a:solidFill>
                  <a:srgbClr val="000099"/>
                </a:solidFill>
              </a:rPr>
              <a:t> </a:t>
            </a:r>
            <a:r>
              <a:rPr lang="fr-FR" sz="2000" b="0">
                <a:solidFill>
                  <a:srgbClr val="000099"/>
                </a:solidFill>
              </a:rPr>
              <a:t>x …. </a:t>
            </a:r>
            <a:r>
              <a:rPr lang="fr-FR" sz="2400">
                <a:solidFill>
                  <a:srgbClr val="000099"/>
                </a:solidFill>
              </a:rPr>
              <a:t>=</a:t>
            </a:r>
          </a:p>
        </p:txBody>
      </p:sp>
      <p:sp>
        <p:nvSpPr>
          <p:cNvPr id="87049" name="Text Box 9"/>
          <p:cNvSpPr txBox="1">
            <a:spLocks noChangeArrowheads="1"/>
          </p:cNvSpPr>
          <p:nvPr/>
        </p:nvSpPr>
        <p:spPr bwMode="auto">
          <a:xfrm>
            <a:off x="544513" y="3930650"/>
            <a:ext cx="42624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2400">
                <a:solidFill>
                  <a:srgbClr val="CC0000"/>
                </a:solidFill>
              </a:rPr>
              <a:t>(x-3)</a:t>
            </a:r>
            <a:r>
              <a:rPr lang="fr-FR" sz="2400">
                <a:solidFill>
                  <a:srgbClr val="000099"/>
                </a:solidFill>
              </a:rPr>
              <a:t> </a:t>
            </a:r>
            <a:r>
              <a:rPr lang="fr-FR" sz="2000" b="0">
                <a:solidFill>
                  <a:srgbClr val="000099"/>
                </a:solidFill>
              </a:rPr>
              <a:t>x </a:t>
            </a:r>
            <a:r>
              <a:rPr lang="fr-FR" sz="2400">
                <a:solidFill>
                  <a:srgbClr val="006600"/>
                </a:solidFill>
              </a:rPr>
              <a:t>(2x+5) </a:t>
            </a:r>
            <a:r>
              <a:rPr lang="fr-FR" sz="2400">
                <a:solidFill>
                  <a:srgbClr val="000099"/>
                </a:solidFill>
              </a:rPr>
              <a:t> - </a:t>
            </a:r>
            <a:r>
              <a:rPr lang="fr-FR" sz="2400">
                <a:solidFill>
                  <a:srgbClr val="CC0000"/>
                </a:solidFill>
              </a:rPr>
              <a:t>(x-3)</a:t>
            </a:r>
            <a:r>
              <a:rPr lang="fr-FR" sz="2400">
                <a:solidFill>
                  <a:srgbClr val="000099"/>
                </a:solidFill>
              </a:rPr>
              <a:t> </a:t>
            </a:r>
            <a:r>
              <a:rPr lang="fr-FR" sz="2000" b="0">
                <a:solidFill>
                  <a:srgbClr val="000099"/>
                </a:solidFill>
              </a:rPr>
              <a:t>x </a:t>
            </a:r>
            <a:r>
              <a:rPr lang="fr-FR" sz="2400">
                <a:solidFill>
                  <a:srgbClr val="006600"/>
                </a:solidFill>
              </a:rPr>
              <a:t>(x+4)</a:t>
            </a:r>
            <a:r>
              <a:rPr lang="fr-FR" sz="2400">
                <a:solidFill>
                  <a:srgbClr val="000099"/>
                </a:solidFill>
              </a:rPr>
              <a:t> =</a:t>
            </a:r>
          </a:p>
        </p:txBody>
      </p:sp>
      <p:sp>
        <p:nvSpPr>
          <p:cNvPr id="87050" name="Text Box 10"/>
          <p:cNvSpPr txBox="1">
            <a:spLocks noChangeArrowheads="1"/>
          </p:cNvSpPr>
          <p:nvPr/>
        </p:nvSpPr>
        <p:spPr bwMode="auto">
          <a:xfrm>
            <a:off x="6302216" y="3381058"/>
            <a:ext cx="239014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rtl="1">
              <a:spcBef>
                <a:spcPct val="50000"/>
              </a:spcBef>
            </a:pPr>
            <a:r>
              <a:rPr lang="ar-DZ" dirty="0" smtClean="0"/>
              <a:t>العوامل غير المشتركة هي : </a:t>
            </a:r>
            <a:endParaRPr lang="fr-FR" dirty="0"/>
          </a:p>
        </p:txBody>
      </p:sp>
      <p:sp>
        <p:nvSpPr>
          <p:cNvPr id="87051" name="Text Box 11"/>
          <p:cNvSpPr txBox="1">
            <a:spLocks noChangeArrowheads="1"/>
          </p:cNvSpPr>
          <p:nvPr/>
        </p:nvSpPr>
        <p:spPr bwMode="auto">
          <a:xfrm>
            <a:off x="4313238" y="3335338"/>
            <a:ext cx="2197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rtl="1">
              <a:spcBef>
                <a:spcPct val="50000"/>
              </a:spcBef>
            </a:pPr>
            <a:r>
              <a:rPr lang="fr-FR" sz="2400" dirty="0">
                <a:solidFill>
                  <a:srgbClr val="006600"/>
                </a:solidFill>
              </a:rPr>
              <a:t>(2x+5) ; (x+4) </a:t>
            </a:r>
          </a:p>
        </p:txBody>
      </p:sp>
      <p:sp>
        <p:nvSpPr>
          <p:cNvPr id="87052" name="Text Box 12"/>
          <p:cNvSpPr txBox="1">
            <a:spLocks noChangeArrowheads="1"/>
          </p:cNvSpPr>
          <p:nvPr/>
        </p:nvSpPr>
        <p:spPr bwMode="auto">
          <a:xfrm>
            <a:off x="6217920" y="4657725"/>
            <a:ext cx="187706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rtl="1">
              <a:spcBef>
                <a:spcPct val="50000"/>
              </a:spcBef>
            </a:pPr>
            <a:r>
              <a:rPr lang="ar-DZ" dirty="0" smtClean="0"/>
              <a:t>التحليل يعطينا ما يلي :</a:t>
            </a:r>
            <a:endParaRPr lang="fr-FR" dirty="0"/>
          </a:p>
        </p:txBody>
      </p:sp>
      <p:sp>
        <p:nvSpPr>
          <p:cNvPr id="87053" name="Text Box 13"/>
          <p:cNvSpPr txBox="1">
            <a:spLocks noChangeArrowheads="1"/>
          </p:cNvSpPr>
          <p:nvPr/>
        </p:nvSpPr>
        <p:spPr bwMode="auto">
          <a:xfrm>
            <a:off x="544513" y="4924425"/>
            <a:ext cx="331628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2400">
                <a:solidFill>
                  <a:srgbClr val="CC0000"/>
                </a:solidFill>
              </a:rPr>
              <a:t>(x-3)</a:t>
            </a:r>
            <a:r>
              <a:rPr lang="fr-FR" sz="2400">
                <a:solidFill>
                  <a:srgbClr val="000099"/>
                </a:solidFill>
              </a:rPr>
              <a:t> </a:t>
            </a:r>
            <a:r>
              <a:rPr lang="fr-FR" sz="3200">
                <a:solidFill>
                  <a:srgbClr val="000099"/>
                </a:solidFill>
              </a:rPr>
              <a:t>[</a:t>
            </a:r>
            <a:r>
              <a:rPr lang="fr-FR" sz="2400">
                <a:solidFill>
                  <a:srgbClr val="000099"/>
                </a:solidFill>
              </a:rPr>
              <a:t> </a:t>
            </a:r>
            <a:r>
              <a:rPr lang="fr-FR" sz="2400">
                <a:solidFill>
                  <a:srgbClr val="006600"/>
                </a:solidFill>
              </a:rPr>
              <a:t>(2x+5) </a:t>
            </a:r>
            <a:r>
              <a:rPr lang="fr-FR" sz="2400">
                <a:solidFill>
                  <a:srgbClr val="000099"/>
                </a:solidFill>
              </a:rPr>
              <a:t> - </a:t>
            </a:r>
            <a:r>
              <a:rPr lang="fr-FR" sz="2400">
                <a:solidFill>
                  <a:srgbClr val="006600"/>
                </a:solidFill>
              </a:rPr>
              <a:t>(x+4) </a:t>
            </a:r>
            <a:r>
              <a:rPr lang="fr-FR" sz="3200">
                <a:solidFill>
                  <a:srgbClr val="000099"/>
                </a:solidFill>
              </a:rPr>
              <a:t>]</a:t>
            </a:r>
          </a:p>
        </p:txBody>
      </p:sp>
      <p:grpSp>
        <p:nvGrpSpPr>
          <p:cNvPr id="2" name="Group 23"/>
          <p:cNvGrpSpPr>
            <a:grpSpLocks/>
          </p:cNvGrpSpPr>
          <p:nvPr/>
        </p:nvGrpSpPr>
        <p:grpSpPr bwMode="auto">
          <a:xfrm>
            <a:off x="1473200" y="5503868"/>
            <a:ext cx="6340475" cy="966788"/>
            <a:chOff x="928" y="3467"/>
            <a:chExt cx="3994" cy="609"/>
          </a:xfrm>
        </p:grpSpPr>
        <p:sp>
          <p:nvSpPr>
            <p:cNvPr id="76818" name="Line 20"/>
            <p:cNvSpPr>
              <a:spLocks noChangeShapeType="1"/>
            </p:cNvSpPr>
            <p:nvPr/>
          </p:nvSpPr>
          <p:spPr bwMode="auto">
            <a:xfrm flipH="1" flipV="1">
              <a:off x="928" y="3467"/>
              <a:ext cx="760" cy="357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76819" name="Line 21"/>
            <p:cNvSpPr>
              <a:spLocks noChangeShapeType="1"/>
            </p:cNvSpPr>
            <p:nvPr/>
          </p:nvSpPr>
          <p:spPr bwMode="auto">
            <a:xfrm flipV="1">
              <a:off x="1688" y="3467"/>
              <a:ext cx="617" cy="357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76820" name="Text Box 22"/>
            <p:cNvSpPr txBox="1">
              <a:spLocks noChangeArrowheads="1"/>
            </p:cNvSpPr>
            <p:nvPr/>
          </p:nvSpPr>
          <p:spPr bwMode="auto">
            <a:xfrm>
              <a:off x="1496" y="3824"/>
              <a:ext cx="3426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r" rtl="1">
                <a:spcBef>
                  <a:spcPct val="50000"/>
                </a:spcBef>
              </a:pPr>
              <a:r>
                <a:rPr lang="ar-DZ" sz="2000" dirty="0" smtClean="0">
                  <a:solidFill>
                    <a:srgbClr val="0000FF"/>
                  </a:solidFill>
                </a:rPr>
                <a:t>حاصرتين</a:t>
              </a:r>
              <a:r>
                <a:rPr lang="ar-DZ" sz="2000" dirty="0" smtClean="0"/>
                <a:t> لأنّ العاملين غير المشتركين موجودين داخل الأقواس</a:t>
              </a:r>
              <a:endParaRPr lang="fr-FR" sz="2000" dirty="0"/>
            </a:p>
          </p:txBody>
        </p:sp>
      </p:grpSp>
      <p:grpSp>
        <p:nvGrpSpPr>
          <p:cNvPr id="3" name="Group 26"/>
          <p:cNvGrpSpPr>
            <a:grpSpLocks/>
          </p:cNvGrpSpPr>
          <p:nvPr/>
        </p:nvGrpSpPr>
        <p:grpSpPr bwMode="auto">
          <a:xfrm>
            <a:off x="4167188" y="5024451"/>
            <a:ext cx="4976812" cy="400051"/>
            <a:chOff x="2625" y="3165"/>
            <a:chExt cx="3135" cy="252"/>
          </a:xfrm>
        </p:grpSpPr>
        <p:sp>
          <p:nvSpPr>
            <p:cNvPr id="76816" name="Line 24"/>
            <p:cNvSpPr>
              <a:spLocks noChangeShapeType="1"/>
            </p:cNvSpPr>
            <p:nvPr/>
          </p:nvSpPr>
          <p:spPr bwMode="auto">
            <a:xfrm flipH="1">
              <a:off x="2625" y="3344"/>
              <a:ext cx="743" cy="0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fr-FR" dirty="0"/>
            </a:p>
          </p:txBody>
        </p:sp>
        <p:sp>
          <p:nvSpPr>
            <p:cNvPr id="76817" name="Text Box 25"/>
            <p:cNvSpPr txBox="1">
              <a:spLocks noChangeArrowheads="1"/>
            </p:cNvSpPr>
            <p:nvPr/>
          </p:nvSpPr>
          <p:spPr bwMode="auto">
            <a:xfrm>
              <a:off x="3368" y="3165"/>
              <a:ext cx="2392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ar-DZ" sz="2000" dirty="0" smtClean="0">
                  <a:solidFill>
                    <a:srgbClr val="CC0000"/>
                  </a:solidFill>
                </a:rPr>
                <a:t>علينا بتبسيط ما بداخل الحاصرتين</a:t>
              </a:r>
              <a:endParaRPr lang="fr-FR" sz="2000" dirty="0">
                <a:solidFill>
                  <a:srgbClr val="CC0000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70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70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70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70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70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70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800" decel="100000"/>
                                        <p:tgtEl>
                                          <p:spTgt spid="870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870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870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870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70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70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omb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70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70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870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870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800" decel="100000"/>
                                        <p:tgtEl>
                                          <p:spTgt spid="87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800" decel="100000" fill="hold"/>
                                        <p:tgtEl>
                                          <p:spTgt spid="870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800" decel="100000" fill="hold"/>
                                        <p:tgtEl>
                                          <p:spTgt spid="87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800" decel="100000" fill="hold"/>
                                        <p:tgtEl>
                                          <p:spTgt spid="87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7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7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omb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87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87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870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870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800" decel="100000"/>
                                        <p:tgtEl>
                                          <p:spTgt spid="870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800" decel="100000" fill="hold"/>
                                        <p:tgtEl>
                                          <p:spTgt spid="870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800" decel="100000" fill="hold"/>
                                        <p:tgtEl>
                                          <p:spTgt spid="87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800" decel="100000" fill="hold"/>
                                        <p:tgtEl>
                                          <p:spTgt spid="87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7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7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omb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87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87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explod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ntr" presetSubtype="2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drumroll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043" grpId="0"/>
      <p:bldP spid="87044" grpId="0"/>
      <p:bldP spid="87045" grpId="0"/>
      <p:bldP spid="87046" grpId="0"/>
      <p:bldP spid="87047" grpId="0"/>
      <p:bldP spid="87048" grpId="0"/>
      <p:bldP spid="87049" grpId="0"/>
      <p:bldP spid="87050" grpId="0"/>
      <p:bldP spid="87051" grpId="0"/>
      <p:bldP spid="87052" grpId="0"/>
      <p:bldP spid="8705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 descr="Gouttelettes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6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fr-FR" b="0" dirty="0"/>
          </a:p>
        </p:txBody>
      </p:sp>
      <p:sp>
        <p:nvSpPr>
          <p:cNvPr id="88068" name="Text Box 4"/>
          <p:cNvSpPr txBox="1">
            <a:spLocks noChangeArrowheads="1"/>
          </p:cNvSpPr>
          <p:nvPr/>
        </p:nvSpPr>
        <p:spPr bwMode="auto">
          <a:xfrm>
            <a:off x="4721836" y="403225"/>
            <a:ext cx="368081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rtl="1"/>
            <a:r>
              <a:rPr lang="ar-DZ" sz="2400" dirty="0" smtClean="0">
                <a:solidFill>
                  <a:srgbClr val="000099"/>
                </a:solidFill>
              </a:rPr>
              <a:t>بعض الإصلاحات بين الحاصرتين...</a:t>
            </a:r>
            <a:endParaRPr lang="fr-FR" sz="2400" dirty="0">
              <a:solidFill>
                <a:srgbClr val="000099"/>
              </a:solidFill>
            </a:endParaRPr>
          </a:p>
        </p:txBody>
      </p:sp>
      <p:sp>
        <p:nvSpPr>
          <p:cNvPr id="88078" name="Text Box 14"/>
          <p:cNvSpPr txBox="1">
            <a:spLocks noChangeArrowheads="1"/>
          </p:cNvSpPr>
          <p:nvPr/>
        </p:nvSpPr>
        <p:spPr bwMode="auto">
          <a:xfrm>
            <a:off x="611188" y="1292225"/>
            <a:ext cx="331628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2400" dirty="0">
                <a:solidFill>
                  <a:srgbClr val="CC0000"/>
                </a:solidFill>
              </a:rPr>
              <a:t>(x-3)</a:t>
            </a:r>
            <a:r>
              <a:rPr lang="fr-FR" sz="2400" dirty="0">
                <a:solidFill>
                  <a:srgbClr val="000099"/>
                </a:solidFill>
              </a:rPr>
              <a:t> </a:t>
            </a:r>
            <a:r>
              <a:rPr lang="fr-FR" sz="3200" dirty="0">
                <a:solidFill>
                  <a:srgbClr val="000099"/>
                </a:solidFill>
              </a:rPr>
              <a:t>[</a:t>
            </a:r>
            <a:r>
              <a:rPr lang="fr-FR" sz="2400" dirty="0">
                <a:solidFill>
                  <a:srgbClr val="000099"/>
                </a:solidFill>
              </a:rPr>
              <a:t> </a:t>
            </a:r>
            <a:r>
              <a:rPr lang="fr-FR" sz="2400" dirty="0">
                <a:solidFill>
                  <a:srgbClr val="006600"/>
                </a:solidFill>
              </a:rPr>
              <a:t>(2x+5) </a:t>
            </a:r>
            <a:r>
              <a:rPr lang="fr-FR" sz="2400" dirty="0">
                <a:solidFill>
                  <a:srgbClr val="000099"/>
                </a:solidFill>
              </a:rPr>
              <a:t> - </a:t>
            </a:r>
            <a:r>
              <a:rPr lang="fr-FR" sz="2400" dirty="0">
                <a:solidFill>
                  <a:srgbClr val="006600"/>
                </a:solidFill>
              </a:rPr>
              <a:t>(x+4) </a:t>
            </a:r>
            <a:r>
              <a:rPr lang="fr-FR" sz="3200" dirty="0">
                <a:solidFill>
                  <a:srgbClr val="000099"/>
                </a:solidFill>
              </a:rPr>
              <a:t>]</a:t>
            </a:r>
          </a:p>
        </p:txBody>
      </p:sp>
      <p:sp>
        <p:nvSpPr>
          <p:cNvPr id="88079" name="Text Box 15"/>
          <p:cNvSpPr txBox="1">
            <a:spLocks noChangeArrowheads="1"/>
          </p:cNvSpPr>
          <p:nvPr/>
        </p:nvSpPr>
        <p:spPr bwMode="auto">
          <a:xfrm>
            <a:off x="4927600" y="2055813"/>
            <a:ext cx="3860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rtl="1">
              <a:spcBef>
                <a:spcPct val="50000"/>
              </a:spcBef>
            </a:pPr>
            <a:r>
              <a:rPr lang="ar-DZ" sz="2000" dirty="0" smtClean="0">
                <a:solidFill>
                  <a:srgbClr val="CC0000"/>
                </a:solidFill>
              </a:rPr>
              <a:t>قاعدة الإشارات </a:t>
            </a:r>
            <a:r>
              <a:rPr lang="ar-DZ" sz="2000" dirty="0" err="1" smtClean="0">
                <a:solidFill>
                  <a:srgbClr val="CC0000"/>
                </a:solidFill>
              </a:rPr>
              <a:t>ِ</a:t>
            </a:r>
            <a:r>
              <a:rPr lang="fr-FR" sz="2000" dirty="0" smtClean="0">
                <a:solidFill>
                  <a:srgbClr val="CC0000"/>
                </a:solidFill>
              </a:rPr>
              <a:t>  </a:t>
            </a:r>
            <a:r>
              <a:rPr lang="fr-FR" sz="2800" dirty="0" smtClean="0">
                <a:solidFill>
                  <a:srgbClr val="CC0000"/>
                </a:solidFill>
              </a:rPr>
              <a:t>*</a:t>
            </a:r>
            <a:r>
              <a:rPr lang="fr-FR" sz="2000" dirty="0" smtClean="0">
                <a:solidFill>
                  <a:srgbClr val="CC0000"/>
                </a:solidFill>
              </a:rPr>
              <a:t>  </a:t>
            </a:r>
            <a:r>
              <a:rPr lang="ar-DZ" sz="2000" dirty="0" smtClean="0">
                <a:solidFill>
                  <a:srgbClr val="CC0000"/>
                </a:solidFill>
              </a:rPr>
              <a:t>الصديق</a:t>
            </a:r>
            <a:r>
              <a:rPr lang="fr-FR" sz="2000" dirty="0" smtClean="0">
                <a:solidFill>
                  <a:srgbClr val="CC0000"/>
                </a:solidFill>
              </a:rPr>
              <a:t> </a:t>
            </a:r>
            <a:r>
              <a:rPr lang="ar-DZ" sz="2000" dirty="0" smtClean="0">
                <a:solidFill>
                  <a:srgbClr val="CC0000"/>
                </a:solidFill>
              </a:rPr>
              <a:t>-</a:t>
            </a:r>
            <a:r>
              <a:rPr lang="fr-FR" sz="2000" dirty="0" smtClean="0">
                <a:solidFill>
                  <a:srgbClr val="CC0000"/>
                </a:solidFill>
              </a:rPr>
              <a:t> </a:t>
            </a:r>
            <a:r>
              <a:rPr lang="ar-DZ" sz="2000" dirty="0" smtClean="0">
                <a:solidFill>
                  <a:srgbClr val="CC0000"/>
                </a:solidFill>
              </a:rPr>
              <a:t>العدوّ</a:t>
            </a:r>
            <a:r>
              <a:rPr lang="fr-FR" sz="2000" dirty="0" smtClean="0">
                <a:solidFill>
                  <a:srgbClr val="CC0000"/>
                </a:solidFill>
              </a:rPr>
              <a:t>  </a:t>
            </a:r>
            <a:r>
              <a:rPr lang="ar-DZ" sz="2000" dirty="0" smtClean="0">
                <a:solidFill>
                  <a:srgbClr val="CC0000"/>
                </a:solidFill>
              </a:rPr>
              <a:t> </a:t>
            </a:r>
            <a:r>
              <a:rPr lang="fr-FR" sz="2800" dirty="0" smtClean="0">
                <a:solidFill>
                  <a:srgbClr val="CC0000"/>
                </a:solidFill>
              </a:rPr>
              <a:t>*</a:t>
            </a:r>
            <a:r>
              <a:rPr lang="ar-DZ" sz="2000" dirty="0" smtClean="0">
                <a:solidFill>
                  <a:srgbClr val="CC0000"/>
                </a:solidFill>
              </a:rPr>
              <a:t> </a:t>
            </a:r>
            <a:endParaRPr lang="fr-FR" sz="2000" dirty="0">
              <a:solidFill>
                <a:srgbClr val="CC0000"/>
              </a:solidFill>
            </a:endParaRPr>
          </a:p>
        </p:txBody>
      </p:sp>
      <p:sp>
        <p:nvSpPr>
          <p:cNvPr id="88080" name="Text Box 16"/>
          <p:cNvSpPr txBox="1">
            <a:spLocks noChangeArrowheads="1"/>
          </p:cNvSpPr>
          <p:nvPr/>
        </p:nvSpPr>
        <p:spPr bwMode="auto">
          <a:xfrm>
            <a:off x="611188" y="2422525"/>
            <a:ext cx="30861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2400" dirty="0">
                <a:solidFill>
                  <a:srgbClr val="CC0000"/>
                </a:solidFill>
              </a:rPr>
              <a:t>(x-3)</a:t>
            </a:r>
            <a:r>
              <a:rPr lang="fr-FR" sz="2400" dirty="0">
                <a:solidFill>
                  <a:srgbClr val="000099"/>
                </a:solidFill>
              </a:rPr>
              <a:t> </a:t>
            </a:r>
            <a:r>
              <a:rPr lang="fr-FR" sz="3200" dirty="0">
                <a:solidFill>
                  <a:srgbClr val="000099"/>
                </a:solidFill>
              </a:rPr>
              <a:t>[</a:t>
            </a:r>
            <a:r>
              <a:rPr lang="fr-FR" sz="2400" dirty="0">
                <a:solidFill>
                  <a:srgbClr val="000099"/>
                </a:solidFill>
              </a:rPr>
              <a:t> </a:t>
            </a:r>
            <a:r>
              <a:rPr lang="fr-FR" sz="2400" dirty="0">
                <a:solidFill>
                  <a:srgbClr val="006600"/>
                </a:solidFill>
              </a:rPr>
              <a:t>2x + 5 </a:t>
            </a:r>
            <a:r>
              <a:rPr lang="fr-FR" sz="2400" dirty="0">
                <a:solidFill>
                  <a:srgbClr val="000099"/>
                </a:solidFill>
              </a:rPr>
              <a:t> - </a:t>
            </a:r>
            <a:r>
              <a:rPr lang="fr-FR" sz="2400" dirty="0">
                <a:solidFill>
                  <a:srgbClr val="006600"/>
                </a:solidFill>
              </a:rPr>
              <a:t>x- 4 </a:t>
            </a:r>
            <a:r>
              <a:rPr lang="fr-FR" sz="3200" dirty="0">
                <a:solidFill>
                  <a:srgbClr val="000099"/>
                </a:solidFill>
              </a:rPr>
              <a:t>]</a:t>
            </a:r>
          </a:p>
        </p:txBody>
      </p:sp>
      <p:sp>
        <p:nvSpPr>
          <p:cNvPr id="88081" name="Text Box 17"/>
          <p:cNvSpPr txBox="1">
            <a:spLocks noChangeArrowheads="1"/>
          </p:cNvSpPr>
          <p:nvPr/>
        </p:nvSpPr>
        <p:spPr bwMode="auto">
          <a:xfrm>
            <a:off x="6059489" y="3106738"/>
            <a:ext cx="272891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rtl="1">
              <a:spcBef>
                <a:spcPct val="50000"/>
              </a:spcBef>
            </a:pPr>
            <a:r>
              <a:rPr lang="ar-DZ" sz="2400" dirty="0" smtClean="0">
                <a:solidFill>
                  <a:srgbClr val="CC0000"/>
                </a:solidFill>
              </a:rPr>
              <a:t>تبسيط ما بين الحاصرتين </a:t>
            </a:r>
            <a:endParaRPr lang="fr-FR" sz="2400" dirty="0">
              <a:solidFill>
                <a:srgbClr val="CC0000"/>
              </a:solidFill>
            </a:endParaRPr>
          </a:p>
        </p:txBody>
      </p:sp>
      <p:sp>
        <p:nvSpPr>
          <p:cNvPr id="88082" name="Text Box 18"/>
          <p:cNvSpPr txBox="1">
            <a:spLocks noChangeArrowheads="1"/>
          </p:cNvSpPr>
          <p:nvPr/>
        </p:nvSpPr>
        <p:spPr bwMode="auto">
          <a:xfrm>
            <a:off x="611188" y="3944938"/>
            <a:ext cx="1885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2400" dirty="0">
                <a:solidFill>
                  <a:srgbClr val="CC0000"/>
                </a:solidFill>
              </a:rPr>
              <a:t>(x-3)</a:t>
            </a:r>
            <a:r>
              <a:rPr lang="fr-FR" sz="2400" dirty="0">
                <a:solidFill>
                  <a:srgbClr val="000099"/>
                </a:solidFill>
              </a:rPr>
              <a:t> (</a:t>
            </a:r>
            <a:r>
              <a:rPr lang="fr-FR" sz="2400" dirty="0">
                <a:solidFill>
                  <a:srgbClr val="006600"/>
                </a:solidFill>
              </a:rPr>
              <a:t>x + 1</a:t>
            </a:r>
            <a:r>
              <a:rPr lang="fr-FR" sz="2400" dirty="0">
                <a:solidFill>
                  <a:srgbClr val="000099"/>
                </a:solidFill>
              </a:rPr>
              <a:t>)</a:t>
            </a:r>
            <a:r>
              <a:rPr lang="fr-FR" sz="2400" dirty="0">
                <a:solidFill>
                  <a:srgbClr val="006600"/>
                </a:solidFill>
              </a:rPr>
              <a:t> </a:t>
            </a:r>
            <a:endParaRPr lang="fr-FR" sz="3200" dirty="0">
              <a:solidFill>
                <a:srgbClr val="000099"/>
              </a:solidFill>
            </a:endParaRPr>
          </a:p>
        </p:txBody>
      </p:sp>
      <p:grpSp>
        <p:nvGrpSpPr>
          <p:cNvPr id="2" name="Group 33"/>
          <p:cNvGrpSpPr>
            <a:grpSpLocks/>
          </p:cNvGrpSpPr>
          <p:nvPr/>
        </p:nvGrpSpPr>
        <p:grpSpPr bwMode="auto">
          <a:xfrm>
            <a:off x="611188" y="1292225"/>
            <a:ext cx="8177212" cy="3856039"/>
            <a:chOff x="385" y="814"/>
            <a:chExt cx="5151" cy="2429"/>
          </a:xfrm>
        </p:grpSpPr>
        <p:grpSp>
          <p:nvGrpSpPr>
            <p:cNvPr id="77839" name="Group 29"/>
            <p:cNvGrpSpPr>
              <a:grpSpLocks/>
            </p:cNvGrpSpPr>
            <p:nvPr/>
          </p:nvGrpSpPr>
          <p:grpSpPr bwMode="auto">
            <a:xfrm>
              <a:off x="1368" y="1179"/>
              <a:ext cx="4168" cy="2064"/>
              <a:chOff x="1368" y="1179"/>
              <a:chExt cx="4168" cy="2064"/>
            </a:xfrm>
          </p:grpSpPr>
          <p:sp>
            <p:nvSpPr>
              <p:cNvPr id="77841" name="Line 21"/>
              <p:cNvSpPr>
                <a:spLocks noChangeShapeType="1"/>
              </p:cNvSpPr>
              <p:nvPr/>
            </p:nvSpPr>
            <p:spPr bwMode="auto">
              <a:xfrm flipH="1" flipV="1">
                <a:off x="1368" y="1179"/>
                <a:ext cx="1736" cy="1773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fr-FR" dirty="0"/>
              </a:p>
            </p:txBody>
          </p:sp>
          <p:sp>
            <p:nvSpPr>
              <p:cNvPr id="77842" name="Text Box 23"/>
              <p:cNvSpPr txBox="1">
                <a:spLocks noChangeArrowheads="1"/>
              </p:cNvSpPr>
              <p:nvPr/>
            </p:nvSpPr>
            <p:spPr bwMode="auto">
              <a:xfrm>
                <a:off x="3104" y="2952"/>
                <a:ext cx="2432" cy="2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r" rtl="1">
                  <a:spcBef>
                    <a:spcPct val="50000"/>
                  </a:spcBef>
                </a:pPr>
                <a:r>
                  <a:rPr lang="ar-DZ" sz="2400" dirty="0" err="1" smtClean="0"/>
                  <a:t>جـداء</a:t>
                </a:r>
                <a:r>
                  <a:rPr lang="ar-DZ" sz="2400" dirty="0" smtClean="0"/>
                  <a:t> لكنه ...</a:t>
                </a:r>
                <a:endParaRPr lang="fr-FR" sz="2400" dirty="0"/>
              </a:p>
            </p:txBody>
          </p:sp>
        </p:grpSp>
        <p:sp>
          <p:nvSpPr>
            <p:cNvPr id="77840" name="Line 31"/>
            <p:cNvSpPr>
              <a:spLocks noChangeShapeType="1"/>
            </p:cNvSpPr>
            <p:nvPr/>
          </p:nvSpPr>
          <p:spPr bwMode="auto">
            <a:xfrm>
              <a:off x="385" y="814"/>
              <a:ext cx="2089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 dirty="0"/>
            </a:p>
          </p:txBody>
        </p:sp>
      </p:grpSp>
      <p:grpSp>
        <p:nvGrpSpPr>
          <p:cNvPr id="4" name="Group 34"/>
          <p:cNvGrpSpPr>
            <a:grpSpLocks/>
          </p:cNvGrpSpPr>
          <p:nvPr/>
        </p:nvGrpSpPr>
        <p:grpSpPr bwMode="auto">
          <a:xfrm>
            <a:off x="611188" y="3944940"/>
            <a:ext cx="5448300" cy="2409826"/>
            <a:chOff x="385" y="2485"/>
            <a:chExt cx="3432" cy="1518"/>
          </a:xfrm>
        </p:grpSpPr>
        <p:grpSp>
          <p:nvGrpSpPr>
            <p:cNvPr id="77835" name="Group 30"/>
            <p:cNvGrpSpPr>
              <a:grpSpLocks/>
            </p:cNvGrpSpPr>
            <p:nvPr/>
          </p:nvGrpSpPr>
          <p:grpSpPr bwMode="auto">
            <a:xfrm>
              <a:off x="1048" y="2773"/>
              <a:ext cx="2769" cy="1230"/>
              <a:chOff x="1048" y="2773"/>
              <a:chExt cx="2769" cy="1230"/>
            </a:xfrm>
          </p:grpSpPr>
          <p:sp>
            <p:nvSpPr>
              <p:cNvPr id="77837" name="Line 22"/>
              <p:cNvSpPr>
                <a:spLocks noChangeShapeType="1"/>
              </p:cNvSpPr>
              <p:nvPr/>
            </p:nvSpPr>
            <p:spPr bwMode="auto">
              <a:xfrm flipH="1" flipV="1">
                <a:off x="1048" y="2773"/>
                <a:ext cx="525" cy="939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fr-FR" dirty="0"/>
              </a:p>
            </p:txBody>
          </p:sp>
          <p:sp>
            <p:nvSpPr>
              <p:cNvPr id="77838" name="Text Box 24"/>
              <p:cNvSpPr txBox="1">
                <a:spLocks noChangeArrowheads="1"/>
              </p:cNvSpPr>
              <p:nvPr/>
            </p:nvSpPr>
            <p:spPr bwMode="auto">
              <a:xfrm>
                <a:off x="1385" y="3712"/>
                <a:ext cx="2432" cy="2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r" rtl="1">
                  <a:spcBef>
                    <a:spcPct val="50000"/>
                  </a:spcBef>
                </a:pPr>
                <a:r>
                  <a:rPr lang="ar-DZ" sz="2400" dirty="0" smtClean="0"/>
                  <a:t>هذا </a:t>
                </a:r>
                <a:r>
                  <a:rPr lang="ar-DZ" sz="2400" dirty="0" err="1" smtClean="0"/>
                  <a:t>الجـداء</a:t>
                </a:r>
                <a:r>
                  <a:rPr lang="fr-FR" sz="2400" dirty="0" smtClean="0"/>
                  <a:t> </a:t>
                </a:r>
                <a:r>
                  <a:rPr lang="ar-DZ" sz="2400" dirty="0" smtClean="0"/>
                  <a:t>أحسن </a:t>
                </a:r>
                <a:endParaRPr lang="fr-FR" sz="2400" dirty="0"/>
              </a:p>
            </p:txBody>
          </p:sp>
        </p:grpSp>
        <p:sp>
          <p:nvSpPr>
            <p:cNvPr id="77836" name="Line 32"/>
            <p:cNvSpPr>
              <a:spLocks noChangeShapeType="1"/>
            </p:cNvSpPr>
            <p:nvPr/>
          </p:nvSpPr>
          <p:spPr bwMode="auto">
            <a:xfrm>
              <a:off x="385" y="2485"/>
              <a:ext cx="118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80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80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80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80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800" decel="100000"/>
                                        <p:tgtEl>
                                          <p:spTgt spid="880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8807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800" decel="100000" fill="hold"/>
                                        <p:tgtEl>
                                          <p:spTgt spid="880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800" decel="100000" fill="hold"/>
                                        <p:tgtEl>
                                          <p:spTgt spid="880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80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80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omb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80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80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800" decel="100000"/>
                                        <p:tgtEl>
                                          <p:spTgt spid="880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800" decel="100000" fill="hold"/>
                                        <p:tgtEl>
                                          <p:spTgt spid="8808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800" decel="100000" fill="hold"/>
                                        <p:tgtEl>
                                          <p:spTgt spid="880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800" decel="100000" fill="hold"/>
                                        <p:tgtEl>
                                          <p:spTgt spid="880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80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80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omb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880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880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whoosh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whoosh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068" grpId="0"/>
      <p:bldP spid="88078" grpId="0"/>
      <p:bldP spid="88079" grpId="0"/>
      <p:bldP spid="88080" grpId="0"/>
      <p:bldP spid="88081" grpId="0"/>
      <p:bldP spid="8808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 descr="Gouttelettes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8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fr-FR" b="0" dirty="0"/>
          </a:p>
        </p:txBody>
      </p:sp>
      <p:sp>
        <p:nvSpPr>
          <p:cNvPr id="89091" name="Text Box 3"/>
          <p:cNvSpPr txBox="1">
            <a:spLocks noChangeArrowheads="1"/>
          </p:cNvSpPr>
          <p:nvPr/>
        </p:nvSpPr>
        <p:spPr bwMode="auto">
          <a:xfrm>
            <a:off x="5564188" y="283428"/>
            <a:ext cx="3275256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rtl="1"/>
            <a:r>
              <a:rPr lang="ar-DZ" sz="2400" dirty="0" smtClean="0">
                <a:solidFill>
                  <a:srgbClr val="000099"/>
                </a:solidFill>
              </a:rPr>
              <a:t>مثال حيث العامل المشترك هو  </a:t>
            </a:r>
            <a:endParaRPr lang="fr-FR" sz="2400" dirty="0">
              <a:solidFill>
                <a:srgbClr val="000099"/>
              </a:solidFill>
            </a:endParaRPr>
          </a:p>
          <a:p>
            <a:pPr algn="r" rtl="1"/>
            <a:r>
              <a:rPr lang="ar-DZ" sz="2400" u="sng" dirty="0" smtClean="0">
                <a:solidFill>
                  <a:srgbClr val="CC0000"/>
                </a:solidFill>
              </a:rPr>
              <a:t>مـجـمـوع</a:t>
            </a:r>
            <a:r>
              <a:rPr lang="fr-FR" sz="2400" u="sng" dirty="0" smtClean="0">
                <a:solidFill>
                  <a:srgbClr val="CC0000"/>
                </a:solidFill>
              </a:rPr>
              <a:t> </a:t>
            </a:r>
            <a:r>
              <a:rPr lang="ar-DZ" sz="2400" u="sng" dirty="0" smtClean="0">
                <a:solidFill>
                  <a:srgbClr val="CC0000"/>
                </a:solidFill>
              </a:rPr>
              <a:t> بين قوسين</a:t>
            </a:r>
            <a:endParaRPr lang="fr-FR" sz="2400" u="sng" dirty="0">
              <a:solidFill>
                <a:srgbClr val="CC0000"/>
              </a:solidFill>
            </a:endParaRPr>
          </a:p>
        </p:txBody>
      </p:sp>
      <p:sp>
        <p:nvSpPr>
          <p:cNvPr id="89092" name="Text Box 4"/>
          <p:cNvSpPr txBox="1">
            <a:spLocks noChangeArrowheads="1"/>
          </p:cNvSpPr>
          <p:nvPr/>
        </p:nvSpPr>
        <p:spPr bwMode="auto">
          <a:xfrm>
            <a:off x="6858808" y="1345257"/>
            <a:ext cx="185339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ar-DZ" sz="2400" dirty="0" smtClean="0">
                <a:solidFill>
                  <a:srgbClr val="000099"/>
                </a:solidFill>
              </a:rPr>
              <a:t>حــلّــل المجموع:</a:t>
            </a:r>
            <a:endParaRPr lang="fr-FR" sz="2400" dirty="0">
              <a:solidFill>
                <a:srgbClr val="000099"/>
              </a:solidFill>
            </a:endParaRPr>
          </a:p>
        </p:txBody>
      </p:sp>
      <p:sp>
        <p:nvSpPr>
          <p:cNvPr id="89093" name="Text Box 5"/>
          <p:cNvSpPr txBox="1">
            <a:spLocks noChangeArrowheads="1"/>
          </p:cNvSpPr>
          <p:nvPr/>
        </p:nvSpPr>
        <p:spPr bwMode="auto">
          <a:xfrm>
            <a:off x="544513" y="1965325"/>
            <a:ext cx="20907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2400" dirty="0">
                <a:solidFill>
                  <a:srgbClr val="000099"/>
                </a:solidFill>
              </a:rPr>
              <a:t>(x-3)²– (x-3) =</a:t>
            </a:r>
          </a:p>
        </p:txBody>
      </p:sp>
      <p:sp>
        <p:nvSpPr>
          <p:cNvPr id="89094" name="Text Box 6"/>
          <p:cNvSpPr txBox="1">
            <a:spLocks noChangeArrowheads="1"/>
          </p:cNvSpPr>
          <p:nvPr/>
        </p:nvSpPr>
        <p:spPr bwMode="auto">
          <a:xfrm>
            <a:off x="6553200" y="2055813"/>
            <a:ext cx="182626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rtl="1">
              <a:spcBef>
                <a:spcPct val="50000"/>
              </a:spcBef>
            </a:pPr>
            <a:r>
              <a:rPr lang="ar-DZ" dirty="0" smtClean="0"/>
              <a:t>العامل المشترك هو :</a:t>
            </a:r>
            <a:endParaRPr lang="fr-FR" dirty="0"/>
          </a:p>
        </p:txBody>
      </p:sp>
      <p:sp>
        <p:nvSpPr>
          <p:cNvPr id="89095" name="Text Box 7"/>
          <p:cNvSpPr txBox="1">
            <a:spLocks noChangeArrowheads="1"/>
          </p:cNvSpPr>
          <p:nvPr/>
        </p:nvSpPr>
        <p:spPr bwMode="auto">
          <a:xfrm>
            <a:off x="5560061" y="1965325"/>
            <a:ext cx="828000" cy="46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fr-FR" sz="2400" dirty="0">
                <a:solidFill>
                  <a:srgbClr val="CC0000"/>
                </a:solidFill>
              </a:rPr>
              <a:t>(x-3)</a:t>
            </a:r>
          </a:p>
        </p:txBody>
      </p:sp>
      <p:sp>
        <p:nvSpPr>
          <p:cNvPr id="89096" name="Text Box 8"/>
          <p:cNvSpPr txBox="1">
            <a:spLocks noChangeArrowheads="1"/>
          </p:cNvSpPr>
          <p:nvPr/>
        </p:nvSpPr>
        <p:spPr bwMode="auto">
          <a:xfrm>
            <a:off x="611188" y="2905125"/>
            <a:ext cx="31543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2400" dirty="0">
                <a:solidFill>
                  <a:srgbClr val="CC0000"/>
                </a:solidFill>
              </a:rPr>
              <a:t>(x-3)</a:t>
            </a:r>
            <a:r>
              <a:rPr lang="fr-FR" sz="2400" dirty="0">
                <a:solidFill>
                  <a:srgbClr val="000099"/>
                </a:solidFill>
              </a:rPr>
              <a:t> </a:t>
            </a:r>
            <a:r>
              <a:rPr lang="fr-FR" sz="2000" b="0" dirty="0">
                <a:solidFill>
                  <a:srgbClr val="000099"/>
                </a:solidFill>
              </a:rPr>
              <a:t>x …. </a:t>
            </a:r>
            <a:r>
              <a:rPr lang="fr-FR" sz="2000" dirty="0">
                <a:solidFill>
                  <a:srgbClr val="000099"/>
                </a:solidFill>
              </a:rPr>
              <a:t>-</a:t>
            </a:r>
            <a:r>
              <a:rPr lang="fr-FR" sz="2000" b="0" dirty="0">
                <a:solidFill>
                  <a:srgbClr val="000099"/>
                </a:solidFill>
              </a:rPr>
              <a:t> </a:t>
            </a:r>
            <a:r>
              <a:rPr lang="fr-FR" sz="2400" dirty="0">
                <a:solidFill>
                  <a:srgbClr val="CC0000"/>
                </a:solidFill>
              </a:rPr>
              <a:t>(x-3)</a:t>
            </a:r>
            <a:r>
              <a:rPr lang="fr-FR" sz="2400" dirty="0">
                <a:solidFill>
                  <a:srgbClr val="000099"/>
                </a:solidFill>
              </a:rPr>
              <a:t> </a:t>
            </a:r>
            <a:r>
              <a:rPr lang="fr-FR" sz="2000" b="0" dirty="0">
                <a:solidFill>
                  <a:srgbClr val="000099"/>
                </a:solidFill>
              </a:rPr>
              <a:t>x …. </a:t>
            </a:r>
            <a:r>
              <a:rPr lang="fr-FR" sz="2400" dirty="0">
                <a:solidFill>
                  <a:srgbClr val="000099"/>
                </a:solidFill>
              </a:rPr>
              <a:t>=</a:t>
            </a:r>
          </a:p>
        </p:txBody>
      </p:sp>
      <p:sp>
        <p:nvSpPr>
          <p:cNvPr id="89097" name="Text Box 9"/>
          <p:cNvSpPr txBox="1">
            <a:spLocks noChangeArrowheads="1"/>
          </p:cNvSpPr>
          <p:nvPr/>
        </p:nvSpPr>
        <p:spPr bwMode="auto">
          <a:xfrm>
            <a:off x="544513" y="3930650"/>
            <a:ext cx="34655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2400" dirty="0">
                <a:solidFill>
                  <a:srgbClr val="CC0000"/>
                </a:solidFill>
              </a:rPr>
              <a:t>(x-3)</a:t>
            </a:r>
            <a:r>
              <a:rPr lang="fr-FR" sz="2400" dirty="0">
                <a:solidFill>
                  <a:srgbClr val="000099"/>
                </a:solidFill>
              </a:rPr>
              <a:t> </a:t>
            </a:r>
            <a:r>
              <a:rPr lang="fr-FR" sz="2000" b="0" dirty="0">
                <a:solidFill>
                  <a:srgbClr val="000099"/>
                </a:solidFill>
              </a:rPr>
              <a:t>x </a:t>
            </a:r>
            <a:r>
              <a:rPr lang="fr-FR" sz="2400" dirty="0">
                <a:solidFill>
                  <a:srgbClr val="006600"/>
                </a:solidFill>
              </a:rPr>
              <a:t>(x-3) </a:t>
            </a:r>
            <a:r>
              <a:rPr lang="fr-FR" sz="2400" dirty="0">
                <a:solidFill>
                  <a:srgbClr val="000099"/>
                </a:solidFill>
              </a:rPr>
              <a:t> - </a:t>
            </a:r>
            <a:r>
              <a:rPr lang="fr-FR" sz="2400" dirty="0">
                <a:solidFill>
                  <a:srgbClr val="CC0000"/>
                </a:solidFill>
              </a:rPr>
              <a:t>(x-3)</a:t>
            </a:r>
            <a:r>
              <a:rPr lang="fr-FR" sz="2400" dirty="0">
                <a:solidFill>
                  <a:srgbClr val="000099"/>
                </a:solidFill>
              </a:rPr>
              <a:t> </a:t>
            </a:r>
            <a:r>
              <a:rPr lang="fr-FR" sz="2000" b="0" dirty="0">
                <a:solidFill>
                  <a:srgbClr val="000099"/>
                </a:solidFill>
              </a:rPr>
              <a:t>x </a:t>
            </a:r>
            <a:r>
              <a:rPr lang="fr-FR" sz="2400" dirty="0">
                <a:solidFill>
                  <a:srgbClr val="006600"/>
                </a:solidFill>
              </a:rPr>
              <a:t>1</a:t>
            </a:r>
            <a:r>
              <a:rPr lang="fr-FR" sz="2400" dirty="0">
                <a:solidFill>
                  <a:srgbClr val="000099"/>
                </a:solidFill>
              </a:rPr>
              <a:t> =</a:t>
            </a:r>
          </a:p>
        </p:txBody>
      </p:sp>
      <p:sp>
        <p:nvSpPr>
          <p:cNvPr id="89098" name="Text Box 10"/>
          <p:cNvSpPr txBox="1">
            <a:spLocks noChangeArrowheads="1"/>
          </p:cNvSpPr>
          <p:nvPr/>
        </p:nvSpPr>
        <p:spPr bwMode="auto">
          <a:xfrm>
            <a:off x="6108700" y="3379788"/>
            <a:ext cx="2392679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rtl="1">
              <a:spcBef>
                <a:spcPct val="50000"/>
              </a:spcBef>
            </a:pPr>
            <a:r>
              <a:rPr lang="ar-DZ" dirty="0" smtClean="0"/>
              <a:t>العوامل غير المشتركة هي : </a:t>
            </a:r>
            <a:endParaRPr lang="fr-FR" dirty="0"/>
          </a:p>
        </p:txBody>
      </p:sp>
      <p:sp>
        <p:nvSpPr>
          <p:cNvPr id="89099" name="Text Box 11"/>
          <p:cNvSpPr txBox="1">
            <a:spLocks noChangeArrowheads="1"/>
          </p:cNvSpPr>
          <p:nvPr/>
        </p:nvSpPr>
        <p:spPr bwMode="auto">
          <a:xfrm>
            <a:off x="4889501" y="3335338"/>
            <a:ext cx="143256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fr-FR" sz="2400" dirty="0">
                <a:solidFill>
                  <a:srgbClr val="006600"/>
                </a:solidFill>
              </a:rPr>
              <a:t>(x-3) ; 1 </a:t>
            </a:r>
          </a:p>
        </p:txBody>
      </p:sp>
      <p:sp>
        <p:nvSpPr>
          <p:cNvPr id="89100" name="Text Box 12"/>
          <p:cNvSpPr txBox="1">
            <a:spLocks noChangeArrowheads="1"/>
          </p:cNvSpPr>
          <p:nvPr/>
        </p:nvSpPr>
        <p:spPr bwMode="auto">
          <a:xfrm>
            <a:off x="4167188" y="4657725"/>
            <a:ext cx="328771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ar-DZ" dirty="0" smtClean="0"/>
              <a:t>التحليل يعطينا ما يلي :</a:t>
            </a:r>
            <a:endParaRPr lang="fr-FR" dirty="0"/>
          </a:p>
        </p:txBody>
      </p:sp>
      <p:sp>
        <p:nvSpPr>
          <p:cNvPr id="89101" name="Text Box 13"/>
          <p:cNvSpPr txBox="1">
            <a:spLocks noChangeArrowheads="1"/>
          </p:cNvSpPr>
          <p:nvPr/>
        </p:nvSpPr>
        <p:spPr bwMode="auto">
          <a:xfrm>
            <a:off x="544513" y="4924425"/>
            <a:ext cx="251936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2400" dirty="0">
                <a:solidFill>
                  <a:srgbClr val="CC0000"/>
                </a:solidFill>
              </a:rPr>
              <a:t>(x-3)</a:t>
            </a:r>
            <a:r>
              <a:rPr lang="fr-FR" sz="2400" dirty="0">
                <a:solidFill>
                  <a:srgbClr val="000099"/>
                </a:solidFill>
              </a:rPr>
              <a:t> </a:t>
            </a:r>
            <a:r>
              <a:rPr lang="fr-FR" sz="3200" dirty="0">
                <a:solidFill>
                  <a:srgbClr val="000099"/>
                </a:solidFill>
              </a:rPr>
              <a:t>[</a:t>
            </a:r>
            <a:r>
              <a:rPr lang="fr-FR" sz="2400" dirty="0">
                <a:solidFill>
                  <a:srgbClr val="000099"/>
                </a:solidFill>
              </a:rPr>
              <a:t> </a:t>
            </a:r>
            <a:r>
              <a:rPr lang="fr-FR" sz="2400" dirty="0">
                <a:solidFill>
                  <a:srgbClr val="006600"/>
                </a:solidFill>
              </a:rPr>
              <a:t>(x-3) </a:t>
            </a:r>
            <a:r>
              <a:rPr lang="fr-FR" sz="2400" dirty="0">
                <a:solidFill>
                  <a:srgbClr val="000099"/>
                </a:solidFill>
              </a:rPr>
              <a:t> - </a:t>
            </a:r>
            <a:r>
              <a:rPr lang="fr-FR" sz="2400" dirty="0">
                <a:solidFill>
                  <a:srgbClr val="006600"/>
                </a:solidFill>
              </a:rPr>
              <a:t>1 </a:t>
            </a:r>
            <a:r>
              <a:rPr lang="fr-FR" sz="3200" dirty="0">
                <a:solidFill>
                  <a:srgbClr val="000099"/>
                </a:solidFill>
              </a:rPr>
              <a:t>]</a:t>
            </a:r>
          </a:p>
        </p:txBody>
      </p:sp>
      <p:grpSp>
        <p:nvGrpSpPr>
          <p:cNvPr id="2" name="Group 14"/>
          <p:cNvGrpSpPr>
            <a:grpSpLocks/>
          </p:cNvGrpSpPr>
          <p:nvPr/>
        </p:nvGrpSpPr>
        <p:grpSpPr bwMode="auto">
          <a:xfrm>
            <a:off x="1398588" y="5503863"/>
            <a:ext cx="5967137" cy="1035050"/>
            <a:chOff x="928" y="3467"/>
            <a:chExt cx="5707" cy="652"/>
          </a:xfrm>
        </p:grpSpPr>
        <p:sp>
          <p:nvSpPr>
            <p:cNvPr id="78869" name="Line 15"/>
            <p:cNvSpPr>
              <a:spLocks noChangeShapeType="1"/>
            </p:cNvSpPr>
            <p:nvPr/>
          </p:nvSpPr>
          <p:spPr bwMode="auto">
            <a:xfrm flipH="1" flipV="1">
              <a:off x="928" y="3467"/>
              <a:ext cx="760" cy="357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fr-FR" dirty="0"/>
            </a:p>
          </p:txBody>
        </p:sp>
        <p:sp>
          <p:nvSpPr>
            <p:cNvPr id="78870" name="Line 16"/>
            <p:cNvSpPr>
              <a:spLocks noChangeShapeType="1"/>
            </p:cNvSpPr>
            <p:nvPr/>
          </p:nvSpPr>
          <p:spPr bwMode="auto">
            <a:xfrm flipV="1">
              <a:off x="1688" y="3467"/>
              <a:ext cx="617" cy="357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fr-FR" dirty="0"/>
            </a:p>
          </p:txBody>
        </p:sp>
        <p:sp>
          <p:nvSpPr>
            <p:cNvPr id="78871" name="Text Box 17"/>
            <p:cNvSpPr txBox="1">
              <a:spLocks noChangeArrowheads="1"/>
            </p:cNvSpPr>
            <p:nvPr/>
          </p:nvSpPr>
          <p:spPr bwMode="auto">
            <a:xfrm>
              <a:off x="1470" y="3824"/>
              <a:ext cx="5165" cy="2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r" rtl="1">
                <a:spcBef>
                  <a:spcPct val="50000"/>
                </a:spcBef>
              </a:pPr>
              <a:r>
                <a:rPr lang="ar-DZ" sz="2000" dirty="0" smtClean="0">
                  <a:solidFill>
                    <a:srgbClr val="0000FF"/>
                  </a:solidFill>
                </a:rPr>
                <a:t>حاصرتين</a:t>
              </a:r>
              <a:r>
                <a:rPr lang="ar-DZ" sz="2000" dirty="0" smtClean="0"/>
                <a:t> لأنّ العاملين غير المشتركين موجودين داخل الأقواس</a:t>
              </a:r>
              <a:endParaRPr lang="fr-FR" sz="2000" dirty="0" smtClean="0"/>
            </a:p>
            <a:p>
              <a:pPr algn="r" rtl="1">
                <a:spcBef>
                  <a:spcPct val="50000"/>
                </a:spcBef>
              </a:pPr>
              <a:endParaRPr lang="fr-FR" sz="2000" dirty="0"/>
            </a:p>
          </p:txBody>
        </p:sp>
      </p:grpSp>
      <p:grpSp>
        <p:nvGrpSpPr>
          <p:cNvPr id="3" name="Group 18"/>
          <p:cNvGrpSpPr>
            <a:grpSpLocks/>
          </p:cNvGrpSpPr>
          <p:nvPr/>
        </p:nvGrpSpPr>
        <p:grpSpPr bwMode="auto">
          <a:xfrm>
            <a:off x="4167188" y="5116514"/>
            <a:ext cx="4203700" cy="431800"/>
            <a:chOff x="2625" y="3223"/>
            <a:chExt cx="2648" cy="272"/>
          </a:xfrm>
        </p:grpSpPr>
        <p:sp>
          <p:nvSpPr>
            <p:cNvPr id="78867" name="Line 19"/>
            <p:cNvSpPr>
              <a:spLocks noChangeShapeType="1"/>
            </p:cNvSpPr>
            <p:nvPr/>
          </p:nvSpPr>
          <p:spPr bwMode="auto">
            <a:xfrm flipH="1">
              <a:off x="2625" y="3344"/>
              <a:ext cx="743" cy="0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fr-FR" dirty="0"/>
            </a:p>
          </p:txBody>
        </p:sp>
        <p:sp>
          <p:nvSpPr>
            <p:cNvPr id="78868" name="Text Box 20"/>
            <p:cNvSpPr txBox="1">
              <a:spLocks noChangeArrowheads="1"/>
            </p:cNvSpPr>
            <p:nvPr/>
          </p:nvSpPr>
          <p:spPr bwMode="auto">
            <a:xfrm>
              <a:off x="3368" y="3223"/>
              <a:ext cx="1905" cy="2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r" rtl="1">
                <a:spcBef>
                  <a:spcPct val="50000"/>
                </a:spcBef>
              </a:pPr>
              <a:r>
                <a:rPr lang="ar-DZ" sz="2000" dirty="0" smtClean="0">
                  <a:solidFill>
                    <a:srgbClr val="CC0000"/>
                  </a:solidFill>
                </a:rPr>
                <a:t>علينا بتبسيط ما بداخل الحاصرتين</a:t>
              </a:r>
              <a:endParaRPr lang="fr-FR" sz="2000" dirty="0" smtClean="0">
                <a:solidFill>
                  <a:srgbClr val="CC0000"/>
                </a:solidFill>
              </a:endParaRPr>
            </a:p>
            <a:p>
              <a:pPr algn="r" rtl="1">
                <a:spcBef>
                  <a:spcPct val="50000"/>
                </a:spcBef>
              </a:pPr>
              <a:r>
                <a:rPr lang="fr-FR" sz="2000" dirty="0" smtClean="0">
                  <a:solidFill>
                    <a:srgbClr val="CC0000"/>
                  </a:solidFill>
                </a:rPr>
                <a:t>.</a:t>
              </a:r>
              <a:endParaRPr lang="fr-FR" sz="2000" dirty="0">
                <a:solidFill>
                  <a:srgbClr val="CC0000"/>
                </a:solidFill>
              </a:endParaRPr>
            </a:p>
          </p:txBody>
        </p:sp>
      </p:grpSp>
      <p:grpSp>
        <p:nvGrpSpPr>
          <p:cNvPr id="4" name="Group 21"/>
          <p:cNvGrpSpPr>
            <a:grpSpLocks/>
          </p:cNvGrpSpPr>
          <p:nvPr/>
        </p:nvGrpSpPr>
        <p:grpSpPr bwMode="auto">
          <a:xfrm>
            <a:off x="5659442" y="3683318"/>
            <a:ext cx="736600" cy="952500"/>
            <a:chOff x="4965" y="2349"/>
            <a:chExt cx="464" cy="600"/>
          </a:xfrm>
        </p:grpSpPr>
        <p:sp>
          <p:nvSpPr>
            <p:cNvPr id="78865" name="Line 22"/>
            <p:cNvSpPr>
              <a:spLocks noChangeShapeType="1"/>
            </p:cNvSpPr>
            <p:nvPr/>
          </p:nvSpPr>
          <p:spPr bwMode="auto">
            <a:xfrm flipV="1">
              <a:off x="5176" y="2349"/>
              <a:ext cx="0" cy="340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fr-FR" dirty="0"/>
            </a:p>
          </p:txBody>
        </p:sp>
        <p:sp>
          <p:nvSpPr>
            <p:cNvPr id="78866" name="Text Box 23"/>
            <p:cNvSpPr txBox="1">
              <a:spLocks noChangeArrowheads="1"/>
            </p:cNvSpPr>
            <p:nvPr/>
          </p:nvSpPr>
          <p:spPr bwMode="auto">
            <a:xfrm>
              <a:off x="4965" y="2697"/>
              <a:ext cx="464" cy="252"/>
            </a:xfrm>
            <a:prstGeom prst="rect">
              <a:avLst/>
            </a:prstGeom>
            <a:noFill/>
            <a:ln w="9525">
              <a:solidFill>
                <a:srgbClr val="CC0000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r" rtl="1">
                <a:spcBef>
                  <a:spcPct val="50000"/>
                </a:spcBef>
              </a:pPr>
              <a:r>
                <a:rPr lang="ar-DZ" sz="2000" i="1" dirty="0" smtClean="0">
                  <a:solidFill>
                    <a:srgbClr val="CC0000"/>
                  </a:solidFill>
                </a:rPr>
                <a:t>حذار </a:t>
              </a:r>
              <a:r>
                <a:rPr lang="fr-FR" sz="2000" i="1" dirty="0" smtClean="0">
                  <a:solidFill>
                    <a:srgbClr val="CC0000"/>
                  </a:solidFill>
                </a:rPr>
                <a:t>!</a:t>
              </a:r>
              <a:endParaRPr lang="fr-FR" sz="2000" i="1" dirty="0">
                <a:solidFill>
                  <a:srgbClr val="CC0000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90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90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90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90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90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90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800" decel="100000"/>
                                        <p:tgtEl>
                                          <p:spTgt spid="890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8909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890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890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90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90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omb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90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90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890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890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800" decel="100000"/>
                                        <p:tgtEl>
                                          <p:spTgt spid="890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800" decel="100000" fill="hold"/>
                                        <p:tgtEl>
                                          <p:spTgt spid="8909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800" decel="100000" fill="hold"/>
                                        <p:tgtEl>
                                          <p:spTgt spid="89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800" decel="100000" fill="hold"/>
                                        <p:tgtEl>
                                          <p:spTgt spid="89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9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9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omb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explod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89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89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890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890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800" decel="100000"/>
                                        <p:tgtEl>
                                          <p:spTgt spid="891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800" decel="100000" fill="hold"/>
                                        <p:tgtEl>
                                          <p:spTgt spid="8910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800" decel="100000" fill="hold"/>
                                        <p:tgtEl>
                                          <p:spTgt spid="89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800" decel="100000" fill="hold"/>
                                        <p:tgtEl>
                                          <p:spTgt spid="89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9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9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omb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89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89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explod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" presetClass="entr" presetSubtype="2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drumroll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091" grpId="0"/>
      <p:bldP spid="89092" grpId="0"/>
      <p:bldP spid="89093" grpId="0"/>
      <p:bldP spid="89094" grpId="0"/>
      <p:bldP spid="89095" grpId="0"/>
      <p:bldP spid="89096" grpId="0"/>
      <p:bldP spid="89097" grpId="0"/>
      <p:bldP spid="89098" grpId="0"/>
      <p:bldP spid="89099" grpId="0"/>
      <p:bldP spid="89100" grpId="0"/>
      <p:bldP spid="8910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 descr="Gouttelettes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6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fr-FR" b="0" dirty="0"/>
          </a:p>
        </p:txBody>
      </p:sp>
      <p:sp>
        <p:nvSpPr>
          <p:cNvPr id="90115" name="Text Box 3"/>
          <p:cNvSpPr txBox="1">
            <a:spLocks noChangeArrowheads="1"/>
          </p:cNvSpPr>
          <p:nvPr/>
        </p:nvSpPr>
        <p:spPr bwMode="auto">
          <a:xfrm>
            <a:off x="3578824" y="403225"/>
            <a:ext cx="368081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rtl="1"/>
            <a:r>
              <a:rPr lang="ar-DZ" sz="2400" dirty="0" smtClean="0">
                <a:solidFill>
                  <a:srgbClr val="000099"/>
                </a:solidFill>
              </a:rPr>
              <a:t>بعض الإصلاحات بين الحاصرتين...</a:t>
            </a:r>
            <a:endParaRPr lang="fr-FR" sz="2400" dirty="0">
              <a:solidFill>
                <a:srgbClr val="000099"/>
              </a:solidFill>
            </a:endParaRPr>
          </a:p>
        </p:txBody>
      </p:sp>
      <p:sp>
        <p:nvSpPr>
          <p:cNvPr id="90116" name="Text Box 4"/>
          <p:cNvSpPr txBox="1">
            <a:spLocks noChangeArrowheads="1"/>
          </p:cNvSpPr>
          <p:nvPr/>
        </p:nvSpPr>
        <p:spPr bwMode="auto">
          <a:xfrm>
            <a:off x="611188" y="1465263"/>
            <a:ext cx="26336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2400" dirty="0">
                <a:solidFill>
                  <a:srgbClr val="CC0000"/>
                </a:solidFill>
              </a:rPr>
              <a:t>(x-3)</a:t>
            </a:r>
            <a:r>
              <a:rPr lang="fr-FR" sz="2400" dirty="0">
                <a:solidFill>
                  <a:srgbClr val="000099"/>
                </a:solidFill>
              </a:rPr>
              <a:t> [ </a:t>
            </a:r>
            <a:r>
              <a:rPr lang="fr-FR" sz="2400" dirty="0">
                <a:solidFill>
                  <a:srgbClr val="006600"/>
                </a:solidFill>
              </a:rPr>
              <a:t>(x-3) </a:t>
            </a:r>
            <a:r>
              <a:rPr lang="fr-FR" sz="2400" dirty="0">
                <a:solidFill>
                  <a:srgbClr val="000099"/>
                </a:solidFill>
              </a:rPr>
              <a:t> - </a:t>
            </a:r>
            <a:r>
              <a:rPr lang="fr-FR" sz="2400" dirty="0">
                <a:solidFill>
                  <a:srgbClr val="006600"/>
                </a:solidFill>
              </a:rPr>
              <a:t>1 </a:t>
            </a:r>
            <a:r>
              <a:rPr lang="fr-FR" sz="2400" dirty="0">
                <a:solidFill>
                  <a:srgbClr val="000099"/>
                </a:solidFill>
              </a:rPr>
              <a:t>]</a:t>
            </a:r>
          </a:p>
        </p:txBody>
      </p:sp>
      <p:sp>
        <p:nvSpPr>
          <p:cNvPr id="90117" name="Text Box 5"/>
          <p:cNvSpPr txBox="1">
            <a:spLocks noChangeArrowheads="1"/>
          </p:cNvSpPr>
          <p:nvPr/>
        </p:nvSpPr>
        <p:spPr bwMode="auto">
          <a:xfrm>
            <a:off x="4167188" y="2055813"/>
            <a:ext cx="462121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rtl="1">
              <a:spcBef>
                <a:spcPct val="50000"/>
              </a:spcBef>
            </a:pPr>
            <a:r>
              <a:rPr lang="ar-DZ" sz="2400" dirty="0" smtClean="0">
                <a:solidFill>
                  <a:srgbClr val="CC0000"/>
                </a:solidFill>
              </a:rPr>
              <a:t>قاعدة الإشارات </a:t>
            </a:r>
            <a:r>
              <a:rPr lang="ar-DZ" sz="2400" dirty="0" err="1" smtClean="0">
                <a:solidFill>
                  <a:srgbClr val="CC0000"/>
                </a:solidFill>
              </a:rPr>
              <a:t>ِ</a:t>
            </a:r>
            <a:r>
              <a:rPr lang="fr-FR" sz="2400" dirty="0" smtClean="0">
                <a:solidFill>
                  <a:srgbClr val="CC0000"/>
                </a:solidFill>
              </a:rPr>
              <a:t>  </a:t>
            </a:r>
            <a:r>
              <a:rPr lang="fr-FR" sz="3200" dirty="0" smtClean="0">
                <a:solidFill>
                  <a:srgbClr val="CC0000"/>
                </a:solidFill>
              </a:rPr>
              <a:t>*</a:t>
            </a:r>
            <a:r>
              <a:rPr lang="fr-FR" sz="2400" dirty="0" smtClean="0">
                <a:solidFill>
                  <a:srgbClr val="CC0000"/>
                </a:solidFill>
              </a:rPr>
              <a:t>  </a:t>
            </a:r>
            <a:r>
              <a:rPr lang="ar-DZ" sz="2400" dirty="0" smtClean="0">
                <a:solidFill>
                  <a:srgbClr val="CC0000"/>
                </a:solidFill>
              </a:rPr>
              <a:t>الصديق</a:t>
            </a:r>
            <a:r>
              <a:rPr lang="fr-FR" sz="2400" dirty="0" smtClean="0">
                <a:solidFill>
                  <a:srgbClr val="CC0000"/>
                </a:solidFill>
              </a:rPr>
              <a:t> </a:t>
            </a:r>
            <a:r>
              <a:rPr lang="ar-DZ" sz="2400" dirty="0" smtClean="0">
                <a:solidFill>
                  <a:srgbClr val="CC0000"/>
                </a:solidFill>
              </a:rPr>
              <a:t>-</a:t>
            </a:r>
            <a:r>
              <a:rPr lang="fr-FR" sz="2400" dirty="0" smtClean="0">
                <a:solidFill>
                  <a:srgbClr val="CC0000"/>
                </a:solidFill>
              </a:rPr>
              <a:t> </a:t>
            </a:r>
            <a:r>
              <a:rPr lang="ar-DZ" sz="2400" dirty="0" smtClean="0">
                <a:solidFill>
                  <a:srgbClr val="CC0000"/>
                </a:solidFill>
              </a:rPr>
              <a:t>العدوّ</a:t>
            </a:r>
            <a:r>
              <a:rPr lang="fr-FR" sz="2400" dirty="0" smtClean="0">
                <a:solidFill>
                  <a:srgbClr val="CC0000"/>
                </a:solidFill>
              </a:rPr>
              <a:t>  </a:t>
            </a:r>
            <a:r>
              <a:rPr lang="ar-DZ" sz="2400" dirty="0" smtClean="0">
                <a:solidFill>
                  <a:srgbClr val="CC0000"/>
                </a:solidFill>
              </a:rPr>
              <a:t> </a:t>
            </a:r>
            <a:r>
              <a:rPr lang="fr-FR" sz="3200" dirty="0" smtClean="0">
                <a:solidFill>
                  <a:srgbClr val="CC0000"/>
                </a:solidFill>
              </a:rPr>
              <a:t>*</a:t>
            </a:r>
            <a:r>
              <a:rPr lang="ar-DZ" sz="2400" dirty="0" smtClean="0">
                <a:solidFill>
                  <a:srgbClr val="CC0000"/>
                </a:solidFill>
              </a:rPr>
              <a:t> </a:t>
            </a:r>
            <a:endParaRPr lang="fr-FR" sz="2400" dirty="0">
              <a:solidFill>
                <a:srgbClr val="CC0000"/>
              </a:solidFill>
            </a:endParaRPr>
          </a:p>
        </p:txBody>
      </p:sp>
      <p:sp>
        <p:nvSpPr>
          <p:cNvPr id="90118" name="Text Box 6"/>
          <p:cNvSpPr txBox="1">
            <a:spLocks noChangeArrowheads="1"/>
          </p:cNvSpPr>
          <p:nvPr/>
        </p:nvSpPr>
        <p:spPr bwMode="auto">
          <a:xfrm>
            <a:off x="611188" y="2422525"/>
            <a:ext cx="24003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2400" dirty="0">
                <a:solidFill>
                  <a:srgbClr val="CC0000"/>
                </a:solidFill>
              </a:rPr>
              <a:t>(x-3)</a:t>
            </a:r>
            <a:r>
              <a:rPr lang="fr-FR" sz="2400" dirty="0">
                <a:solidFill>
                  <a:srgbClr val="000099"/>
                </a:solidFill>
              </a:rPr>
              <a:t> </a:t>
            </a:r>
            <a:r>
              <a:rPr lang="fr-FR" sz="3200" dirty="0">
                <a:solidFill>
                  <a:srgbClr val="000099"/>
                </a:solidFill>
              </a:rPr>
              <a:t>[</a:t>
            </a:r>
            <a:r>
              <a:rPr lang="fr-FR" sz="2400" dirty="0">
                <a:solidFill>
                  <a:srgbClr val="006600"/>
                </a:solidFill>
              </a:rPr>
              <a:t>x - 3 </a:t>
            </a:r>
            <a:r>
              <a:rPr lang="fr-FR" sz="2400" dirty="0">
                <a:solidFill>
                  <a:srgbClr val="000099"/>
                </a:solidFill>
              </a:rPr>
              <a:t> - </a:t>
            </a:r>
            <a:r>
              <a:rPr lang="fr-FR" sz="2400" dirty="0">
                <a:solidFill>
                  <a:srgbClr val="006600"/>
                </a:solidFill>
              </a:rPr>
              <a:t>1 </a:t>
            </a:r>
            <a:r>
              <a:rPr lang="fr-FR" sz="3200" dirty="0">
                <a:solidFill>
                  <a:srgbClr val="000099"/>
                </a:solidFill>
              </a:rPr>
              <a:t>]</a:t>
            </a:r>
          </a:p>
        </p:txBody>
      </p:sp>
      <p:sp>
        <p:nvSpPr>
          <p:cNvPr id="90119" name="Text Box 7"/>
          <p:cNvSpPr txBox="1">
            <a:spLocks noChangeArrowheads="1"/>
          </p:cNvSpPr>
          <p:nvPr/>
        </p:nvSpPr>
        <p:spPr bwMode="auto">
          <a:xfrm>
            <a:off x="6431280" y="3106738"/>
            <a:ext cx="235712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rtl="1">
              <a:spcBef>
                <a:spcPct val="50000"/>
              </a:spcBef>
            </a:pPr>
            <a:r>
              <a:rPr lang="ar-DZ" sz="2000" dirty="0" smtClean="0">
                <a:solidFill>
                  <a:srgbClr val="CC0000"/>
                </a:solidFill>
              </a:rPr>
              <a:t>تبسيط ما بين الحاصرتين </a:t>
            </a:r>
            <a:endParaRPr lang="fr-FR" sz="2000" dirty="0">
              <a:solidFill>
                <a:srgbClr val="CC0000"/>
              </a:solidFill>
            </a:endParaRPr>
          </a:p>
        </p:txBody>
      </p:sp>
      <p:sp>
        <p:nvSpPr>
          <p:cNvPr id="90120" name="Text Box 8"/>
          <p:cNvSpPr txBox="1">
            <a:spLocks noChangeArrowheads="1"/>
          </p:cNvSpPr>
          <p:nvPr/>
        </p:nvSpPr>
        <p:spPr bwMode="auto">
          <a:xfrm>
            <a:off x="611188" y="3944938"/>
            <a:ext cx="1809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2400" dirty="0">
                <a:solidFill>
                  <a:srgbClr val="CC0000"/>
                </a:solidFill>
              </a:rPr>
              <a:t>(x-3)</a:t>
            </a:r>
            <a:r>
              <a:rPr lang="fr-FR" sz="2400" dirty="0">
                <a:solidFill>
                  <a:srgbClr val="000099"/>
                </a:solidFill>
              </a:rPr>
              <a:t> (</a:t>
            </a:r>
            <a:r>
              <a:rPr lang="fr-FR" sz="2400" dirty="0">
                <a:solidFill>
                  <a:srgbClr val="006600"/>
                </a:solidFill>
              </a:rPr>
              <a:t>x - 4</a:t>
            </a:r>
            <a:r>
              <a:rPr lang="fr-FR" sz="2400" dirty="0">
                <a:solidFill>
                  <a:srgbClr val="000099"/>
                </a:solidFill>
              </a:rPr>
              <a:t>)</a:t>
            </a:r>
            <a:r>
              <a:rPr lang="fr-FR" sz="2400" dirty="0">
                <a:solidFill>
                  <a:srgbClr val="006600"/>
                </a:solidFill>
              </a:rPr>
              <a:t> </a:t>
            </a:r>
            <a:endParaRPr lang="fr-FR" sz="3200" dirty="0">
              <a:solidFill>
                <a:srgbClr val="000099"/>
              </a:solidFill>
            </a:endParaRP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611188" y="1292225"/>
            <a:ext cx="4847566" cy="3794126"/>
            <a:chOff x="385" y="814"/>
            <a:chExt cx="3957" cy="2390"/>
          </a:xfrm>
        </p:grpSpPr>
        <p:grpSp>
          <p:nvGrpSpPr>
            <p:cNvPr id="79887" name="Group 10"/>
            <p:cNvGrpSpPr>
              <a:grpSpLocks/>
            </p:cNvGrpSpPr>
            <p:nvPr/>
          </p:nvGrpSpPr>
          <p:grpSpPr bwMode="auto">
            <a:xfrm>
              <a:off x="1368" y="1179"/>
              <a:ext cx="2974" cy="2025"/>
              <a:chOff x="1368" y="1179"/>
              <a:chExt cx="2974" cy="2025"/>
            </a:xfrm>
          </p:grpSpPr>
          <p:sp>
            <p:nvSpPr>
              <p:cNvPr id="79889" name="Line 11"/>
              <p:cNvSpPr>
                <a:spLocks noChangeShapeType="1"/>
              </p:cNvSpPr>
              <p:nvPr/>
            </p:nvSpPr>
            <p:spPr bwMode="auto">
              <a:xfrm flipH="1" flipV="1">
                <a:off x="1368" y="1179"/>
                <a:ext cx="1736" cy="1773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fr-FR" dirty="0"/>
              </a:p>
            </p:txBody>
          </p:sp>
          <p:sp>
            <p:nvSpPr>
              <p:cNvPr id="79890" name="Text Box 12"/>
              <p:cNvSpPr txBox="1">
                <a:spLocks noChangeArrowheads="1"/>
              </p:cNvSpPr>
              <p:nvPr/>
            </p:nvSpPr>
            <p:spPr bwMode="auto">
              <a:xfrm>
                <a:off x="3158" y="2952"/>
                <a:ext cx="1184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algn="r" rtl="1">
                  <a:spcBef>
                    <a:spcPct val="50000"/>
                  </a:spcBef>
                </a:pPr>
                <a:r>
                  <a:rPr lang="ar-DZ" sz="2000" dirty="0" err="1" smtClean="0"/>
                  <a:t>جـداء</a:t>
                </a:r>
                <a:r>
                  <a:rPr lang="ar-DZ" sz="2000" dirty="0" smtClean="0"/>
                  <a:t> لكنه ...</a:t>
                </a:r>
                <a:endParaRPr lang="fr-FR" sz="2000" dirty="0"/>
              </a:p>
            </p:txBody>
          </p:sp>
        </p:grpSp>
        <p:sp>
          <p:nvSpPr>
            <p:cNvPr id="79888" name="Line 13"/>
            <p:cNvSpPr>
              <a:spLocks noChangeShapeType="1"/>
            </p:cNvSpPr>
            <p:nvPr/>
          </p:nvSpPr>
          <p:spPr bwMode="auto">
            <a:xfrm>
              <a:off x="385" y="814"/>
              <a:ext cx="2089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 dirty="0"/>
            </a:p>
          </p:txBody>
        </p:sp>
      </p:grpSp>
      <p:grpSp>
        <p:nvGrpSpPr>
          <p:cNvPr id="4" name="Group 14"/>
          <p:cNvGrpSpPr>
            <a:grpSpLocks/>
          </p:cNvGrpSpPr>
          <p:nvPr/>
        </p:nvGrpSpPr>
        <p:grpSpPr bwMode="auto">
          <a:xfrm>
            <a:off x="611188" y="3944939"/>
            <a:ext cx="4244975" cy="2519363"/>
            <a:chOff x="385" y="2485"/>
            <a:chExt cx="2674" cy="1587"/>
          </a:xfrm>
        </p:grpSpPr>
        <p:grpSp>
          <p:nvGrpSpPr>
            <p:cNvPr id="79883" name="Group 15"/>
            <p:cNvGrpSpPr>
              <a:grpSpLocks/>
            </p:cNvGrpSpPr>
            <p:nvPr/>
          </p:nvGrpSpPr>
          <p:grpSpPr bwMode="auto">
            <a:xfrm>
              <a:off x="1048" y="2773"/>
              <a:ext cx="2011" cy="1299"/>
              <a:chOff x="1048" y="2773"/>
              <a:chExt cx="2011" cy="1299"/>
            </a:xfrm>
          </p:grpSpPr>
          <p:sp>
            <p:nvSpPr>
              <p:cNvPr id="79885" name="Line 16"/>
              <p:cNvSpPr>
                <a:spLocks noChangeShapeType="1"/>
              </p:cNvSpPr>
              <p:nvPr/>
            </p:nvSpPr>
            <p:spPr bwMode="auto">
              <a:xfrm flipH="1" flipV="1">
                <a:off x="1048" y="2773"/>
                <a:ext cx="525" cy="939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fr-FR" dirty="0"/>
              </a:p>
            </p:txBody>
          </p:sp>
          <p:sp>
            <p:nvSpPr>
              <p:cNvPr id="79886" name="Text Box 17"/>
              <p:cNvSpPr txBox="1">
                <a:spLocks noChangeArrowheads="1"/>
              </p:cNvSpPr>
              <p:nvPr/>
            </p:nvSpPr>
            <p:spPr bwMode="auto">
              <a:xfrm rot="10800000" flipV="1">
                <a:off x="1867" y="3820"/>
                <a:ext cx="1192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algn="r" rtl="1">
                  <a:spcBef>
                    <a:spcPct val="50000"/>
                  </a:spcBef>
                </a:pPr>
                <a:r>
                  <a:rPr lang="ar-DZ" sz="2000" dirty="0" smtClean="0"/>
                  <a:t>هذا </a:t>
                </a:r>
                <a:r>
                  <a:rPr lang="ar-DZ" sz="2000" dirty="0" err="1" smtClean="0"/>
                  <a:t>الجـداء</a:t>
                </a:r>
                <a:r>
                  <a:rPr lang="fr-FR" sz="2000" dirty="0" smtClean="0"/>
                  <a:t> </a:t>
                </a:r>
                <a:r>
                  <a:rPr lang="ar-DZ" sz="2000" dirty="0" smtClean="0"/>
                  <a:t>أحسن </a:t>
                </a:r>
                <a:endParaRPr lang="fr-FR" sz="2000" dirty="0"/>
              </a:p>
            </p:txBody>
          </p:sp>
        </p:grpSp>
        <p:sp>
          <p:nvSpPr>
            <p:cNvPr id="79884" name="Line 18"/>
            <p:cNvSpPr>
              <a:spLocks noChangeShapeType="1"/>
            </p:cNvSpPr>
            <p:nvPr/>
          </p:nvSpPr>
          <p:spPr bwMode="auto">
            <a:xfrm>
              <a:off x="385" y="2485"/>
              <a:ext cx="118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01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0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0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0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800" decel="100000"/>
                                        <p:tgtEl>
                                          <p:spTgt spid="901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901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800" decel="100000" fill="hold"/>
                                        <p:tgtEl>
                                          <p:spTgt spid="901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800" decel="100000" fill="hold"/>
                                        <p:tgtEl>
                                          <p:spTgt spid="901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01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01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omb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01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0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800" decel="100000"/>
                                        <p:tgtEl>
                                          <p:spTgt spid="901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800" decel="100000" fill="hold"/>
                                        <p:tgtEl>
                                          <p:spTgt spid="901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800" decel="100000" fill="hold"/>
                                        <p:tgtEl>
                                          <p:spTgt spid="901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800" decel="100000" fill="hold"/>
                                        <p:tgtEl>
                                          <p:spTgt spid="901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01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01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omb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901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90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whoosh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whoosh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115" grpId="0"/>
      <p:bldP spid="90116" grpId="0"/>
      <p:bldP spid="90117" grpId="0"/>
      <p:bldP spid="90118" grpId="0"/>
      <p:bldP spid="90119" grpId="0"/>
      <p:bldP spid="9012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 descr="Gouttelettes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4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dirty="0"/>
          </a:p>
        </p:txBody>
      </p:sp>
      <p:sp>
        <p:nvSpPr>
          <p:cNvPr id="3" name="WordArt 5"/>
          <p:cNvSpPr>
            <a:spLocks noChangeArrowheads="1" noChangeShapeType="1" noTextEdit="1"/>
          </p:cNvSpPr>
          <p:nvPr/>
        </p:nvSpPr>
        <p:spPr bwMode="auto">
          <a:xfrm>
            <a:off x="1030288" y="672783"/>
            <a:ext cx="7200900" cy="2627312"/>
          </a:xfrm>
          <a:prstGeom prst="rect">
            <a:avLst/>
          </a:prstGeom>
        </p:spPr>
        <p:txBody>
          <a:bodyPr wrap="none" fromWordArt="1">
            <a:prstTxWarp prst="textCurveDown">
              <a:avLst>
                <a:gd name="adj" fmla="val 34293"/>
              </a:avLst>
            </a:prstTxWarp>
          </a:bodyPr>
          <a:lstStyle/>
          <a:p>
            <a:pPr algn="ctr" rtl="1"/>
            <a:r>
              <a:rPr lang="ar-DZ" sz="3600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0000"/>
                    </a:gs>
                    <a:gs pos="20000">
                      <a:srgbClr val="000040"/>
                    </a:gs>
                    <a:gs pos="50000">
                      <a:srgbClr val="400040"/>
                    </a:gs>
                    <a:gs pos="75000">
                      <a:srgbClr val="8F0040"/>
                    </a:gs>
                    <a:gs pos="89999">
                      <a:srgbClr val="F27300"/>
                    </a:gs>
                    <a:gs pos="100000">
                      <a:srgbClr val="FFBF00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 Black"/>
              </a:rPr>
              <a:t>بالتوفيق إن</a:t>
            </a:r>
            <a:r>
              <a:rPr lang="fr-FR" sz="3600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0000"/>
                    </a:gs>
                    <a:gs pos="20000">
                      <a:srgbClr val="000040"/>
                    </a:gs>
                    <a:gs pos="50000">
                      <a:srgbClr val="400040"/>
                    </a:gs>
                    <a:gs pos="75000">
                      <a:srgbClr val="8F0040"/>
                    </a:gs>
                    <a:gs pos="89999">
                      <a:srgbClr val="F27300"/>
                    </a:gs>
                    <a:gs pos="100000">
                      <a:srgbClr val="FFBF00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 Black"/>
              </a:rPr>
              <a:t> </a:t>
            </a:r>
            <a:r>
              <a:rPr lang="ar-DZ" sz="3600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0000"/>
                    </a:gs>
                    <a:gs pos="20000">
                      <a:srgbClr val="000040"/>
                    </a:gs>
                    <a:gs pos="50000">
                      <a:srgbClr val="400040"/>
                    </a:gs>
                    <a:gs pos="75000">
                      <a:srgbClr val="8F0040"/>
                    </a:gs>
                    <a:gs pos="89999">
                      <a:srgbClr val="F27300"/>
                    </a:gs>
                    <a:gs pos="100000">
                      <a:srgbClr val="FFBF00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 Black"/>
              </a:rPr>
              <a:t>شاء الله</a:t>
            </a:r>
            <a:endParaRPr lang="fr-FR" sz="3600" kern="10" dirty="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000000"/>
                  </a:gs>
                  <a:gs pos="20000">
                    <a:srgbClr val="000040"/>
                  </a:gs>
                  <a:gs pos="50000">
                    <a:srgbClr val="400040"/>
                  </a:gs>
                  <a:gs pos="75000">
                    <a:srgbClr val="8F0040"/>
                  </a:gs>
                  <a:gs pos="89999">
                    <a:srgbClr val="F27300"/>
                  </a:gs>
                  <a:gs pos="100000">
                    <a:srgbClr val="FFBF00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Arial Black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6690360" y="5120640"/>
            <a:ext cx="1548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DZ" sz="2400" dirty="0" smtClean="0">
                <a:latin typeface="AngsanaUPC" pitchFamily="18" charset="-34"/>
              </a:rPr>
              <a:t>نوفمبر2016</a:t>
            </a:r>
            <a:endParaRPr lang="fr-FR" sz="2400" dirty="0">
              <a:latin typeface="AngsanaUPC" pitchFamily="18" charset="-34"/>
              <a:cs typeface="AngsanaUPC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 descr="Gouttelettes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5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fr-FR" b="0"/>
          </a:p>
        </p:txBody>
      </p:sp>
      <p:sp>
        <p:nvSpPr>
          <p:cNvPr id="65539" name="Text Box 3"/>
          <p:cNvSpPr txBox="1">
            <a:spLocks noChangeArrowheads="1"/>
          </p:cNvSpPr>
          <p:nvPr/>
        </p:nvSpPr>
        <p:spPr bwMode="auto">
          <a:xfrm>
            <a:off x="2274796" y="1773238"/>
            <a:ext cx="522931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ar-DZ" sz="3200" dirty="0" smtClean="0">
                <a:solidFill>
                  <a:srgbClr val="000099"/>
                </a:solidFill>
              </a:rPr>
              <a:t>التحليل : هو تحويل مجموع إلى جداء </a:t>
            </a:r>
            <a:endParaRPr lang="fr-FR" sz="3200" u="sng" dirty="0">
              <a:solidFill>
                <a:srgbClr val="000099"/>
              </a:solidFill>
            </a:endParaRPr>
          </a:p>
        </p:txBody>
      </p:sp>
      <p:sp>
        <p:nvSpPr>
          <p:cNvPr id="65540" name="Text Box 4"/>
          <p:cNvSpPr txBox="1">
            <a:spLocks noChangeArrowheads="1"/>
          </p:cNvSpPr>
          <p:nvPr/>
        </p:nvSpPr>
        <p:spPr bwMode="auto">
          <a:xfrm>
            <a:off x="5326514" y="440373"/>
            <a:ext cx="223330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ar-DZ" sz="3200" u="sng" dirty="0" smtClean="0">
                <a:solidFill>
                  <a:srgbClr val="000099"/>
                </a:solidFill>
              </a:rPr>
              <a:t>تحليل مجموع :</a:t>
            </a:r>
            <a:endParaRPr lang="fr-FR" sz="3200" u="sng" dirty="0">
              <a:solidFill>
                <a:srgbClr val="000099"/>
              </a:solidFill>
            </a:endParaRPr>
          </a:p>
        </p:txBody>
      </p:sp>
      <p:grpSp>
        <p:nvGrpSpPr>
          <p:cNvPr id="2" name="Group 51"/>
          <p:cNvGrpSpPr>
            <a:grpSpLocks/>
          </p:cNvGrpSpPr>
          <p:nvPr/>
        </p:nvGrpSpPr>
        <p:grpSpPr bwMode="auto">
          <a:xfrm>
            <a:off x="836613" y="2979738"/>
            <a:ext cx="7200900" cy="493712"/>
            <a:chOff x="527" y="1877"/>
            <a:chExt cx="4536" cy="311"/>
          </a:xfrm>
        </p:grpSpPr>
        <p:sp>
          <p:nvSpPr>
            <p:cNvPr id="67590" name="Line 44"/>
            <p:cNvSpPr>
              <a:spLocks noChangeShapeType="1"/>
            </p:cNvSpPr>
            <p:nvPr/>
          </p:nvSpPr>
          <p:spPr bwMode="auto">
            <a:xfrm>
              <a:off x="527" y="1877"/>
              <a:ext cx="595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67591" name="Line 45"/>
            <p:cNvSpPr>
              <a:spLocks noChangeShapeType="1"/>
            </p:cNvSpPr>
            <p:nvPr/>
          </p:nvSpPr>
          <p:spPr bwMode="auto">
            <a:xfrm>
              <a:off x="1122" y="1877"/>
              <a:ext cx="0" cy="31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67592" name="Line 46"/>
            <p:cNvSpPr>
              <a:spLocks noChangeShapeType="1"/>
            </p:cNvSpPr>
            <p:nvPr/>
          </p:nvSpPr>
          <p:spPr bwMode="auto">
            <a:xfrm>
              <a:off x="1122" y="2188"/>
              <a:ext cx="48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67593" name="Line 47"/>
            <p:cNvSpPr>
              <a:spLocks noChangeShapeType="1"/>
            </p:cNvSpPr>
            <p:nvPr/>
          </p:nvSpPr>
          <p:spPr bwMode="auto">
            <a:xfrm flipV="1">
              <a:off x="1604" y="1877"/>
              <a:ext cx="0" cy="31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67594" name="Line 48"/>
            <p:cNvSpPr>
              <a:spLocks noChangeShapeType="1"/>
            </p:cNvSpPr>
            <p:nvPr/>
          </p:nvSpPr>
          <p:spPr bwMode="auto">
            <a:xfrm>
              <a:off x="1604" y="1877"/>
              <a:ext cx="879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67595" name="Line 49"/>
            <p:cNvSpPr>
              <a:spLocks noChangeShapeType="1"/>
            </p:cNvSpPr>
            <p:nvPr/>
          </p:nvSpPr>
          <p:spPr bwMode="auto">
            <a:xfrm>
              <a:off x="3475" y="1877"/>
              <a:ext cx="158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67596" name="AutoShape 50"/>
            <p:cNvSpPr>
              <a:spLocks noChangeArrowheads="1"/>
            </p:cNvSpPr>
            <p:nvPr/>
          </p:nvSpPr>
          <p:spPr bwMode="auto">
            <a:xfrm>
              <a:off x="2597" y="2018"/>
              <a:ext cx="737" cy="142"/>
            </a:xfrm>
            <a:prstGeom prst="rightArrow">
              <a:avLst>
                <a:gd name="adj1" fmla="val 50000"/>
                <a:gd name="adj2" fmla="val 129754"/>
              </a:avLst>
            </a:prstGeom>
            <a:solidFill>
              <a:srgbClr val="33CC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55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55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55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55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explod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39" grpId="0"/>
      <p:bldP spid="6554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 descr="Gouttelettes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5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fr-FR" b="0"/>
          </a:p>
        </p:txBody>
      </p:sp>
      <p:sp>
        <p:nvSpPr>
          <p:cNvPr id="66564" name="Text Box 4"/>
          <p:cNvSpPr txBox="1">
            <a:spLocks noChangeArrowheads="1"/>
          </p:cNvSpPr>
          <p:nvPr/>
        </p:nvSpPr>
        <p:spPr bwMode="auto">
          <a:xfrm>
            <a:off x="2606963" y="229071"/>
            <a:ext cx="4408578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rtl="1"/>
            <a:r>
              <a:rPr lang="ar-DZ" sz="3200" dirty="0" smtClean="0">
                <a:solidFill>
                  <a:srgbClr val="000099"/>
                </a:solidFill>
              </a:rPr>
              <a:t>للتحليل نستعمل </a:t>
            </a:r>
            <a:r>
              <a:rPr lang="ar-DZ" sz="3200" dirty="0" smtClean="0">
                <a:solidFill>
                  <a:srgbClr val="FF0000"/>
                </a:solidFill>
              </a:rPr>
              <a:t>خاصية التوزيع </a:t>
            </a:r>
          </a:p>
          <a:p>
            <a:pPr algn="r" rtl="1"/>
            <a:r>
              <a:rPr lang="ar-DZ" sz="3200" dirty="0" smtClean="0">
                <a:solidFill>
                  <a:srgbClr val="000099"/>
                </a:solidFill>
              </a:rPr>
              <a:t>بشرط أن يكون لنا </a:t>
            </a:r>
            <a:r>
              <a:rPr lang="ar-DZ" sz="3200" dirty="0" smtClean="0">
                <a:solidFill>
                  <a:srgbClr val="FF0000"/>
                </a:solidFill>
              </a:rPr>
              <a:t>عامل مشترك</a:t>
            </a:r>
            <a:endParaRPr lang="fr-FR" sz="3200" dirty="0">
              <a:solidFill>
                <a:srgbClr val="FF0000"/>
              </a:solidFill>
            </a:endParaRPr>
          </a:p>
        </p:txBody>
      </p:sp>
      <p:grpSp>
        <p:nvGrpSpPr>
          <p:cNvPr id="2" name="Group 72"/>
          <p:cNvGrpSpPr>
            <a:grpSpLocks/>
          </p:cNvGrpSpPr>
          <p:nvPr/>
        </p:nvGrpSpPr>
        <p:grpSpPr bwMode="auto">
          <a:xfrm>
            <a:off x="266700" y="1941513"/>
            <a:ext cx="4178300" cy="1831975"/>
            <a:chOff x="168" y="1223"/>
            <a:chExt cx="2632" cy="1154"/>
          </a:xfrm>
        </p:grpSpPr>
        <p:grpSp>
          <p:nvGrpSpPr>
            <p:cNvPr id="68668" name="Group 19"/>
            <p:cNvGrpSpPr>
              <a:grpSpLocks/>
            </p:cNvGrpSpPr>
            <p:nvPr/>
          </p:nvGrpSpPr>
          <p:grpSpPr bwMode="auto">
            <a:xfrm>
              <a:off x="168" y="1894"/>
              <a:ext cx="2632" cy="483"/>
              <a:chOff x="168" y="1312"/>
              <a:chExt cx="1848" cy="368"/>
            </a:xfrm>
          </p:grpSpPr>
          <p:sp>
            <p:nvSpPr>
              <p:cNvPr id="68670" name="Line 14"/>
              <p:cNvSpPr>
                <a:spLocks noChangeShapeType="1"/>
              </p:cNvSpPr>
              <p:nvPr/>
            </p:nvSpPr>
            <p:spPr bwMode="auto">
              <a:xfrm>
                <a:off x="168" y="1312"/>
                <a:ext cx="616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 dirty="0"/>
              </a:p>
            </p:txBody>
          </p:sp>
          <p:sp>
            <p:nvSpPr>
              <p:cNvPr id="68671" name="Line 15"/>
              <p:cNvSpPr>
                <a:spLocks noChangeShapeType="1"/>
              </p:cNvSpPr>
              <p:nvPr/>
            </p:nvSpPr>
            <p:spPr bwMode="auto">
              <a:xfrm>
                <a:off x="784" y="1312"/>
                <a:ext cx="0" cy="368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 dirty="0"/>
              </a:p>
            </p:txBody>
          </p:sp>
          <p:sp>
            <p:nvSpPr>
              <p:cNvPr id="68672" name="Line 16"/>
              <p:cNvSpPr>
                <a:spLocks noChangeShapeType="1"/>
              </p:cNvSpPr>
              <p:nvPr/>
            </p:nvSpPr>
            <p:spPr bwMode="auto">
              <a:xfrm>
                <a:off x="784" y="1680"/>
                <a:ext cx="616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 dirty="0"/>
              </a:p>
            </p:txBody>
          </p:sp>
          <p:sp>
            <p:nvSpPr>
              <p:cNvPr id="68673" name="Line 17"/>
              <p:cNvSpPr>
                <a:spLocks noChangeShapeType="1"/>
              </p:cNvSpPr>
              <p:nvPr/>
            </p:nvSpPr>
            <p:spPr bwMode="auto">
              <a:xfrm>
                <a:off x="1400" y="1312"/>
                <a:ext cx="0" cy="368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 dirty="0"/>
              </a:p>
            </p:txBody>
          </p:sp>
          <p:sp>
            <p:nvSpPr>
              <p:cNvPr id="68674" name="Line 18"/>
              <p:cNvSpPr>
                <a:spLocks noChangeShapeType="1"/>
              </p:cNvSpPr>
              <p:nvPr/>
            </p:nvSpPr>
            <p:spPr bwMode="auto">
              <a:xfrm>
                <a:off x="1400" y="1328"/>
                <a:ext cx="616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 dirty="0"/>
              </a:p>
            </p:txBody>
          </p:sp>
        </p:grpSp>
        <p:sp>
          <p:nvSpPr>
            <p:cNvPr id="68669" name="Text Box 20"/>
            <p:cNvSpPr txBox="1">
              <a:spLocks noChangeArrowheads="1"/>
            </p:cNvSpPr>
            <p:nvPr/>
          </p:nvSpPr>
          <p:spPr bwMode="auto">
            <a:xfrm>
              <a:off x="241" y="1223"/>
              <a:ext cx="1160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r" rtl="1">
                <a:spcBef>
                  <a:spcPct val="50000"/>
                </a:spcBef>
              </a:pPr>
              <a:r>
                <a:rPr lang="ar-DZ" sz="2800" dirty="0" smtClean="0"/>
                <a:t>مـجــمــوع</a:t>
              </a:r>
              <a:endParaRPr lang="fr-FR" sz="2800" dirty="0"/>
            </a:p>
          </p:txBody>
        </p:sp>
      </p:grpSp>
      <p:sp>
        <p:nvSpPr>
          <p:cNvPr id="66605" name="Text Box 45"/>
          <p:cNvSpPr txBox="1">
            <a:spLocks noChangeArrowheads="1"/>
          </p:cNvSpPr>
          <p:nvPr/>
        </p:nvSpPr>
        <p:spPr bwMode="auto">
          <a:xfrm>
            <a:off x="4556125" y="3171825"/>
            <a:ext cx="49053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2800" dirty="0"/>
              <a:t>= </a:t>
            </a:r>
          </a:p>
        </p:txBody>
      </p:sp>
      <p:grpSp>
        <p:nvGrpSpPr>
          <p:cNvPr id="4" name="Group 46"/>
          <p:cNvGrpSpPr>
            <a:grpSpLocks/>
          </p:cNvGrpSpPr>
          <p:nvPr/>
        </p:nvGrpSpPr>
        <p:grpSpPr bwMode="auto">
          <a:xfrm>
            <a:off x="5046663" y="3162300"/>
            <a:ext cx="889000" cy="457200"/>
            <a:chOff x="168" y="2000"/>
            <a:chExt cx="560" cy="288"/>
          </a:xfrm>
        </p:grpSpPr>
        <p:sp>
          <p:nvSpPr>
            <p:cNvPr id="68666" name="Oval 47"/>
            <p:cNvSpPr>
              <a:spLocks noChangeArrowheads="1"/>
            </p:cNvSpPr>
            <p:nvPr/>
          </p:nvSpPr>
          <p:spPr bwMode="auto">
            <a:xfrm>
              <a:off x="168" y="2000"/>
              <a:ext cx="392" cy="245"/>
            </a:xfrm>
            <a:prstGeom prst="ellips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fr-FR" dirty="0">
                <a:solidFill>
                  <a:srgbClr val="CC0000"/>
                </a:solidFill>
              </a:endParaRPr>
            </a:p>
          </p:txBody>
        </p:sp>
        <p:sp>
          <p:nvSpPr>
            <p:cNvPr id="68667" name="Text Box 48"/>
            <p:cNvSpPr txBox="1">
              <a:spLocks noChangeArrowheads="1"/>
            </p:cNvSpPr>
            <p:nvPr/>
          </p:nvSpPr>
          <p:spPr bwMode="auto">
            <a:xfrm>
              <a:off x="560" y="2000"/>
              <a:ext cx="16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FR" sz="2400" dirty="0">
                  <a:solidFill>
                    <a:srgbClr val="CC0000"/>
                  </a:solidFill>
                  <a:sym typeface="Symbol" pitchFamily="18" charset="2"/>
                </a:rPr>
                <a:t></a:t>
              </a:r>
            </a:p>
          </p:txBody>
        </p:sp>
      </p:grpSp>
      <p:grpSp>
        <p:nvGrpSpPr>
          <p:cNvPr id="5" name="Group 53"/>
          <p:cNvGrpSpPr>
            <a:grpSpLocks/>
          </p:cNvGrpSpPr>
          <p:nvPr/>
        </p:nvGrpSpPr>
        <p:grpSpPr bwMode="auto">
          <a:xfrm>
            <a:off x="1358900" y="3175000"/>
            <a:ext cx="3086100" cy="376238"/>
            <a:chOff x="856" y="2000"/>
            <a:chExt cx="1944" cy="237"/>
          </a:xfrm>
        </p:grpSpPr>
        <p:sp>
          <p:nvSpPr>
            <p:cNvPr id="68663" name="AutoShape 50"/>
            <p:cNvSpPr>
              <a:spLocks noChangeArrowheads="1"/>
            </p:cNvSpPr>
            <p:nvPr/>
          </p:nvSpPr>
          <p:spPr bwMode="auto">
            <a:xfrm>
              <a:off x="856" y="2000"/>
              <a:ext cx="88" cy="237"/>
            </a:xfrm>
            <a:prstGeom prst="triangle">
              <a:avLst>
                <a:gd name="adj" fmla="val 50000"/>
              </a:avLst>
            </a:prstGeom>
            <a:solidFill>
              <a:srgbClr val="00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FR" dirty="0"/>
            </a:p>
          </p:txBody>
        </p:sp>
        <p:sp>
          <p:nvSpPr>
            <p:cNvPr id="68664" name="AutoShape 51"/>
            <p:cNvSpPr>
              <a:spLocks noChangeArrowheads="1"/>
            </p:cNvSpPr>
            <p:nvPr/>
          </p:nvSpPr>
          <p:spPr bwMode="auto">
            <a:xfrm>
              <a:off x="1712" y="2000"/>
              <a:ext cx="112" cy="237"/>
            </a:xfrm>
            <a:prstGeom prst="plus">
              <a:avLst>
                <a:gd name="adj" fmla="val 25000"/>
              </a:avLst>
            </a:prstGeom>
            <a:solidFill>
              <a:srgbClr val="00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FR" dirty="0"/>
            </a:p>
          </p:txBody>
        </p:sp>
        <p:sp>
          <p:nvSpPr>
            <p:cNvPr id="68665" name="AutoShape 52"/>
            <p:cNvSpPr>
              <a:spLocks noChangeArrowheads="1"/>
            </p:cNvSpPr>
            <p:nvPr/>
          </p:nvSpPr>
          <p:spPr bwMode="auto">
            <a:xfrm>
              <a:off x="2625" y="2000"/>
              <a:ext cx="175" cy="237"/>
            </a:xfrm>
            <a:prstGeom prst="hexagon">
              <a:avLst>
                <a:gd name="adj" fmla="val 25000"/>
                <a:gd name="vf" fmla="val 115470"/>
              </a:avLst>
            </a:prstGeom>
            <a:solidFill>
              <a:srgbClr val="00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FR" dirty="0"/>
            </a:p>
          </p:txBody>
        </p:sp>
      </p:grpSp>
      <p:grpSp>
        <p:nvGrpSpPr>
          <p:cNvPr id="6" name="Group 75"/>
          <p:cNvGrpSpPr>
            <a:grpSpLocks/>
          </p:cNvGrpSpPr>
          <p:nvPr/>
        </p:nvGrpSpPr>
        <p:grpSpPr bwMode="auto">
          <a:xfrm>
            <a:off x="225436" y="3551238"/>
            <a:ext cx="3941780" cy="2778124"/>
            <a:chOff x="142" y="2237"/>
            <a:chExt cx="2483" cy="1750"/>
          </a:xfrm>
        </p:grpSpPr>
        <p:sp>
          <p:nvSpPr>
            <p:cNvPr id="68659" name="Line 54"/>
            <p:cNvSpPr>
              <a:spLocks noChangeShapeType="1"/>
            </p:cNvSpPr>
            <p:nvPr/>
          </p:nvSpPr>
          <p:spPr bwMode="auto">
            <a:xfrm flipV="1">
              <a:off x="944" y="2245"/>
              <a:ext cx="0" cy="1451"/>
            </a:xfrm>
            <a:prstGeom prst="line">
              <a:avLst/>
            </a:prstGeom>
            <a:noFill/>
            <a:ln w="38100">
              <a:solidFill>
                <a:srgbClr val="0066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fr-FR" dirty="0"/>
            </a:p>
          </p:txBody>
        </p:sp>
        <p:sp>
          <p:nvSpPr>
            <p:cNvPr id="68660" name="Line 55"/>
            <p:cNvSpPr>
              <a:spLocks noChangeShapeType="1"/>
            </p:cNvSpPr>
            <p:nvPr/>
          </p:nvSpPr>
          <p:spPr bwMode="auto">
            <a:xfrm flipV="1">
              <a:off x="944" y="2245"/>
              <a:ext cx="768" cy="1451"/>
            </a:xfrm>
            <a:prstGeom prst="line">
              <a:avLst/>
            </a:prstGeom>
            <a:noFill/>
            <a:ln w="38100">
              <a:solidFill>
                <a:srgbClr val="0066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fr-FR" dirty="0"/>
            </a:p>
          </p:txBody>
        </p:sp>
        <p:sp>
          <p:nvSpPr>
            <p:cNvPr id="68661" name="Line 56"/>
            <p:cNvSpPr>
              <a:spLocks noChangeShapeType="1"/>
            </p:cNvSpPr>
            <p:nvPr/>
          </p:nvSpPr>
          <p:spPr bwMode="auto">
            <a:xfrm flipV="1">
              <a:off x="944" y="2237"/>
              <a:ext cx="1681" cy="1459"/>
            </a:xfrm>
            <a:prstGeom prst="line">
              <a:avLst/>
            </a:prstGeom>
            <a:noFill/>
            <a:ln w="38100">
              <a:solidFill>
                <a:srgbClr val="0066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fr-FR" dirty="0"/>
            </a:p>
          </p:txBody>
        </p:sp>
        <p:sp>
          <p:nvSpPr>
            <p:cNvPr id="68662" name="Text Box 57"/>
            <p:cNvSpPr txBox="1">
              <a:spLocks noChangeArrowheads="1"/>
            </p:cNvSpPr>
            <p:nvPr/>
          </p:nvSpPr>
          <p:spPr bwMode="auto">
            <a:xfrm>
              <a:off x="142" y="3696"/>
              <a:ext cx="1635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r" rtl="1">
                <a:spcBef>
                  <a:spcPct val="50000"/>
                </a:spcBef>
              </a:pPr>
              <a:r>
                <a:rPr lang="ar-DZ" sz="2400" dirty="0" smtClean="0">
                  <a:solidFill>
                    <a:srgbClr val="006600"/>
                  </a:solidFill>
                </a:rPr>
                <a:t>العوامل غير المشتركة</a:t>
              </a:r>
              <a:endParaRPr lang="fr-FR" sz="2400" dirty="0">
                <a:solidFill>
                  <a:srgbClr val="006600"/>
                </a:solidFill>
              </a:endParaRPr>
            </a:p>
          </p:txBody>
        </p:sp>
      </p:grpSp>
      <p:grpSp>
        <p:nvGrpSpPr>
          <p:cNvPr id="7" name="Group 58"/>
          <p:cNvGrpSpPr>
            <a:grpSpLocks/>
          </p:cNvGrpSpPr>
          <p:nvPr/>
        </p:nvGrpSpPr>
        <p:grpSpPr bwMode="auto">
          <a:xfrm>
            <a:off x="6438900" y="3162300"/>
            <a:ext cx="2311400" cy="376238"/>
            <a:chOff x="856" y="2000"/>
            <a:chExt cx="1944" cy="237"/>
          </a:xfrm>
        </p:grpSpPr>
        <p:sp>
          <p:nvSpPr>
            <p:cNvPr id="68656" name="AutoShape 59"/>
            <p:cNvSpPr>
              <a:spLocks noChangeArrowheads="1"/>
            </p:cNvSpPr>
            <p:nvPr/>
          </p:nvSpPr>
          <p:spPr bwMode="auto">
            <a:xfrm>
              <a:off x="856" y="2000"/>
              <a:ext cx="88" cy="237"/>
            </a:xfrm>
            <a:prstGeom prst="triangle">
              <a:avLst>
                <a:gd name="adj" fmla="val 50000"/>
              </a:avLst>
            </a:prstGeom>
            <a:solidFill>
              <a:srgbClr val="00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FR" dirty="0"/>
            </a:p>
          </p:txBody>
        </p:sp>
        <p:sp>
          <p:nvSpPr>
            <p:cNvPr id="68657" name="AutoShape 60"/>
            <p:cNvSpPr>
              <a:spLocks noChangeArrowheads="1"/>
            </p:cNvSpPr>
            <p:nvPr/>
          </p:nvSpPr>
          <p:spPr bwMode="auto">
            <a:xfrm>
              <a:off x="1712" y="2000"/>
              <a:ext cx="112" cy="237"/>
            </a:xfrm>
            <a:prstGeom prst="plus">
              <a:avLst>
                <a:gd name="adj" fmla="val 25000"/>
              </a:avLst>
            </a:prstGeom>
            <a:solidFill>
              <a:srgbClr val="00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FR" dirty="0"/>
            </a:p>
          </p:txBody>
        </p:sp>
        <p:sp>
          <p:nvSpPr>
            <p:cNvPr id="68658" name="AutoShape 61"/>
            <p:cNvSpPr>
              <a:spLocks noChangeArrowheads="1"/>
            </p:cNvSpPr>
            <p:nvPr/>
          </p:nvSpPr>
          <p:spPr bwMode="auto">
            <a:xfrm>
              <a:off x="2625" y="2000"/>
              <a:ext cx="175" cy="237"/>
            </a:xfrm>
            <a:prstGeom prst="hexagon">
              <a:avLst>
                <a:gd name="adj" fmla="val 25000"/>
                <a:gd name="vf" fmla="val 115470"/>
              </a:avLst>
            </a:prstGeom>
            <a:solidFill>
              <a:srgbClr val="00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FR" dirty="0"/>
            </a:p>
          </p:txBody>
        </p:sp>
      </p:grpSp>
      <p:grpSp>
        <p:nvGrpSpPr>
          <p:cNvPr id="8" name="Group 73"/>
          <p:cNvGrpSpPr>
            <a:grpSpLocks/>
          </p:cNvGrpSpPr>
          <p:nvPr/>
        </p:nvGrpSpPr>
        <p:grpSpPr bwMode="auto">
          <a:xfrm>
            <a:off x="266700" y="3162300"/>
            <a:ext cx="3900488" cy="457200"/>
            <a:chOff x="168" y="2000"/>
            <a:chExt cx="2457" cy="288"/>
          </a:xfrm>
        </p:grpSpPr>
        <p:grpSp>
          <p:nvGrpSpPr>
            <p:cNvPr id="68647" name="Group 62"/>
            <p:cNvGrpSpPr>
              <a:grpSpLocks/>
            </p:cNvGrpSpPr>
            <p:nvPr/>
          </p:nvGrpSpPr>
          <p:grpSpPr bwMode="auto">
            <a:xfrm>
              <a:off x="168" y="2000"/>
              <a:ext cx="560" cy="288"/>
              <a:chOff x="168" y="2000"/>
              <a:chExt cx="560" cy="288"/>
            </a:xfrm>
          </p:grpSpPr>
          <p:sp>
            <p:nvSpPr>
              <p:cNvPr id="68654" name="Oval 63"/>
              <p:cNvSpPr>
                <a:spLocks noChangeArrowheads="1"/>
              </p:cNvSpPr>
              <p:nvPr/>
            </p:nvSpPr>
            <p:spPr bwMode="auto">
              <a:xfrm>
                <a:off x="168" y="2000"/>
                <a:ext cx="392" cy="245"/>
              </a:xfrm>
              <a:prstGeom prst="ellipse">
                <a:avLst/>
              </a:prstGeom>
              <a:noFill/>
              <a:ln w="38100">
                <a:solidFill>
                  <a:srgbClr val="CC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fr-FR" dirty="0">
                  <a:solidFill>
                    <a:srgbClr val="CC0000"/>
                  </a:solidFill>
                </a:endParaRPr>
              </a:p>
            </p:txBody>
          </p:sp>
          <p:sp>
            <p:nvSpPr>
              <p:cNvPr id="68655" name="Text Box 64"/>
              <p:cNvSpPr txBox="1">
                <a:spLocks noChangeArrowheads="1"/>
              </p:cNvSpPr>
              <p:nvPr/>
            </p:nvSpPr>
            <p:spPr bwMode="auto">
              <a:xfrm>
                <a:off x="560" y="2000"/>
                <a:ext cx="168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fr-FR" sz="2400" dirty="0">
                    <a:solidFill>
                      <a:srgbClr val="CC0000"/>
                    </a:solidFill>
                    <a:sym typeface="Symbol" pitchFamily="18" charset="2"/>
                  </a:rPr>
                  <a:t></a:t>
                </a:r>
              </a:p>
            </p:txBody>
          </p:sp>
        </p:grpSp>
        <p:grpSp>
          <p:nvGrpSpPr>
            <p:cNvPr id="68648" name="Group 65"/>
            <p:cNvGrpSpPr>
              <a:grpSpLocks/>
            </p:cNvGrpSpPr>
            <p:nvPr/>
          </p:nvGrpSpPr>
          <p:grpSpPr bwMode="auto">
            <a:xfrm>
              <a:off x="1152" y="2000"/>
              <a:ext cx="541" cy="288"/>
              <a:chOff x="168" y="2000"/>
              <a:chExt cx="541" cy="288"/>
            </a:xfrm>
          </p:grpSpPr>
          <p:sp>
            <p:nvSpPr>
              <p:cNvPr id="68652" name="Oval 66"/>
              <p:cNvSpPr>
                <a:spLocks noChangeArrowheads="1"/>
              </p:cNvSpPr>
              <p:nvPr/>
            </p:nvSpPr>
            <p:spPr bwMode="auto">
              <a:xfrm>
                <a:off x="168" y="2000"/>
                <a:ext cx="392" cy="245"/>
              </a:xfrm>
              <a:prstGeom prst="ellipse">
                <a:avLst/>
              </a:prstGeom>
              <a:noFill/>
              <a:ln w="38100">
                <a:solidFill>
                  <a:srgbClr val="CC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fr-FR" dirty="0">
                  <a:solidFill>
                    <a:srgbClr val="CC0000"/>
                  </a:solidFill>
                </a:endParaRPr>
              </a:p>
            </p:txBody>
          </p:sp>
          <p:sp>
            <p:nvSpPr>
              <p:cNvPr id="68653" name="Text Box 67"/>
              <p:cNvSpPr txBox="1">
                <a:spLocks noChangeArrowheads="1"/>
              </p:cNvSpPr>
              <p:nvPr/>
            </p:nvSpPr>
            <p:spPr bwMode="auto">
              <a:xfrm>
                <a:off x="541" y="2000"/>
                <a:ext cx="168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fr-FR" sz="2400" dirty="0">
                    <a:solidFill>
                      <a:srgbClr val="CC0000"/>
                    </a:solidFill>
                    <a:sym typeface="Symbol" pitchFamily="18" charset="2"/>
                  </a:rPr>
                  <a:t></a:t>
                </a:r>
              </a:p>
            </p:txBody>
          </p:sp>
        </p:grpSp>
        <p:grpSp>
          <p:nvGrpSpPr>
            <p:cNvPr id="68649" name="Group 68"/>
            <p:cNvGrpSpPr>
              <a:grpSpLocks/>
            </p:cNvGrpSpPr>
            <p:nvPr/>
          </p:nvGrpSpPr>
          <p:grpSpPr bwMode="auto">
            <a:xfrm>
              <a:off x="2065" y="2000"/>
              <a:ext cx="560" cy="288"/>
              <a:chOff x="168" y="2000"/>
              <a:chExt cx="560" cy="288"/>
            </a:xfrm>
          </p:grpSpPr>
          <p:sp>
            <p:nvSpPr>
              <p:cNvPr id="68650" name="Oval 69"/>
              <p:cNvSpPr>
                <a:spLocks noChangeArrowheads="1"/>
              </p:cNvSpPr>
              <p:nvPr/>
            </p:nvSpPr>
            <p:spPr bwMode="auto">
              <a:xfrm>
                <a:off x="168" y="2000"/>
                <a:ext cx="392" cy="245"/>
              </a:xfrm>
              <a:prstGeom prst="ellipse">
                <a:avLst/>
              </a:prstGeom>
              <a:noFill/>
              <a:ln w="38100">
                <a:solidFill>
                  <a:srgbClr val="CC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fr-FR" dirty="0">
                  <a:solidFill>
                    <a:srgbClr val="CC0000"/>
                  </a:solidFill>
                </a:endParaRPr>
              </a:p>
            </p:txBody>
          </p:sp>
          <p:sp>
            <p:nvSpPr>
              <p:cNvPr id="68651" name="Text Box 70"/>
              <p:cNvSpPr txBox="1">
                <a:spLocks noChangeArrowheads="1"/>
              </p:cNvSpPr>
              <p:nvPr/>
            </p:nvSpPr>
            <p:spPr bwMode="auto">
              <a:xfrm>
                <a:off x="560" y="2000"/>
                <a:ext cx="168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fr-FR" sz="2400" dirty="0">
                    <a:solidFill>
                      <a:srgbClr val="CC0000"/>
                    </a:solidFill>
                    <a:sym typeface="Symbol" pitchFamily="18" charset="2"/>
                  </a:rPr>
                  <a:t></a:t>
                </a:r>
              </a:p>
            </p:txBody>
          </p:sp>
        </p:grpSp>
      </p:grpSp>
      <p:grpSp>
        <p:nvGrpSpPr>
          <p:cNvPr id="12" name="Group 74"/>
          <p:cNvGrpSpPr>
            <a:grpSpLocks/>
          </p:cNvGrpSpPr>
          <p:nvPr/>
        </p:nvGrpSpPr>
        <p:grpSpPr bwMode="auto">
          <a:xfrm>
            <a:off x="266700" y="3316289"/>
            <a:ext cx="3327400" cy="1998663"/>
            <a:chOff x="168" y="2136"/>
            <a:chExt cx="2096" cy="1259"/>
          </a:xfrm>
        </p:grpSpPr>
        <p:sp>
          <p:nvSpPr>
            <p:cNvPr id="68643" name="Line 41"/>
            <p:cNvSpPr>
              <a:spLocks noChangeShapeType="1"/>
            </p:cNvSpPr>
            <p:nvPr/>
          </p:nvSpPr>
          <p:spPr bwMode="auto">
            <a:xfrm flipV="1">
              <a:off x="385" y="2136"/>
              <a:ext cx="0" cy="968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fr-FR" dirty="0"/>
            </a:p>
          </p:txBody>
        </p:sp>
        <p:sp>
          <p:nvSpPr>
            <p:cNvPr id="68644" name="Line 42"/>
            <p:cNvSpPr>
              <a:spLocks noChangeShapeType="1"/>
            </p:cNvSpPr>
            <p:nvPr/>
          </p:nvSpPr>
          <p:spPr bwMode="auto">
            <a:xfrm flipV="1">
              <a:off x="385" y="2136"/>
              <a:ext cx="967" cy="968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fr-FR" dirty="0"/>
            </a:p>
          </p:txBody>
        </p:sp>
        <p:sp>
          <p:nvSpPr>
            <p:cNvPr id="68645" name="Text Box 44"/>
            <p:cNvSpPr txBox="1">
              <a:spLocks noChangeArrowheads="1"/>
            </p:cNvSpPr>
            <p:nvPr/>
          </p:nvSpPr>
          <p:spPr bwMode="auto">
            <a:xfrm>
              <a:off x="168" y="3104"/>
              <a:ext cx="1233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ar-DZ" sz="2400" dirty="0" smtClean="0">
                  <a:solidFill>
                    <a:srgbClr val="CC0000"/>
                  </a:solidFill>
                </a:rPr>
                <a:t>العامل المشترك</a:t>
              </a:r>
              <a:endParaRPr lang="fr-FR" sz="2400" dirty="0">
                <a:solidFill>
                  <a:srgbClr val="CC0000"/>
                </a:solidFill>
                <a:sym typeface="Symbol" pitchFamily="18" charset="2"/>
              </a:endParaRPr>
            </a:p>
          </p:txBody>
        </p:sp>
        <p:sp>
          <p:nvSpPr>
            <p:cNvPr id="68646" name="Line 71"/>
            <p:cNvSpPr>
              <a:spLocks noChangeShapeType="1"/>
            </p:cNvSpPr>
            <p:nvPr/>
          </p:nvSpPr>
          <p:spPr bwMode="auto">
            <a:xfrm flipV="1">
              <a:off x="385" y="2136"/>
              <a:ext cx="1879" cy="968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fr-FR" dirty="0"/>
            </a:p>
          </p:txBody>
        </p:sp>
      </p:grpSp>
      <p:grpSp>
        <p:nvGrpSpPr>
          <p:cNvPr id="13" name="Group 105"/>
          <p:cNvGrpSpPr>
            <a:grpSpLocks/>
          </p:cNvGrpSpPr>
          <p:nvPr/>
        </p:nvGrpSpPr>
        <p:grpSpPr bwMode="auto">
          <a:xfrm>
            <a:off x="4445000" y="3316289"/>
            <a:ext cx="1711325" cy="2455863"/>
            <a:chOff x="2800" y="2089"/>
            <a:chExt cx="1078" cy="1547"/>
          </a:xfrm>
        </p:grpSpPr>
        <p:sp>
          <p:nvSpPr>
            <p:cNvPr id="68641" name="Line 76"/>
            <p:cNvSpPr>
              <a:spLocks noChangeShapeType="1"/>
            </p:cNvSpPr>
            <p:nvPr/>
          </p:nvSpPr>
          <p:spPr bwMode="auto">
            <a:xfrm flipV="1">
              <a:off x="3344" y="2089"/>
              <a:ext cx="0" cy="1256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fr-FR" dirty="0"/>
            </a:p>
          </p:txBody>
        </p:sp>
        <p:sp>
          <p:nvSpPr>
            <p:cNvPr id="68642" name="Text Box 77"/>
            <p:cNvSpPr txBox="1">
              <a:spLocks noChangeArrowheads="1"/>
            </p:cNvSpPr>
            <p:nvPr/>
          </p:nvSpPr>
          <p:spPr bwMode="auto">
            <a:xfrm>
              <a:off x="2800" y="3345"/>
              <a:ext cx="1078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r" rtl="1">
                <a:spcBef>
                  <a:spcPct val="50000"/>
                </a:spcBef>
              </a:pPr>
              <a:r>
                <a:rPr lang="ar-DZ" sz="2400" dirty="0" smtClean="0">
                  <a:solidFill>
                    <a:srgbClr val="CC0000"/>
                  </a:solidFill>
                </a:rPr>
                <a:t>العامل المشترك</a:t>
              </a:r>
              <a:endParaRPr lang="fr-FR" sz="2400" dirty="0">
                <a:solidFill>
                  <a:srgbClr val="CC0000"/>
                </a:solidFill>
                <a:sym typeface="Symbol" pitchFamily="18" charset="2"/>
              </a:endParaRPr>
            </a:p>
          </p:txBody>
        </p:sp>
      </p:grpSp>
      <p:grpSp>
        <p:nvGrpSpPr>
          <p:cNvPr id="14" name="Group 110"/>
          <p:cNvGrpSpPr>
            <a:grpSpLocks/>
          </p:cNvGrpSpPr>
          <p:nvPr/>
        </p:nvGrpSpPr>
        <p:grpSpPr bwMode="auto">
          <a:xfrm>
            <a:off x="4784713" y="2954338"/>
            <a:ext cx="4860913" cy="3797300"/>
            <a:chOff x="3061" y="1880"/>
            <a:chExt cx="3062" cy="2392"/>
          </a:xfrm>
        </p:grpSpPr>
        <p:grpSp>
          <p:nvGrpSpPr>
            <p:cNvPr id="68630" name="Group 106"/>
            <p:cNvGrpSpPr>
              <a:grpSpLocks/>
            </p:cNvGrpSpPr>
            <p:nvPr/>
          </p:nvGrpSpPr>
          <p:grpSpPr bwMode="auto">
            <a:xfrm>
              <a:off x="3867" y="1880"/>
              <a:ext cx="2256" cy="480"/>
              <a:chOff x="3867" y="1880"/>
              <a:chExt cx="2256" cy="480"/>
            </a:xfrm>
          </p:grpSpPr>
          <p:sp>
            <p:nvSpPr>
              <p:cNvPr id="68634" name="Text Box 49"/>
              <p:cNvSpPr txBox="1">
                <a:spLocks noChangeArrowheads="1"/>
              </p:cNvSpPr>
              <p:nvPr/>
            </p:nvSpPr>
            <p:spPr bwMode="auto">
              <a:xfrm>
                <a:off x="3867" y="1880"/>
                <a:ext cx="2256" cy="48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fr-FR" sz="4400" dirty="0"/>
                  <a:t>(               </a:t>
                </a:r>
                <a:r>
                  <a:rPr lang="ar-DZ" sz="4400" dirty="0" smtClean="0"/>
                  <a:t> </a:t>
                </a:r>
                <a:r>
                  <a:rPr lang="fr-FR" sz="4400" dirty="0" smtClean="0"/>
                  <a:t>)</a:t>
                </a:r>
                <a:endParaRPr lang="fr-FR" sz="4400" dirty="0"/>
              </a:p>
            </p:txBody>
          </p:sp>
          <p:grpSp>
            <p:nvGrpSpPr>
              <p:cNvPr id="68635" name="Group 98"/>
              <p:cNvGrpSpPr>
                <a:grpSpLocks/>
              </p:cNvGrpSpPr>
              <p:nvPr/>
            </p:nvGrpSpPr>
            <p:grpSpPr bwMode="auto">
              <a:xfrm>
                <a:off x="4056" y="1915"/>
                <a:ext cx="1446" cy="365"/>
                <a:chOff x="168" y="1312"/>
                <a:chExt cx="1848" cy="368"/>
              </a:xfrm>
            </p:grpSpPr>
            <p:sp>
              <p:nvSpPr>
                <p:cNvPr id="68636" name="Line 99"/>
                <p:cNvSpPr>
                  <a:spLocks noChangeShapeType="1"/>
                </p:cNvSpPr>
                <p:nvPr/>
              </p:nvSpPr>
              <p:spPr bwMode="auto">
                <a:xfrm>
                  <a:off x="168" y="1312"/>
                  <a:ext cx="616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fr-FR" dirty="0"/>
                </a:p>
              </p:txBody>
            </p:sp>
            <p:sp>
              <p:nvSpPr>
                <p:cNvPr id="68637" name="Line 100"/>
                <p:cNvSpPr>
                  <a:spLocks noChangeShapeType="1"/>
                </p:cNvSpPr>
                <p:nvPr/>
              </p:nvSpPr>
              <p:spPr bwMode="auto">
                <a:xfrm>
                  <a:off x="784" y="1312"/>
                  <a:ext cx="0" cy="368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fr-FR" dirty="0"/>
                </a:p>
              </p:txBody>
            </p:sp>
            <p:sp>
              <p:nvSpPr>
                <p:cNvPr id="68638" name="Line 101"/>
                <p:cNvSpPr>
                  <a:spLocks noChangeShapeType="1"/>
                </p:cNvSpPr>
                <p:nvPr/>
              </p:nvSpPr>
              <p:spPr bwMode="auto">
                <a:xfrm>
                  <a:off x="784" y="1680"/>
                  <a:ext cx="616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fr-FR" dirty="0"/>
                </a:p>
              </p:txBody>
            </p:sp>
            <p:sp>
              <p:nvSpPr>
                <p:cNvPr id="68639" name="Line 102"/>
                <p:cNvSpPr>
                  <a:spLocks noChangeShapeType="1"/>
                </p:cNvSpPr>
                <p:nvPr/>
              </p:nvSpPr>
              <p:spPr bwMode="auto">
                <a:xfrm>
                  <a:off x="1400" y="1312"/>
                  <a:ext cx="0" cy="368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fr-FR" dirty="0"/>
                </a:p>
              </p:txBody>
            </p:sp>
            <p:sp>
              <p:nvSpPr>
                <p:cNvPr id="68640" name="Line 103"/>
                <p:cNvSpPr>
                  <a:spLocks noChangeShapeType="1"/>
                </p:cNvSpPr>
                <p:nvPr/>
              </p:nvSpPr>
              <p:spPr bwMode="auto">
                <a:xfrm>
                  <a:off x="1400" y="1328"/>
                  <a:ext cx="616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fr-FR" dirty="0"/>
                </a:p>
              </p:txBody>
            </p:sp>
          </p:grpSp>
        </p:grpSp>
        <p:grpSp>
          <p:nvGrpSpPr>
            <p:cNvPr id="68631" name="Group 109"/>
            <p:cNvGrpSpPr>
              <a:grpSpLocks/>
            </p:cNvGrpSpPr>
            <p:nvPr/>
          </p:nvGrpSpPr>
          <p:grpSpPr bwMode="auto">
            <a:xfrm>
              <a:off x="3061" y="2325"/>
              <a:ext cx="2022" cy="1947"/>
              <a:chOff x="3061" y="2325"/>
              <a:chExt cx="2022" cy="1947"/>
            </a:xfrm>
          </p:grpSpPr>
          <p:sp>
            <p:nvSpPr>
              <p:cNvPr id="68632" name="Line 107"/>
              <p:cNvSpPr>
                <a:spLocks noChangeShapeType="1"/>
              </p:cNvSpPr>
              <p:nvPr/>
            </p:nvSpPr>
            <p:spPr bwMode="auto">
              <a:xfrm flipV="1">
                <a:off x="4056" y="2325"/>
                <a:ext cx="0" cy="1659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fr-FR" dirty="0"/>
              </a:p>
            </p:txBody>
          </p:sp>
          <p:sp>
            <p:nvSpPr>
              <p:cNvPr id="68633" name="Text Box 108"/>
              <p:cNvSpPr txBox="1">
                <a:spLocks noChangeArrowheads="1"/>
              </p:cNvSpPr>
              <p:nvPr/>
            </p:nvSpPr>
            <p:spPr bwMode="auto">
              <a:xfrm>
                <a:off x="3061" y="3984"/>
                <a:ext cx="2022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algn="r" rtl="1">
                  <a:spcBef>
                    <a:spcPct val="50000"/>
                  </a:spcBef>
                </a:pPr>
                <a:r>
                  <a:rPr lang="ar-DZ" sz="2400" dirty="0" smtClean="0"/>
                  <a:t>أقواس العوامل غير المشتركة</a:t>
                </a:r>
                <a:endParaRPr lang="fr-FR" sz="2400" dirty="0"/>
              </a:p>
            </p:txBody>
          </p:sp>
        </p:grpSp>
      </p:grpSp>
      <p:grpSp>
        <p:nvGrpSpPr>
          <p:cNvPr id="18" name="Group 115"/>
          <p:cNvGrpSpPr>
            <a:grpSpLocks/>
          </p:cNvGrpSpPr>
          <p:nvPr/>
        </p:nvGrpSpPr>
        <p:grpSpPr bwMode="auto">
          <a:xfrm>
            <a:off x="6543676" y="3538538"/>
            <a:ext cx="2409825" cy="1452562"/>
            <a:chOff x="4122" y="2229"/>
            <a:chExt cx="1518" cy="915"/>
          </a:xfrm>
        </p:grpSpPr>
        <p:sp>
          <p:nvSpPr>
            <p:cNvPr id="68626" name="Line 111"/>
            <p:cNvSpPr>
              <a:spLocks noChangeShapeType="1"/>
            </p:cNvSpPr>
            <p:nvPr/>
          </p:nvSpPr>
          <p:spPr bwMode="auto">
            <a:xfrm flipH="1" flipV="1">
              <a:off x="4122" y="2229"/>
              <a:ext cx="659" cy="627"/>
            </a:xfrm>
            <a:prstGeom prst="line">
              <a:avLst/>
            </a:prstGeom>
            <a:noFill/>
            <a:ln w="38100">
              <a:solidFill>
                <a:srgbClr val="0066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fr-FR" dirty="0"/>
            </a:p>
          </p:txBody>
        </p:sp>
        <p:sp>
          <p:nvSpPr>
            <p:cNvPr id="68627" name="Line 112"/>
            <p:cNvSpPr>
              <a:spLocks noChangeShapeType="1"/>
            </p:cNvSpPr>
            <p:nvPr/>
          </p:nvSpPr>
          <p:spPr bwMode="auto">
            <a:xfrm flipH="1" flipV="1">
              <a:off x="4697" y="2229"/>
              <a:ext cx="84" cy="627"/>
            </a:xfrm>
            <a:prstGeom prst="line">
              <a:avLst/>
            </a:prstGeom>
            <a:noFill/>
            <a:ln w="38100">
              <a:solidFill>
                <a:srgbClr val="0066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fr-FR" dirty="0"/>
            </a:p>
          </p:txBody>
        </p:sp>
        <p:sp>
          <p:nvSpPr>
            <p:cNvPr id="68628" name="Line 113"/>
            <p:cNvSpPr>
              <a:spLocks noChangeShapeType="1"/>
            </p:cNvSpPr>
            <p:nvPr/>
          </p:nvSpPr>
          <p:spPr bwMode="auto">
            <a:xfrm flipV="1">
              <a:off x="4781" y="2229"/>
              <a:ext cx="619" cy="627"/>
            </a:xfrm>
            <a:prstGeom prst="line">
              <a:avLst/>
            </a:prstGeom>
            <a:noFill/>
            <a:ln w="38100">
              <a:solidFill>
                <a:srgbClr val="0066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fr-FR" dirty="0"/>
            </a:p>
          </p:txBody>
        </p:sp>
        <p:sp>
          <p:nvSpPr>
            <p:cNvPr id="68629" name="Text Box 114"/>
            <p:cNvSpPr txBox="1">
              <a:spLocks noChangeArrowheads="1"/>
            </p:cNvSpPr>
            <p:nvPr/>
          </p:nvSpPr>
          <p:spPr bwMode="auto">
            <a:xfrm>
              <a:off x="4122" y="2856"/>
              <a:ext cx="151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r" rtl="1">
                <a:spcBef>
                  <a:spcPct val="50000"/>
                </a:spcBef>
              </a:pPr>
              <a:r>
                <a:rPr lang="ar-DZ" sz="2400" dirty="0" smtClean="0">
                  <a:solidFill>
                    <a:srgbClr val="006600"/>
                  </a:solidFill>
                </a:rPr>
                <a:t>العوامل غير المشتركة</a:t>
              </a:r>
              <a:endParaRPr lang="fr-FR" sz="2400" dirty="0">
                <a:solidFill>
                  <a:srgbClr val="006600"/>
                </a:solidFill>
              </a:endParaRPr>
            </a:p>
          </p:txBody>
        </p:sp>
      </p:grpSp>
      <p:grpSp>
        <p:nvGrpSpPr>
          <p:cNvPr id="19" name="Group 118"/>
          <p:cNvGrpSpPr>
            <a:grpSpLocks/>
          </p:cNvGrpSpPr>
          <p:nvPr/>
        </p:nvGrpSpPr>
        <p:grpSpPr bwMode="auto">
          <a:xfrm>
            <a:off x="5046663" y="1941513"/>
            <a:ext cx="3703637" cy="725487"/>
            <a:chOff x="3179" y="1223"/>
            <a:chExt cx="2333" cy="457"/>
          </a:xfrm>
        </p:grpSpPr>
        <p:sp>
          <p:nvSpPr>
            <p:cNvPr id="68624" name="Line 116"/>
            <p:cNvSpPr>
              <a:spLocks noChangeShapeType="1"/>
            </p:cNvSpPr>
            <p:nvPr/>
          </p:nvSpPr>
          <p:spPr bwMode="auto">
            <a:xfrm>
              <a:off x="3179" y="1680"/>
              <a:ext cx="2333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 dirty="0"/>
            </a:p>
          </p:txBody>
        </p:sp>
        <p:sp>
          <p:nvSpPr>
            <p:cNvPr id="68625" name="Text Box 117"/>
            <p:cNvSpPr txBox="1">
              <a:spLocks noChangeArrowheads="1"/>
            </p:cNvSpPr>
            <p:nvPr/>
          </p:nvSpPr>
          <p:spPr bwMode="auto">
            <a:xfrm>
              <a:off x="3571" y="1223"/>
              <a:ext cx="1402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 rtl="1">
                <a:spcBef>
                  <a:spcPct val="50000"/>
                </a:spcBef>
              </a:pPr>
              <a:r>
                <a:rPr lang="ar-DZ" sz="2800" dirty="0" smtClean="0"/>
                <a:t>جـــــــداء</a:t>
              </a:r>
              <a:endParaRPr lang="fr-FR" sz="28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65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65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66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66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64" grpId="0"/>
      <p:bldP spid="6660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 descr="Gouttelettes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7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fr-FR" b="0" dirty="0"/>
          </a:p>
        </p:txBody>
      </p:sp>
      <p:sp>
        <p:nvSpPr>
          <p:cNvPr id="79875" name="Text Box 3"/>
          <p:cNvSpPr txBox="1">
            <a:spLocks noChangeArrowheads="1"/>
          </p:cNvSpPr>
          <p:nvPr/>
        </p:nvSpPr>
        <p:spPr bwMode="auto">
          <a:xfrm>
            <a:off x="5090404" y="283428"/>
            <a:ext cx="336021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rtl="1"/>
            <a:r>
              <a:rPr lang="ar-DZ" sz="2400" dirty="0" smtClean="0">
                <a:solidFill>
                  <a:srgbClr val="000099"/>
                </a:solidFill>
              </a:rPr>
              <a:t>مثال حيث العامل المشترك هو </a:t>
            </a:r>
            <a:r>
              <a:rPr lang="fr-FR" sz="2400" dirty="0" smtClean="0">
                <a:solidFill>
                  <a:srgbClr val="000099"/>
                </a:solidFill>
              </a:rPr>
              <a:t> </a:t>
            </a:r>
            <a:endParaRPr lang="fr-FR" sz="2400" dirty="0">
              <a:solidFill>
                <a:srgbClr val="000099"/>
              </a:solidFill>
            </a:endParaRPr>
          </a:p>
          <a:p>
            <a:pPr algn="r" rtl="1"/>
            <a:r>
              <a:rPr lang="ar-DZ" sz="2400" u="sng" dirty="0" smtClean="0">
                <a:solidFill>
                  <a:srgbClr val="CC0000"/>
                </a:solidFill>
              </a:rPr>
              <a:t>عدد ظاهر</a:t>
            </a:r>
            <a:endParaRPr lang="fr-FR" sz="2400" u="sng" dirty="0">
              <a:solidFill>
                <a:srgbClr val="CC0000"/>
              </a:solidFill>
            </a:endParaRPr>
          </a:p>
        </p:txBody>
      </p:sp>
      <p:sp>
        <p:nvSpPr>
          <p:cNvPr id="79939" name="Text Box 67"/>
          <p:cNvSpPr txBox="1">
            <a:spLocks noChangeArrowheads="1"/>
          </p:cNvSpPr>
          <p:nvPr/>
        </p:nvSpPr>
        <p:spPr bwMode="auto">
          <a:xfrm>
            <a:off x="6034988" y="1299537"/>
            <a:ext cx="185339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rtl="1"/>
            <a:r>
              <a:rPr lang="ar-DZ" sz="2400" dirty="0" smtClean="0">
                <a:solidFill>
                  <a:srgbClr val="000099"/>
                </a:solidFill>
              </a:rPr>
              <a:t>حــلّــل المجموع:</a:t>
            </a:r>
            <a:endParaRPr lang="fr-FR" sz="2400" dirty="0">
              <a:solidFill>
                <a:srgbClr val="000099"/>
              </a:solidFill>
            </a:endParaRPr>
          </a:p>
        </p:txBody>
      </p:sp>
      <p:sp>
        <p:nvSpPr>
          <p:cNvPr id="79940" name="Text Box 68"/>
          <p:cNvSpPr txBox="1">
            <a:spLocks noChangeArrowheads="1"/>
          </p:cNvSpPr>
          <p:nvPr/>
        </p:nvSpPr>
        <p:spPr bwMode="auto">
          <a:xfrm>
            <a:off x="544513" y="1965325"/>
            <a:ext cx="14636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2400" dirty="0">
                <a:solidFill>
                  <a:srgbClr val="000099"/>
                </a:solidFill>
              </a:rPr>
              <a:t>6x – 6y =</a:t>
            </a:r>
          </a:p>
        </p:txBody>
      </p:sp>
      <p:sp>
        <p:nvSpPr>
          <p:cNvPr id="79941" name="Text Box 69"/>
          <p:cNvSpPr txBox="1">
            <a:spLocks noChangeArrowheads="1"/>
          </p:cNvSpPr>
          <p:nvPr/>
        </p:nvSpPr>
        <p:spPr bwMode="auto">
          <a:xfrm>
            <a:off x="6575108" y="2055813"/>
            <a:ext cx="1764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rtl="1">
              <a:spcBef>
                <a:spcPct val="50000"/>
              </a:spcBef>
            </a:pPr>
            <a:r>
              <a:rPr lang="ar-DZ" dirty="0" smtClean="0"/>
              <a:t>العامل المشترك هو :</a:t>
            </a:r>
            <a:endParaRPr lang="fr-FR" dirty="0"/>
          </a:p>
        </p:txBody>
      </p:sp>
      <p:sp>
        <p:nvSpPr>
          <p:cNvPr id="79942" name="Text Box 70"/>
          <p:cNvSpPr txBox="1">
            <a:spLocks noChangeArrowheads="1"/>
          </p:cNvSpPr>
          <p:nvPr/>
        </p:nvSpPr>
        <p:spPr bwMode="auto">
          <a:xfrm>
            <a:off x="6098541" y="1995805"/>
            <a:ext cx="393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fr-FR" sz="2400" dirty="0">
                <a:solidFill>
                  <a:srgbClr val="CC0000"/>
                </a:solidFill>
              </a:rPr>
              <a:t>6</a:t>
            </a:r>
          </a:p>
        </p:txBody>
      </p:sp>
      <p:sp>
        <p:nvSpPr>
          <p:cNvPr id="79943" name="Text Box 71"/>
          <p:cNvSpPr txBox="1">
            <a:spLocks noChangeArrowheads="1"/>
          </p:cNvSpPr>
          <p:nvPr/>
        </p:nvSpPr>
        <p:spPr bwMode="auto">
          <a:xfrm>
            <a:off x="611188" y="2905125"/>
            <a:ext cx="22494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2400" dirty="0">
                <a:solidFill>
                  <a:srgbClr val="CC0000"/>
                </a:solidFill>
              </a:rPr>
              <a:t>6</a:t>
            </a:r>
            <a:r>
              <a:rPr lang="fr-FR" sz="2400" dirty="0">
                <a:solidFill>
                  <a:srgbClr val="000099"/>
                </a:solidFill>
              </a:rPr>
              <a:t> </a:t>
            </a:r>
            <a:r>
              <a:rPr lang="fr-FR" sz="2000" b="0" dirty="0">
                <a:solidFill>
                  <a:srgbClr val="000099"/>
                </a:solidFill>
              </a:rPr>
              <a:t>x ….</a:t>
            </a:r>
            <a:r>
              <a:rPr lang="fr-FR" sz="2400" dirty="0">
                <a:solidFill>
                  <a:srgbClr val="000099"/>
                </a:solidFill>
              </a:rPr>
              <a:t>– </a:t>
            </a:r>
            <a:r>
              <a:rPr lang="fr-FR" sz="2400" dirty="0">
                <a:solidFill>
                  <a:srgbClr val="CC0000"/>
                </a:solidFill>
              </a:rPr>
              <a:t>6</a:t>
            </a:r>
            <a:r>
              <a:rPr lang="fr-FR" sz="2400" dirty="0">
                <a:solidFill>
                  <a:srgbClr val="000099"/>
                </a:solidFill>
              </a:rPr>
              <a:t> </a:t>
            </a:r>
            <a:r>
              <a:rPr lang="fr-FR" sz="2000" b="0" dirty="0">
                <a:solidFill>
                  <a:srgbClr val="000099"/>
                </a:solidFill>
              </a:rPr>
              <a:t>x ….</a:t>
            </a:r>
            <a:r>
              <a:rPr lang="fr-FR" sz="2400" dirty="0">
                <a:solidFill>
                  <a:srgbClr val="000099"/>
                </a:solidFill>
              </a:rPr>
              <a:t> =</a:t>
            </a:r>
          </a:p>
        </p:txBody>
      </p:sp>
      <p:sp>
        <p:nvSpPr>
          <p:cNvPr id="79944" name="Text Box 72"/>
          <p:cNvSpPr txBox="1">
            <a:spLocks noChangeArrowheads="1"/>
          </p:cNvSpPr>
          <p:nvPr/>
        </p:nvSpPr>
        <p:spPr bwMode="auto">
          <a:xfrm>
            <a:off x="544513" y="3930650"/>
            <a:ext cx="19415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2400" dirty="0">
                <a:solidFill>
                  <a:srgbClr val="CC0000"/>
                </a:solidFill>
              </a:rPr>
              <a:t>6</a:t>
            </a:r>
            <a:r>
              <a:rPr lang="fr-FR" sz="2400" dirty="0">
                <a:solidFill>
                  <a:srgbClr val="000099"/>
                </a:solidFill>
              </a:rPr>
              <a:t> </a:t>
            </a:r>
            <a:r>
              <a:rPr lang="fr-FR" sz="2000" b="0" dirty="0">
                <a:solidFill>
                  <a:srgbClr val="000099"/>
                </a:solidFill>
              </a:rPr>
              <a:t>x </a:t>
            </a:r>
            <a:r>
              <a:rPr lang="fr-FR" sz="2400" dirty="0">
                <a:solidFill>
                  <a:srgbClr val="006600"/>
                </a:solidFill>
              </a:rPr>
              <a:t>x</a:t>
            </a:r>
            <a:r>
              <a:rPr lang="fr-FR" sz="2400" dirty="0">
                <a:solidFill>
                  <a:srgbClr val="000099"/>
                </a:solidFill>
              </a:rPr>
              <a:t>– </a:t>
            </a:r>
            <a:r>
              <a:rPr lang="fr-FR" sz="2400" dirty="0">
                <a:solidFill>
                  <a:srgbClr val="CC0000"/>
                </a:solidFill>
              </a:rPr>
              <a:t>6</a:t>
            </a:r>
            <a:r>
              <a:rPr lang="fr-FR" sz="2400" dirty="0">
                <a:solidFill>
                  <a:srgbClr val="000099"/>
                </a:solidFill>
              </a:rPr>
              <a:t> </a:t>
            </a:r>
            <a:r>
              <a:rPr lang="fr-FR" sz="2000" b="0" dirty="0">
                <a:solidFill>
                  <a:srgbClr val="000099"/>
                </a:solidFill>
              </a:rPr>
              <a:t>x </a:t>
            </a:r>
            <a:r>
              <a:rPr lang="fr-FR" sz="2400" dirty="0">
                <a:solidFill>
                  <a:srgbClr val="006600"/>
                </a:solidFill>
              </a:rPr>
              <a:t>y</a:t>
            </a:r>
            <a:r>
              <a:rPr lang="fr-FR" sz="2400" dirty="0">
                <a:solidFill>
                  <a:srgbClr val="000099"/>
                </a:solidFill>
              </a:rPr>
              <a:t> =</a:t>
            </a:r>
          </a:p>
        </p:txBody>
      </p:sp>
      <p:sp>
        <p:nvSpPr>
          <p:cNvPr id="79945" name="Text Box 73"/>
          <p:cNvSpPr txBox="1">
            <a:spLocks noChangeArrowheads="1"/>
          </p:cNvSpPr>
          <p:nvPr/>
        </p:nvSpPr>
        <p:spPr bwMode="auto">
          <a:xfrm>
            <a:off x="5966619" y="3362325"/>
            <a:ext cx="2484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ar-DZ" sz="2000" dirty="0" smtClean="0"/>
              <a:t>العوامل غير المشتركة هي : </a:t>
            </a:r>
            <a:endParaRPr lang="fr-FR" sz="2000" dirty="0"/>
          </a:p>
        </p:txBody>
      </p:sp>
      <p:sp>
        <p:nvSpPr>
          <p:cNvPr id="79946" name="Text Box 74"/>
          <p:cNvSpPr txBox="1">
            <a:spLocks noChangeArrowheads="1"/>
          </p:cNvSpPr>
          <p:nvPr/>
        </p:nvSpPr>
        <p:spPr bwMode="auto">
          <a:xfrm>
            <a:off x="5005100" y="3362325"/>
            <a:ext cx="88420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rtl="1">
              <a:spcBef>
                <a:spcPct val="50000"/>
              </a:spcBef>
            </a:pPr>
            <a:r>
              <a:rPr lang="fr-FR" sz="2400" dirty="0">
                <a:solidFill>
                  <a:srgbClr val="006600"/>
                </a:solidFill>
              </a:rPr>
              <a:t>x ; y</a:t>
            </a:r>
          </a:p>
        </p:txBody>
      </p:sp>
      <p:sp>
        <p:nvSpPr>
          <p:cNvPr id="79947" name="Text Box 75"/>
          <p:cNvSpPr txBox="1">
            <a:spLocks noChangeArrowheads="1"/>
          </p:cNvSpPr>
          <p:nvPr/>
        </p:nvSpPr>
        <p:spPr bwMode="auto">
          <a:xfrm>
            <a:off x="4167188" y="4657725"/>
            <a:ext cx="1944000" cy="46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rtl="1">
              <a:spcBef>
                <a:spcPct val="50000"/>
              </a:spcBef>
            </a:pPr>
            <a:r>
              <a:rPr lang="ar-DZ" sz="2000" dirty="0" smtClean="0"/>
              <a:t>التحليل</a:t>
            </a:r>
            <a:r>
              <a:rPr lang="ar-DZ" dirty="0" smtClean="0"/>
              <a:t> يعطينا ما يلي :</a:t>
            </a:r>
            <a:endParaRPr lang="fr-FR" dirty="0"/>
          </a:p>
        </p:txBody>
      </p:sp>
      <p:sp>
        <p:nvSpPr>
          <p:cNvPr id="79948" name="Text Box 76"/>
          <p:cNvSpPr txBox="1">
            <a:spLocks noChangeArrowheads="1"/>
          </p:cNvSpPr>
          <p:nvPr/>
        </p:nvSpPr>
        <p:spPr bwMode="auto">
          <a:xfrm>
            <a:off x="544513" y="5024438"/>
            <a:ext cx="14874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2400" dirty="0">
                <a:solidFill>
                  <a:srgbClr val="CC0000"/>
                </a:solidFill>
              </a:rPr>
              <a:t>6</a:t>
            </a:r>
            <a:r>
              <a:rPr lang="fr-FR" sz="2400" dirty="0">
                <a:solidFill>
                  <a:srgbClr val="000099"/>
                </a:solidFill>
              </a:rPr>
              <a:t> ( </a:t>
            </a:r>
            <a:r>
              <a:rPr lang="fr-FR" sz="2400" dirty="0">
                <a:solidFill>
                  <a:srgbClr val="006600"/>
                </a:solidFill>
              </a:rPr>
              <a:t>x </a:t>
            </a:r>
            <a:r>
              <a:rPr lang="fr-FR" sz="2400" dirty="0">
                <a:solidFill>
                  <a:srgbClr val="000099"/>
                </a:solidFill>
              </a:rPr>
              <a:t>– </a:t>
            </a:r>
            <a:r>
              <a:rPr lang="fr-FR" sz="2400" dirty="0">
                <a:solidFill>
                  <a:srgbClr val="006600"/>
                </a:solidFill>
              </a:rPr>
              <a:t>y</a:t>
            </a:r>
            <a:r>
              <a:rPr lang="fr-FR" sz="2400" dirty="0">
                <a:solidFill>
                  <a:srgbClr val="000099"/>
                </a:solidFill>
              </a:rPr>
              <a:t> )</a:t>
            </a:r>
          </a:p>
        </p:txBody>
      </p:sp>
      <p:grpSp>
        <p:nvGrpSpPr>
          <p:cNvPr id="2" name="Group 79"/>
          <p:cNvGrpSpPr>
            <a:grpSpLocks/>
          </p:cNvGrpSpPr>
          <p:nvPr/>
        </p:nvGrpSpPr>
        <p:grpSpPr bwMode="auto">
          <a:xfrm>
            <a:off x="1231900" y="2354263"/>
            <a:ext cx="3622155" cy="4098924"/>
            <a:chOff x="976" y="1526"/>
            <a:chExt cx="1692" cy="2582"/>
          </a:xfrm>
        </p:grpSpPr>
        <p:sp>
          <p:nvSpPr>
            <p:cNvPr id="69650" name="Line 77"/>
            <p:cNvSpPr>
              <a:spLocks noChangeShapeType="1"/>
            </p:cNvSpPr>
            <p:nvPr/>
          </p:nvSpPr>
          <p:spPr bwMode="auto">
            <a:xfrm flipH="1" flipV="1">
              <a:off x="976" y="1526"/>
              <a:ext cx="1264" cy="2330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fr-FR" dirty="0"/>
            </a:p>
          </p:txBody>
        </p:sp>
        <p:sp>
          <p:nvSpPr>
            <p:cNvPr id="69651" name="Text Box 78"/>
            <p:cNvSpPr txBox="1">
              <a:spLocks noChangeArrowheads="1"/>
            </p:cNvSpPr>
            <p:nvPr/>
          </p:nvSpPr>
          <p:spPr bwMode="auto">
            <a:xfrm>
              <a:off x="2169" y="3856"/>
              <a:ext cx="499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r" rtl="1">
                <a:spcBef>
                  <a:spcPct val="50000"/>
                </a:spcBef>
              </a:pPr>
              <a:r>
                <a:rPr lang="ar-DZ" sz="2000" dirty="0" smtClean="0">
                  <a:solidFill>
                    <a:srgbClr val="CC0000"/>
                  </a:solidFill>
                </a:rPr>
                <a:t>مـجـمـوع</a:t>
              </a:r>
              <a:endParaRPr lang="fr-FR" sz="2000" dirty="0">
                <a:solidFill>
                  <a:srgbClr val="CC0000"/>
                </a:solidFill>
              </a:endParaRPr>
            </a:p>
          </p:txBody>
        </p:sp>
      </p:grpSp>
      <p:grpSp>
        <p:nvGrpSpPr>
          <p:cNvPr id="3" name="Group 83"/>
          <p:cNvGrpSpPr>
            <a:grpSpLocks/>
          </p:cNvGrpSpPr>
          <p:nvPr/>
        </p:nvGrpSpPr>
        <p:grpSpPr bwMode="auto">
          <a:xfrm>
            <a:off x="1462088" y="5481640"/>
            <a:ext cx="1600454" cy="1154113"/>
            <a:chOff x="888" y="3453"/>
            <a:chExt cx="884" cy="727"/>
          </a:xfrm>
        </p:grpSpPr>
        <p:sp>
          <p:nvSpPr>
            <p:cNvPr id="69648" name="Line 81"/>
            <p:cNvSpPr>
              <a:spLocks noChangeShapeType="1"/>
            </p:cNvSpPr>
            <p:nvPr/>
          </p:nvSpPr>
          <p:spPr bwMode="auto">
            <a:xfrm flipH="1" flipV="1">
              <a:off x="888" y="3453"/>
              <a:ext cx="504" cy="591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fr-FR" dirty="0"/>
            </a:p>
          </p:txBody>
        </p:sp>
        <p:sp>
          <p:nvSpPr>
            <p:cNvPr id="69649" name="Text Box 82"/>
            <p:cNvSpPr txBox="1">
              <a:spLocks noChangeArrowheads="1"/>
            </p:cNvSpPr>
            <p:nvPr/>
          </p:nvSpPr>
          <p:spPr bwMode="auto">
            <a:xfrm>
              <a:off x="1350" y="3928"/>
              <a:ext cx="422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r" rtl="1">
                <a:spcBef>
                  <a:spcPct val="50000"/>
                </a:spcBef>
              </a:pPr>
              <a:r>
                <a:rPr lang="ar-DZ" sz="2000" dirty="0" err="1" smtClean="0">
                  <a:solidFill>
                    <a:srgbClr val="CC0000"/>
                  </a:solidFill>
                </a:rPr>
                <a:t>جــداء</a:t>
              </a:r>
              <a:endParaRPr lang="fr-FR" sz="2000" dirty="0">
                <a:solidFill>
                  <a:srgbClr val="CC0000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98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98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99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99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99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99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800" decel="100000"/>
                                        <p:tgtEl>
                                          <p:spTgt spid="799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7994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799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799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99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99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omb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99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99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99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99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800" decel="100000"/>
                                        <p:tgtEl>
                                          <p:spTgt spid="799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800" decel="100000" fill="hold"/>
                                        <p:tgtEl>
                                          <p:spTgt spid="7994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800" decel="100000" fill="hold"/>
                                        <p:tgtEl>
                                          <p:spTgt spid="799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800" decel="100000" fill="hold"/>
                                        <p:tgtEl>
                                          <p:spTgt spid="799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99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99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omb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799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799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799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799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800" decel="100000"/>
                                        <p:tgtEl>
                                          <p:spTgt spid="799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800" decel="100000" fill="hold"/>
                                        <p:tgtEl>
                                          <p:spTgt spid="7994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800" decel="100000" fill="hold"/>
                                        <p:tgtEl>
                                          <p:spTgt spid="799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800" decel="100000" fill="hold"/>
                                        <p:tgtEl>
                                          <p:spTgt spid="799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99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99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omb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799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799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75" grpId="0"/>
      <p:bldP spid="79939" grpId="0"/>
      <p:bldP spid="79940" grpId="0"/>
      <p:bldP spid="79941" grpId="0"/>
      <p:bldP spid="79942" grpId="0"/>
      <p:bldP spid="79943" grpId="0"/>
      <p:bldP spid="79944" grpId="0"/>
      <p:bldP spid="79945" grpId="0"/>
      <p:bldP spid="79946" grpId="0"/>
      <p:bldP spid="79947" grpId="0"/>
      <p:bldP spid="7994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 descr="Gouttelettes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7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fr-FR" b="0"/>
          </a:p>
        </p:txBody>
      </p:sp>
      <p:sp>
        <p:nvSpPr>
          <p:cNvPr id="80899" name="Text Box 3"/>
          <p:cNvSpPr txBox="1">
            <a:spLocks noChangeArrowheads="1"/>
          </p:cNvSpPr>
          <p:nvPr/>
        </p:nvSpPr>
        <p:spPr bwMode="auto">
          <a:xfrm>
            <a:off x="5309272" y="403225"/>
            <a:ext cx="3275256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rtl="1"/>
            <a:r>
              <a:rPr lang="ar-DZ" sz="2400" dirty="0" smtClean="0">
                <a:solidFill>
                  <a:srgbClr val="000099"/>
                </a:solidFill>
              </a:rPr>
              <a:t>مثال حيث العامل المشترك هو </a:t>
            </a:r>
            <a:r>
              <a:rPr lang="fr-FR" sz="2400" dirty="0" smtClean="0">
                <a:solidFill>
                  <a:srgbClr val="000099"/>
                </a:solidFill>
              </a:rPr>
              <a:t> </a:t>
            </a:r>
            <a:endParaRPr lang="fr-FR" sz="2400" dirty="0">
              <a:solidFill>
                <a:srgbClr val="000099"/>
              </a:solidFill>
            </a:endParaRPr>
          </a:p>
          <a:p>
            <a:pPr algn="r" rtl="1"/>
            <a:r>
              <a:rPr lang="ar-DZ" sz="2400" u="sng" dirty="0" smtClean="0">
                <a:solidFill>
                  <a:srgbClr val="CC0000"/>
                </a:solidFill>
              </a:rPr>
              <a:t>عدد ظاهر</a:t>
            </a:r>
            <a:endParaRPr lang="fr-FR" sz="2400" u="sng" dirty="0">
              <a:solidFill>
                <a:srgbClr val="CC0000"/>
              </a:solidFill>
            </a:endParaRPr>
          </a:p>
        </p:txBody>
      </p:sp>
      <p:sp>
        <p:nvSpPr>
          <p:cNvPr id="80900" name="Text Box 4"/>
          <p:cNvSpPr txBox="1">
            <a:spLocks noChangeArrowheads="1"/>
          </p:cNvSpPr>
          <p:nvPr/>
        </p:nvSpPr>
        <p:spPr bwMode="auto">
          <a:xfrm>
            <a:off x="5309272" y="1234222"/>
            <a:ext cx="185339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ar-DZ" sz="2400" dirty="0" smtClean="0">
                <a:solidFill>
                  <a:srgbClr val="000099"/>
                </a:solidFill>
              </a:rPr>
              <a:t>حــلّــل المجموع:</a:t>
            </a:r>
            <a:endParaRPr lang="fr-FR" sz="2400" dirty="0">
              <a:solidFill>
                <a:srgbClr val="000099"/>
              </a:solidFill>
            </a:endParaRPr>
          </a:p>
        </p:txBody>
      </p:sp>
      <p:sp>
        <p:nvSpPr>
          <p:cNvPr id="80901" name="Text Box 5"/>
          <p:cNvSpPr txBox="1">
            <a:spLocks noChangeArrowheads="1"/>
          </p:cNvSpPr>
          <p:nvPr/>
        </p:nvSpPr>
        <p:spPr bwMode="auto">
          <a:xfrm>
            <a:off x="544513" y="1965325"/>
            <a:ext cx="21320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2400">
                <a:solidFill>
                  <a:srgbClr val="000099"/>
                </a:solidFill>
              </a:rPr>
              <a:t>2x + 2y – 2z =</a:t>
            </a:r>
          </a:p>
        </p:txBody>
      </p:sp>
      <p:sp>
        <p:nvSpPr>
          <p:cNvPr id="80902" name="Text Box 6"/>
          <p:cNvSpPr txBox="1">
            <a:spLocks noChangeArrowheads="1"/>
          </p:cNvSpPr>
          <p:nvPr/>
        </p:nvSpPr>
        <p:spPr bwMode="auto">
          <a:xfrm>
            <a:off x="6568440" y="2055813"/>
            <a:ext cx="203962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rtl="1">
              <a:spcBef>
                <a:spcPct val="50000"/>
              </a:spcBef>
            </a:pPr>
            <a:r>
              <a:rPr lang="ar-DZ" sz="2000" dirty="0" smtClean="0"/>
              <a:t>العامل المشترك هو :</a:t>
            </a:r>
            <a:endParaRPr lang="fr-FR" sz="2000" dirty="0"/>
          </a:p>
        </p:txBody>
      </p:sp>
      <p:sp>
        <p:nvSpPr>
          <p:cNvPr id="80903" name="Text Box 7"/>
          <p:cNvSpPr txBox="1">
            <a:spLocks noChangeArrowheads="1"/>
          </p:cNvSpPr>
          <p:nvPr/>
        </p:nvSpPr>
        <p:spPr bwMode="auto">
          <a:xfrm>
            <a:off x="6019800" y="2011045"/>
            <a:ext cx="5064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rtl="1">
              <a:spcBef>
                <a:spcPct val="50000"/>
              </a:spcBef>
            </a:pPr>
            <a:r>
              <a:rPr lang="fr-FR" sz="2400" dirty="0">
                <a:solidFill>
                  <a:srgbClr val="CC0000"/>
                </a:solidFill>
              </a:rPr>
              <a:t>2</a:t>
            </a:r>
          </a:p>
        </p:txBody>
      </p:sp>
      <p:sp>
        <p:nvSpPr>
          <p:cNvPr id="80904" name="Text Box 8"/>
          <p:cNvSpPr txBox="1">
            <a:spLocks noChangeArrowheads="1"/>
          </p:cNvSpPr>
          <p:nvPr/>
        </p:nvSpPr>
        <p:spPr bwMode="auto">
          <a:xfrm>
            <a:off x="611188" y="2905125"/>
            <a:ext cx="32416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2400">
                <a:solidFill>
                  <a:srgbClr val="CC0000"/>
                </a:solidFill>
              </a:rPr>
              <a:t>2</a:t>
            </a:r>
            <a:r>
              <a:rPr lang="fr-FR" sz="2400">
                <a:solidFill>
                  <a:srgbClr val="000099"/>
                </a:solidFill>
              </a:rPr>
              <a:t> </a:t>
            </a:r>
            <a:r>
              <a:rPr lang="fr-FR" sz="2000" b="0">
                <a:solidFill>
                  <a:srgbClr val="000099"/>
                </a:solidFill>
              </a:rPr>
              <a:t>x ….</a:t>
            </a:r>
            <a:r>
              <a:rPr lang="fr-FR" sz="2400">
                <a:solidFill>
                  <a:srgbClr val="000099"/>
                </a:solidFill>
              </a:rPr>
              <a:t>+ </a:t>
            </a:r>
            <a:r>
              <a:rPr lang="fr-FR" sz="2400">
                <a:solidFill>
                  <a:srgbClr val="CC0000"/>
                </a:solidFill>
              </a:rPr>
              <a:t>2</a:t>
            </a:r>
            <a:r>
              <a:rPr lang="fr-FR" sz="2400">
                <a:solidFill>
                  <a:srgbClr val="000099"/>
                </a:solidFill>
              </a:rPr>
              <a:t> </a:t>
            </a:r>
            <a:r>
              <a:rPr lang="fr-FR" sz="2000" b="0">
                <a:solidFill>
                  <a:srgbClr val="000099"/>
                </a:solidFill>
              </a:rPr>
              <a:t>x …. - </a:t>
            </a:r>
            <a:r>
              <a:rPr lang="fr-FR" sz="2400">
                <a:solidFill>
                  <a:srgbClr val="CC0000"/>
                </a:solidFill>
              </a:rPr>
              <a:t>2</a:t>
            </a:r>
            <a:r>
              <a:rPr lang="fr-FR" sz="2400">
                <a:solidFill>
                  <a:srgbClr val="000099"/>
                </a:solidFill>
              </a:rPr>
              <a:t> </a:t>
            </a:r>
            <a:r>
              <a:rPr lang="fr-FR" sz="2000" b="0">
                <a:solidFill>
                  <a:srgbClr val="000099"/>
                </a:solidFill>
              </a:rPr>
              <a:t>x …. </a:t>
            </a:r>
            <a:r>
              <a:rPr lang="fr-FR" sz="2400">
                <a:solidFill>
                  <a:srgbClr val="000099"/>
                </a:solidFill>
              </a:rPr>
              <a:t>=</a:t>
            </a:r>
          </a:p>
        </p:txBody>
      </p:sp>
      <p:sp>
        <p:nvSpPr>
          <p:cNvPr id="80905" name="Text Box 9"/>
          <p:cNvSpPr txBox="1">
            <a:spLocks noChangeArrowheads="1"/>
          </p:cNvSpPr>
          <p:nvPr/>
        </p:nvSpPr>
        <p:spPr bwMode="auto">
          <a:xfrm>
            <a:off x="544513" y="3930650"/>
            <a:ext cx="29067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2400">
                <a:solidFill>
                  <a:srgbClr val="CC0000"/>
                </a:solidFill>
              </a:rPr>
              <a:t>2</a:t>
            </a:r>
            <a:r>
              <a:rPr lang="fr-FR" sz="2400">
                <a:solidFill>
                  <a:srgbClr val="000099"/>
                </a:solidFill>
              </a:rPr>
              <a:t> </a:t>
            </a:r>
            <a:r>
              <a:rPr lang="fr-FR" sz="2000" b="0">
                <a:solidFill>
                  <a:srgbClr val="000099"/>
                </a:solidFill>
              </a:rPr>
              <a:t>x </a:t>
            </a:r>
            <a:r>
              <a:rPr lang="fr-FR" sz="2400">
                <a:solidFill>
                  <a:srgbClr val="006600"/>
                </a:solidFill>
              </a:rPr>
              <a:t>x </a:t>
            </a:r>
            <a:r>
              <a:rPr lang="fr-FR" sz="2400">
                <a:solidFill>
                  <a:srgbClr val="000099"/>
                </a:solidFill>
              </a:rPr>
              <a:t>+ </a:t>
            </a:r>
            <a:r>
              <a:rPr lang="fr-FR" sz="2400">
                <a:solidFill>
                  <a:srgbClr val="CC0000"/>
                </a:solidFill>
              </a:rPr>
              <a:t>2</a:t>
            </a:r>
            <a:r>
              <a:rPr lang="fr-FR" sz="2400">
                <a:solidFill>
                  <a:srgbClr val="000099"/>
                </a:solidFill>
              </a:rPr>
              <a:t> </a:t>
            </a:r>
            <a:r>
              <a:rPr lang="fr-FR" sz="2000" b="0">
                <a:solidFill>
                  <a:srgbClr val="000099"/>
                </a:solidFill>
              </a:rPr>
              <a:t>x </a:t>
            </a:r>
            <a:r>
              <a:rPr lang="fr-FR" sz="2400">
                <a:solidFill>
                  <a:srgbClr val="006600"/>
                </a:solidFill>
              </a:rPr>
              <a:t>y</a:t>
            </a:r>
            <a:r>
              <a:rPr lang="fr-FR" sz="2400">
                <a:solidFill>
                  <a:srgbClr val="000099"/>
                </a:solidFill>
              </a:rPr>
              <a:t> - </a:t>
            </a:r>
            <a:r>
              <a:rPr lang="fr-FR" sz="2400">
                <a:solidFill>
                  <a:srgbClr val="CC0000"/>
                </a:solidFill>
              </a:rPr>
              <a:t>2</a:t>
            </a:r>
            <a:r>
              <a:rPr lang="fr-FR" sz="2400">
                <a:solidFill>
                  <a:srgbClr val="000099"/>
                </a:solidFill>
              </a:rPr>
              <a:t> </a:t>
            </a:r>
            <a:r>
              <a:rPr lang="fr-FR" sz="2000" b="0">
                <a:solidFill>
                  <a:srgbClr val="000099"/>
                </a:solidFill>
              </a:rPr>
              <a:t>x </a:t>
            </a:r>
            <a:r>
              <a:rPr lang="fr-FR" sz="2400">
                <a:solidFill>
                  <a:srgbClr val="006600"/>
                </a:solidFill>
              </a:rPr>
              <a:t>z</a:t>
            </a:r>
            <a:r>
              <a:rPr lang="fr-FR" sz="2400">
                <a:solidFill>
                  <a:srgbClr val="000099"/>
                </a:solidFill>
              </a:rPr>
              <a:t> =</a:t>
            </a:r>
          </a:p>
        </p:txBody>
      </p:sp>
      <p:sp>
        <p:nvSpPr>
          <p:cNvPr id="80906" name="Text Box 10"/>
          <p:cNvSpPr txBox="1">
            <a:spLocks noChangeArrowheads="1"/>
          </p:cNvSpPr>
          <p:nvPr/>
        </p:nvSpPr>
        <p:spPr bwMode="auto">
          <a:xfrm>
            <a:off x="6294121" y="3362325"/>
            <a:ext cx="2484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rtl="1">
              <a:spcBef>
                <a:spcPct val="50000"/>
              </a:spcBef>
            </a:pPr>
            <a:r>
              <a:rPr lang="ar-DZ" sz="2000" dirty="0" smtClean="0"/>
              <a:t>العوامل غير المشتركة هي : </a:t>
            </a:r>
            <a:endParaRPr lang="fr-FR" sz="2000" dirty="0"/>
          </a:p>
        </p:txBody>
      </p:sp>
      <p:sp>
        <p:nvSpPr>
          <p:cNvPr id="80907" name="Text Box 11"/>
          <p:cNvSpPr txBox="1">
            <a:spLocks noChangeArrowheads="1"/>
          </p:cNvSpPr>
          <p:nvPr/>
        </p:nvSpPr>
        <p:spPr bwMode="auto">
          <a:xfrm>
            <a:off x="4864101" y="3335338"/>
            <a:ext cx="135382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rtl="1">
              <a:spcBef>
                <a:spcPct val="50000"/>
              </a:spcBef>
            </a:pPr>
            <a:r>
              <a:rPr lang="fr-FR" sz="2400" dirty="0">
                <a:solidFill>
                  <a:srgbClr val="006600"/>
                </a:solidFill>
              </a:rPr>
              <a:t>x ; y ; z</a:t>
            </a:r>
          </a:p>
        </p:txBody>
      </p:sp>
      <p:sp>
        <p:nvSpPr>
          <p:cNvPr id="80908" name="Text Box 12"/>
          <p:cNvSpPr txBox="1">
            <a:spLocks noChangeArrowheads="1"/>
          </p:cNvSpPr>
          <p:nvPr/>
        </p:nvSpPr>
        <p:spPr bwMode="auto">
          <a:xfrm>
            <a:off x="5843588" y="4703445"/>
            <a:ext cx="212693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rtl="1">
              <a:spcBef>
                <a:spcPct val="50000"/>
              </a:spcBef>
            </a:pPr>
            <a:r>
              <a:rPr lang="ar-DZ" sz="2000" dirty="0" smtClean="0"/>
              <a:t>التحليل يعطينا ما يلي :</a:t>
            </a:r>
            <a:endParaRPr lang="fr-FR" sz="2000" dirty="0"/>
          </a:p>
        </p:txBody>
      </p:sp>
      <p:sp>
        <p:nvSpPr>
          <p:cNvPr id="80909" name="Text Box 13"/>
          <p:cNvSpPr txBox="1">
            <a:spLocks noChangeArrowheads="1"/>
          </p:cNvSpPr>
          <p:nvPr/>
        </p:nvSpPr>
        <p:spPr bwMode="auto">
          <a:xfrm>
            <a:off x="544513" y="5024438"/>
            <a:ext cx="18335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2400">
                <a:solidFill>
                  <a:srgbClr val="CC0000"/>
                </a:solidFill>
              </a:rPr>
              <a:t>2</a:t>
            </a:r>
            <a:r>
              <a:rPr lang="fr-FR" sz="2400">
                <a:solidFill>
                  <a:srgbClr val="000099"/>
                </a:solidFill>
              </a:rPr>
              <a:t> ( </a:t>
            </a:r>
            <a:r>
              <a:rPr lang="fr-FR" sz="2400">
                <a:solidFill>
                  <a:srgbClr val="006600"/>
                </a:solidFill>
              </a:rPr>
              <a:t>x </a:t>
            </a:r>
            <a:r>
              <a:rPr lang="fr-FR" sz="2400">
                <a:solidFill>
                  <a:srgbClr val="000099"/>
                </a:solidFill>
              </a:rPr>
              <a:t>+ </a:t>
            </a:r>
            <a:r>
              <a:rPr lang="fr-FR" sz="2400">
                <a:solidFill>
                  <a:srgbClr val="006600"/>
                </a:solidFill>
              </a:rPr>
              <a:t>y</a:t>
            </a:r>
            <a:r>
              <a:rPr lang="fr-FR" sz="2400">
                <a:solidFill>
                  <a:srgbClr val="000099"/>
                </a:solidFill>
              </a:rPr>
              <a:t> - </a:t>
            </a:r>
            <a:r>
              <a:rPr lang="fr-FR" sz="2400">
                <a:solidFill>
                  <a:srgbClr val="006600"/>
                </a:solidFill>
              </a:rPr>
              <a:t>z</a:t>
            </a:r>
            <a:r>
              <a:rPr lang="fr-FR" sz="2400">
                <a:solidFill>
                  <a:srgbClr val="000099"/>
                </a:solidFill>
              </a:rPr>
              <a:t>)</a:t>
            </a:r>
          </a:p>
        </p:txBody>
      </p:sp>
      <p:grpSp>
        <p:nvGrpSpPr>
          <p:cNvPr id="2" name="Group 14"/>
          <p:cNvGrpSpPr>
            <a:grpSpLocks/>
          </p:cNvGrpSpPr>
          <p:nvPr/>
        </p:nvGrpSpPr>
        <p:grpSpPr bwMode="auto">
          <a:xfrm>
            <a:off x="1231900" y="2354263"/>
            <a:ext cx="3675672" cy="4098924"/>
            <a:chOff x="976" y="1526"/>
            <a:chExt cx="1717" cy="2582"/>
          </a:xfrm>
        </p:grpSpPr>
        <p:sp>
          <p:nvSpPr>
            <p:cNvPr id="70674" name="Line 15"/>
            <p:cNvSpPr>
              <a:spLocks noChangeShapeType="1"/>
            </p:cNvSpPr>
            <p:nvPr/>
          </p:nvSpPr>
          <p:spPr bwMode="auto">
            <a:xfrm flipH="1" flipV="1">
              <a:off x="976" y="1526"/>
              <a:ext cx="1264" cy="2330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70675" name="Text Box 16"/>
            <p:cNvSpPr txBox="1">
              <a:spLocks noChangeArrowheads="1"/>
            </p:cNvSpPr>
            <p:nvPr/>
          </p:nvSpPr>
          <p:spPr bwMode="auto">
            <a:xfrm>
              <a:off x="2240" y="3856"/>
              <a:ext cx="453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r" rtl="1">
                <a:spcBef>
                  <a:spcPct val="50000"/>
                </a:spcBef>
              </a:pPr>
              <a:r>
                <a:rPr lang="ar-DZ" sz="2000" dirty="0" smtClean="0">
                  <a:solidFill>
                    <a:srgbClr val="CC0000"/>
                  </a:solidFill>
                </a:rPr>
                <a:t>مـجـمـوع</a:t>
              </a:r>
              <a:endParaRPr lang="fr-FR" sz="2000" dirty="0">
                <a:solidFill>
                  <a:srgbClr val="CC0000"/>
                </a:solidFill>
              </a:endParaRPr>
            </a:p>
          </p:txBody>
        </p:sp>
      </p:grpSp>
      <p:grpSp>
        <p:nvGrpSpPr>
          <p:cNvPr id="3" name="Group 17"/>
          <p:cNvGrpSpPr>
            <a:grpSpLocks/>
          </p:cNvGrpSpPr>
          <p:nvPr/>
        </p:nvGrpSpPr>
        <p:grpSpPr bwMode="auto">
          <a:xfrm>
            <a:off x="1462088" y="5481640"/>
            <a:ext cx="1676495" cy="1154113"/>
            <a:chOff x="888" y="3453"/>
            <a:chExt cx="926" cy="727"/>
          </a:xfrm>
        </p:grpSpPr>
        <p:sp>
          <p:nvSpPr>
            <p:cNvPr id="70672" name="Line 18"/>
            <p:cNvSpPr>
              <a:spLocks noChangeShapeType="1"/>
            </p:cNvSpPr>
            <p:nvPr/>
          </p:nvSpPr>
          <p:spPr bwMode="auto">
            <a:xfrm flipH="1" flipV="1">
              <a:off x="888" y="3453"/>
              <a:ext cx="504" cy="591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70673" name="Text Box 19"/>
            <p:cNvSpPr txBox="1">
              <a:spLocks noChangeArrowheads="1"/>
            </p:cNvSpPr>
            <p:nvPr/>
          </p:nvSpPr>
          <p:spPr bwMode="auto">
            <a:xfrm>
              <a:off x="1392" y="3928"/>
              <a:ext cx="422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r" rtl="1">
                <a:spcBef>
                  <a:spcPct val="50000"/>
                </a:spcBef>
              </a:pPr>
              <a:r>
                <a:rPr lang="ar-DZ" sz="2000" dirty="0" err="1" smtClean="0">
                  <a:solidFill>
                    <a:srgbClr val="CC0000"/>
                  </a:solidFill>
                </a:rPr>
                <a:t>جــداء</a:t>
              </a:r>
              <a:endParaRPr lang="fr-FR" dirty="0">
                <a:solidFill>
                  <a:srgbClr val="CC0000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08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08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09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09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09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09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800" decel="100000"/>
                                        <p:tgtEl>
                                          <p:spTgt spid="809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8090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809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809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09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09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omb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09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09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809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809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800" decel="100000"/>
                                        <p:tgtEl>
                                          <p:spTgt spid="809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800" decel="100000" fill="hold"/>
                                        <p:tgtEl>
                                          <p:spTgt spid="8090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800" decel="100000" fill="hold"/>
                                        <p:tgtEl>
                                          <p:spTgt spid="809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800" decel="100000" fill="hold"/>
                                        <p:tgtEl>
                                          <p:spTgt spid="809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09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09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omb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809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809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809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809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800" decel="100000"/>
                                        <p:tgtEl>
                                          <p:spTgt spid="8090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800" decel="100000" fill="hold"/>
                                        <p:tgtEl>
                                          <p:spTgt spid="8090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800" decel="100000" fill="hold"/>
                                        <p:tgtEl>
                                          <p:spTgt spid="809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800" decel="100000" fill="hold"/>
                                        <p:tgtEl>
                                          <p:spTgt spid="809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09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09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omb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809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809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899" grpId="0"/>
      <p:bldP spid="80900" grpId="0"/>
      <p:bldP spid="80901" grpId="0"/>
      <p:bldP spid="80902" grpId="0"/>
      <p:bldP spid="80903" grpId="0"/>
      <p:bldP spid="80904" grpId="0"/>
      <p:bldP spid="80905" grpId="0"/>
      <p:bldP spid="80906" grpId="0"/>
      <p:bldP spid="80907" grpId="0"/>
      <p:bldP spid="80908" grpId="0"/>
      <p:bldP spid="8090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 descr="Gouttelettes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7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fr-FR" b="0"/>
          </a:p>
        </p:txBody>
      </p:sp>
      <p:sp>
        <p:nvSpPr>
          <p:cNvPr id="81923" name="Text Box 3"/>
          <p:cNvSpPr txBox="1">
            <a:spLocks noChangeArrowheads="1"/>
          </p:cNvSpPr>
          <p:nvPr/>
        </p:nvSpPr>
        <p:spPr bwMode="auto">
          <a:xfrm>
            <a:off x="5309272" y="403225"/>
            <a:ext cx="3275256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rtl="1"/>
            <a:r>
              <a:rPr lang="ar-DZ" sz="2400" dirty="0" smtClean="0">
                <a:solidFill>
                  <a:srgbClr val="000099"/>
                </a:solidFill>
              </a:rPr>
              <a:t>مثال حيث العامل المشترك هو </a:t>
            </a:r>
            <a:r>
              <a:rPr lang="fr-FR" sz="2400" dirty="0" smtClean="0">
                <a:solidFill>
                  <a:srgbClr val="000099"/>
                </a:solidFill>
              </a:rPr>
              <a:t> </a:t>
            </a:r>
            <a:endParaRPr lang="fr-FR" sz="2400" dirty="0">
              <a:solidFill>
                <a:srgbClr val="000099"/>
              </a:solidFill>
            </a:endParaRPr>
          </a:p>
          <a:p>
            <a:pPr algn="r" rtl="1"/>
            <a:r>
              <a:rPr lang="ar-DZ" sz="2400" u="sng" dirty="0" smtClean="0">
                <a:solidFill>
                  <a:srgbClr val="CC0000"/>
                </a:solidFill>
              </a:rPr>
              <a:t>عــدد مــخــفي</a:t>
            </a:r>
            <a:endParaRPr lang="fr-FR" sz="2400" u="sng" dirty="0">
              <a:solidFill>
                <a:srgbClr val="CC0000"/>
              </a:solidFill>
            </a:endParaRPr>
          </a:p>
        </p:txBody>
      </p:sp>
      <p:sp>
        <p:nvSpPr>
          <p:cNvPr id="81924" name="Text Box 4"/>
          <p:cNvSpPr txBox="1">
            <a:spLocks noChangeArrowheads="1"/>
          </p:cNvSpPr>
          <p:nvPr/>
        </p:nvSpPr>
        <p:spPr bwMode="auto">
          <a:xfrm>
            <a:off x="5309272" y="1345257"/>
            <a:ext cx="185339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ar-DZ" sz="2400" dirty="0" smtClean="0">
                <a:solidFill>
                  <a:srgbClr val="000099"/>
                </a:solidFill>
              </a:rPr>
              <a:t>حــلّــل المجموع:</a:t>
            </a:r>
            <a:endParaRPr lang="fr-FR" sz="2400" dirty="0">
              <a:solidFill>
                <a:srgbClr val="000099"/>
              </a:solidFill>
            </a:endParaRPr>
          </a:p>
        </p:txBody>
      </p:sp>
      <p:sp>
        <p:nvSpPr>
          <p:cNvPr id="81925" name="Text Box 5"/>
          <p:cNvSpPr txBox="1">
            <a:spLocks noChangeArrowheads="1"/>
          </p:cNvSpPr>
          <p:nvPr/>
        </p:nvSpPr>
        <p:spPr bwMode="auto">
          <a:xfrm>
            <a:off x="544513" y="1965325"/>
            <a:ext cx="15478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2400">
                <a:solidFill>
                  <a:srgbClr val="000099"/>
                </a:solidFill>
              </a:rPr>
              <a:t>8a – 12  =</a:t>
            </a:r>
          </a:p>
        </p:txBody>
      </p:sp>
      <p:sp>
        <p:nvSpPr>
          <p:cNvPr id="81926" name="Text Box 6"/>
          <p:cNvSpPr txBox="1">
            <a:spLocks noChangeArrowheads="1"/>
          </p:cNvSpPr>
          <p:nvPr/>
        </p:nvSpPr>
        <p:spPr bwMode="auto">
          <a:xfrm>
            <a:off x="6507479" y="2055813"/>
            <a:ext cx="196405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rtl="1">
              <a:spcBef>
                <a:spcPct val="50000"/>
              </a:spcBef>
            </a:pPr>
            <a:r>
              <a:rPr lang="ar-DZ" sz="2000" dirty="0" smtClean="0"/>
              <a:t>العامل المشترك هو :</a:t>
            </a:r>
            <a:endParaRPr lang="fr-FR" sz="2000" dirty="0"/>
          </a:p>
        </p:txBody>
      </p:sp>
      <p:sp>
        <p:nvSpPr>
          <p:cNvPr id="81927" name="Text Box 7"/>
          <p:cNvSpPr txBox="1">
            <a:spLocks noChangeArrowheads="1"/>
          </p:cNvSpPr>
          <p:nvPr/>
        </p:nvSpPr>
        <p:spPr bwMode="auto">
          <a:xfrm>
            <a:off x="5529581" y="2011045"/>
            <a:ext cx="50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fr-FR" sz="2400" dirty="0">
                <a:solidFill>
                  <a:srgbClr val="CC0000"/>
                </a:solidFill>
              </a:rPr>
              <a:t>4</a:t>
            </a:r>
          </a:p>
        </p:txBody>
      </p:sp>
      <p:sp>
        <p:nvSpPr>
          <p:cNvPr id="81928" name="Text Box 8"/>
          <p:cNvSpPr txBox="1">
            <a:spLocks noChangeArrowheads="1"/>
          </p:cNvSpPr>
          <p:nvPr/>
        </p:nvSpPr>
        <p:spPr bwMode="auto">
          <a:xfrm>
            <a:off x="611188" y="2905125"/>
            <a:ext cx="22050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2400">
                <a:solidFill>
                  <a:srgbClr val="CC0000"/>
                </a:solidFill>
              </a:rPr>
              <a:t>4</a:t>
            </a:r>
            <a:r>
              <a:rPr lang="fr-FR" sz="2400">
                <a:solidFill>
                  <a:srgbClr val="000099"/>
                </a:solidFill>
              </a:rPr>
              <a:t> </a:t>
            </a:r>
            <a:r>
              <a:rPr lang="fr-FR" sz="2000" b="0">
                <a:solidFill>
                  <a:srgbClr val="000099"/>
                </a:solidFill>
              </a:rPr>
              <a:t>x …. - </a:t>
            </a:r>
            <a:r>
              <a:rPr lang="fr-FR" sz="2400">
                <a:solidFill>
                  <a:srgbClr val="CC0000"/>
                </a:solidFill>
              </a:rPr>
              <a:t>4</a:t>
            </a:r>
            <a:r>
              <a:rPr lang="fr-FR" sz="2400">
                <a:solidFill>
                  <a:srgbClr val="000099"/>
                </a:solidFill>
              </a:rPr>
              <a:t> </a:t>
            </a:r>
            <a:r>
              <a:rPr lang="fr-FR" sz="2000" b="0">
                <a:solidFill>
                  <a:srgbClr val="000099"/>
                </a:solidFill>
              </a:rPr>
              <a:t>x …. </a:t>
            </a:r>
            <a:r>
              <a:rPr lang="fr-FR" sz="2400">
                <a:solidFill>
                  <a:srgbClr val="000099"/>
                </a:solidFill>
              </a:rPr>
              <a:t>=</a:t>
            </a:r>
          </a:p>
        </p:txBody>
      </p:sp>
      <p:sp>
        <p:nvSpPr>
          <p:cNvPr id="81929" name="Text Box 9"/>
          <p:cNvSpPr txBox="1">
            <a:spLocks noChangeArrowheads="1"/>
          </p:cNvSpPr>
          <p:nvPr/>
        </p:nvSpPr>
        <p:spPr bwMode="auto">
          <a:xfrm>
            <a:off x="544513" y="3930650"/>
            <a:ext cx="22113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2400">
                <a:solidFill>
                  <a:srgbClr val="CC0000"/>
                </a:solidFill>
              </a:rPr>
              <a:t>4</a:t>
            </a:r>
            <a:r>
              <a:rPr lang="fr-FR" sz="2400">
                <a:solidFill>
                  <a:srgbClr val="000099"/>
                </a:solidFill>
              </a:rPr>
              <a:t> </a:t>
            </a:r>
            <a:r>
              <a:rPr lang="fr-FR" sz="2000" b="0">
                <a:solidFill>
                  <a:srgbClr val="000099"/>
                </a:solidFill>
              </a:rPr>
              <a:t>x </a:t>
            </a:r>
            <a:r>
              <a:rPr lang="fr-FR" sz="2400">
                <a:solidFill>
                  <a:srgbClr val="006600"/>
                </a:solidFill>
              </a:rPr>
              <a:t>2a </a:t>
            </a:r>
            <a:r>
              <a:rPr lang="fr-FR" sz="2400">
                <a:solidFill>
                  <a:srgbClr val="000099"/>
                </a:solidFill>
              </a:rPr>
              <a:t> - </a:t>
            </a:r>
            <a:r>
              <a:rPr lang="fr-FR" sz="2400">
                <a:solidFill>
                  <a:srgbClr val="CC0000"/>
                </a:solidFill>
              </a:rPr>
              <a:t>4</a:t>
            </a:r>
            <a:r>
              <a:rPr lang="fr-FR" sz="2400">
                <a:solidFill>
                  <a:srgbClr val="000099"/>
                </a:solidFill>
              </a:rPr>
              <a:t> </a:t>
            </a:r>
            <a:r>
              <a:rPr lang="fr-FR" sz="2000" b="0">
                <a:solidFill>
                  <a:srgbClr val="000099"/>
                </a:solidFill>
              </a:rPr>
              <a:t>x </a:t>
            </a:r>
            <a:r>
              <a:rPr lang="fr-FR" sz="2400">
                <a:solidFill>
                  <a:srgbClr val="006600"/>
                </a:solidFill>
              </a:rPr>
              <a:t>3</a:t>
            </a:r>
            <a:r>
              <a:rPr lang="fr-FR" sz="2400">
                <a:solidFill>
                  <a:srgbClr val="000099"/>
                </a:solidFill>
              </a:rPr>
              <a:t> =</a:t>
            </a:r>
          </a:p>
        </p:txBody>
      </p:sp>
      <p:sp>
        <p:nvSpPr>
          <p:cNvPr id="81930" name="Text Box 10"/>
          <p:cNvSpPr txBox="1">
            <a:spLocks noChangeArrowheads="1"/>
          </p:cNvSpPr>
          <p:nvPr/>
        </p:nvSpPr>
        <p:spPr bwMode="auto">
          <a:xfrm>
            <a:off x="6202680" y="3362325"/>
            <a:ext cx="248666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rtl="1">
              <a:spcBef>
                <a:spcPct val="50000"/>
              </a:spcBef>
            </a:pPr>
            <a:r>
              <a:rPr lang="ar-DZ" sz="2000" dirty="0" smtClean="0"/>
              <a:t>العوامل غير المشتركة هي : </a:t>
            </a:r>
            <a:endParaRPr lang="fr-FR" sz="2000" dirty="0"/>
          </a:p>
        </p:txBody>
      </p:sp>
      <p:sp>
        <p:nvSpPr>
          <p:cNvPr id="81931" name="Text Box 11"/>
          <p:cNvSpPr txBox="1">
            <a:spLocks noChangeArrowheads="1"/>
          </p:cNvSpPr>
          <p:nvPr/>
        </p:nvSpPr>
        <p:spPr bwMode="auto">
          <a:xfrm>
            <a:off x="5168901" y="3335338"/>
            <a:ext cx="112962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fr-FR" sz="2400" dirty="0">
                <a:solidFill>
                  <a:srgbClr val="006600"/>
                </a:solidFill>
              </a:rPr>
              <a:t>2a ; 3 </a:t>
            </a:r>
          </a:p>
        </p:txBody>
      </p:sp>
      <p:sp>
        <p:nvSpPr>
          <p:cNvPr id="81932" name="Text Box 12"/>
          <p:cNvSpPr txBox="1">
            <a:spLocks noChangeArrowheads="1"/>
          </p:cNvSpPr>
          <p:nvPr/>
        </p:nvSpPr>
        <p:spPr bwMode="auto">
          <a:xfrm>
            <a:off x="5492152" y="4672965"/>
            <a:ext cx="214562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rtl="1">
              <a:spcBef>
                <a:spcPct val="50000"/>
              </a:spcBef>
            </a:pPr>
            <a:r>
              <a:rPr lang="ar-DZ" sz="2000" dirty="0" smtClean="0"/>
              <a:t>التحليل يعطينا ما يلي :</a:t>
            </a:r>
            <a:endParaRPr lang="fr-FR" sz="2000" dirty="0"/>
          </a:p>
        </p:txBody>
      </p:sp>
      <p:sp>
        <p:nvSpPr>
          <p:cNvPr id="81933" name="Text Box 13"/>
          <p:cNvSpPr txBox="1">
            <a:spLocks noChangeArrowheads="1"/>
          </p:cNvSpPr>
          <p:nvPr/>
        </p:nvSpPr>
        <p:spPr bwMode="auto">
          <a:xfrm>
            <a:off x="544513" y="5024438"/>
            <a:ext cx="15890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2400">
                <a:solidFill>
                  <a:srgbClr val="CC0000"/>
                </a:solidFill>
              </a:rPr>
              <a:t>4</a:t>
            </a:r>
            <a:r>
              <a:rPr lang="fr-FR" sz="2400">
                <a:solidFill>
                  <a:srgbClr val="000099"/>
                </a:solidFill>
              </a:rPr>
              <a:t> ( </a:t>
            </a:r>
            <a:r>
              <a:rPr lang="fr-FR" sz="2400">
                <a:solidFill>
                  <a:srgbClr val="006600"/>
                </a:solidFill>
              </a:rPr>
              <a:t>2a </a:t>
            </a:r>
            <a:r>
              <a:rPr lang="fr-FR" sz="2400">
                <a:solidFill>
                  <a:srgbClr val="000099"/>
                </a:solidFill>
              </a:rPr>
              <a:t> - </a:t>
            </a:r>
            <a:r>
              <a:rPr lang="fr-FR" sz="2400">
                <a:solidFill>
                  <a:srgbClr val="006600"/>
                </a:solidFill>
              </a:rPr>
              <a:t>3</a:t>
            </a:r>
            <a:r>
              <a:rPr lang="fr-FR" sz="2400">
                <a:solidFill>
                  <a:srgbClr val="000099"/>
                </a:solidFill>
              </a:rPr>
              <a:t>)</a:t>
            </a:r>
          </a:p>
        </p:txBody>
      </p:sp>
      <p:grpSp>
        <p:nvGrpSpPr>
          <p:cNvPr id="2" name="Group 14"/>
          <p:cNvGrpSpPr>
            <a:grpSpLocks/>
          </p:cNvGrpSpPr>
          <p:nvPr/>
        </p:nvGrpSpPr>
        <p:grpSpPr bwMode="auto">
          <a:xfrm>
            <a:off x="1231900" y="2354263"/>
            <a:ext cx="6302375" cy="4065587"/>
            <a:chOff x="976" y="1526"/>
            <a:chExt cx="2944" cy="2561"/>
          </a:xfrm>
        </p:grpSpPr>
        <p:sp>
          <p:nvSpPr>
            <p:cNvPr id="71698" name="Line 15"/>
            <p:cNvSpPr>
              <a:spLocks noChangeShapeType="1"/>
            </p:cNvSpPr>
            <p:nvPr/>
          </p:nvSpPr>
          <p:spPr bwMode="auto">
            <a:xfrm flipH="1" flipV="1">
              <a:off x="976" y="1526"/>
              <a:ext cx="1264" cy="2330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71699" name="Text Box 16"/>
            <p:cNvSpPr txBox="1">
              <a:spLocks noChangeArrowheads="1"/>
            </p:cNvSpPr>
            <p:nvPr/>
          </p:nvSpPr>
          <p:spPr bwMode="auto">
            <a:xfrm>
              <a:off x="2240" y="3856"/>
              <a:ext cx="168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ar-DZ" dirty="0" smtClean="0">
                  <a:solidFill>
                    <a:srgbClr val="CC0000"/>
                  </a:solidFill>
                </a:rPr>
                <a:t>مـجـمـوع</a:t>
              </a:r>
              <a:endParaRPr lang="fr-FR" dirty="0">
                <a:solidFill>
                  <a:srgbClr val="CC0000"/>
                </a:solidFill>
              </a:endParaRPr>
            </a:p>
          </p:txBody>
        </p:sp>
      </p:grpSp>
      <p:grpSp>
        <p:nvGrpSpPr>
          <p:cNvPr id="3" name="Group 17"/>
          <p:cNvGrpSpPr>
            <a:grpSpLocks/>
          </p:cNvGrpSpPr>
          <p:nvPr/>
        </p:nvGrpSpPr>
        <p:grpSpPr bwMode="auto">
          <a:xfrm>
            <a:off x="1462088" y="5481638"/>
            <a:ext cx="2797175" cy="1120775"/>
            <a:chOff x="888" y="3453"/>
            <a:chExt cx="1545" cy="706"/>
          </a:xfrm>
        </p:grpSpPr>
        <p:sp>
          <p:nvSpPr>
            <p:cNvPr id="71696" name="Line 18"/>
            <p:cNvSpPr>
              <a:spLocks noChangeShapeType="1"/>
            </p:cNvSpPr>
            <p:nvPr/>
          </p:nvSpPr>
          <p:spPr bwMode="auto">
            <a:xfrm flipH="1" flipV="1">
              <a:off x="888" y="3453"/>
              <a:ext cx="504" cy="591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71697" name="Text Box 19"/>
            <p:cNvSpPr txBox="1">
              <a:spLocks noChangeArrowheads="1"/>
            </p:cNvSpPr>
            <p:nvPr/>
          </p:nvSpPr>
          <p:spPr bwMode="auto">
            <a:xfrm>
              <a:off x="1392" y="3928"/>
              <a:ext cx="104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ar-DZ" dirty="0" err="1" smtClean="0">
                  <a:solidFill>
                    <a:srgbClr val="CC0000"/>
                  </a:solidFill>
                </a:rPr>
                <a:t>جــداء</a:t>
              </a:r>
              <a:endParaRPr lang="fr-FR" dirty="0">
                <a:solidFill>
                  <a:srgbClr val="CC0000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19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19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19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19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800" decel="100000"/>
                                        <p:tgtEl>
                                          <p:spTgt spid="819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819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819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819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19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19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omb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19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19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819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819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800" decel="100000"/>
                                        <p:tgtEl>
                                          <p:spTgt spid="819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800" decel="100000" fill="hold"/>
                                        <p:tgtEl>
                                          <p:spTgt spid="819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800" decel="100000" fill="hold"/>
                                        <p:tgtEl>
                                          <p:spTgt spid="819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800" decel="100000" fill="hold"/>
                                        <p:tgtEl>
                                          <p:spTgt spid="819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19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19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omb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819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819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819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819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800" decel="100000"/>
                                        <p:tgtEl>
                                          <p:spTgt spid="819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800" decel="100000" fill="hold"/>
                                        <p:tgtEl>
                                          <p:spTgt spid="819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800" decel="100000" fill="hold"/>
                                        <p:tgtEl>
                                          <p:spTgt spid="819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800" decel="100000" fill="hold"/>
                                        <p:tgtEl>
                                          <p:spTgt spid="819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19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19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omb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819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819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23" grpId="0"/>
      <p:bldP spid="81924" grpId="0"/>
      <p:bldP spid="81925" grpId="0"/>
      <p:bldP spid="81926" grpId="0"/>
      <p:bldP spid="81927" grpId="0"/>
      <p:bldP spid="81928" grpId="0"/>
      <p:bldP spid="81929" grpId="0"/>
      <p:bldP spid="81930" grpId="0"/>
      <p:bldP spid="81931" grpId="0"/>
      <p:bldP spid="81932" grpId="0"/>
      <p:bldP spid="8193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 descr="Gouttelettes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8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fr-FR" b="0"/>
          </a:p>
        </p:txBody>
      </p:sp>
      <p:sp>
        <p:nvSpPr>
          <p:cNvPr id="82947" name="Text Box 3"/>
          <p:cNvSpPr txBox="1">
            <a:spLocks noChangeArrowheads="1"/>
          </p:cNvSpPr>
          <p:nvPr/>
        </p:nvSpPr>
        <p:spPr bwMode="auto">
          <a:xfrm>
            <a:off x="5442577" y="403225"/>
            <a:ext cx="3275256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rtl="1"/>
            <a:r>
              <a:rPr lang="ar-DZ" sz="2400" dirty="0" smtClean="0">
                <a:solidFill>
                  <a:srgbClr val="000099"/>
                </a:solidFill>
              </a:rPr>
              <a:t>مثال حيث العامل المشترك هو </a:t>
            </a:r>
            <a:r>
              <a:rPr lang="fr-FR" sz="2400" dirty="0" smtClean="0">
                <a:solidFill>
                  <a:srgbClr val="000099"/>
                </a:solidFill>
              </a:rPr>
              <a:t> </a:t>
            </a:r>
            <a:endParaRPr lang="fr-FR" sz="2400" dirty="0">
              <a:solidFill>
                <a:srgbClr val="000099"/>
              </a:solidFill>
            </a:endParaRPr>
          </a:p>
          <a:p>
            <a:pPr algn="r" rtl="1"/>
            <a:r>
              <a:rPr lang="ar-DZ" sz="2400" u="sng" dirty="0" smtClean="0">
                <a:solidFill>
                  <a:srgbClr val="CC0000"/>
                </a:solidFill>
              </a:rPr>
              <a:t>عــدد مــخــفي </a:t>
            </a:r>
            <a:r>
              <a:rPr lang="ar-DZ" sz="2400" u="sng" dirty="0" err="1" smtClean="0">
                <a:solidFill>
                  <a:srgbClr val="CC0000"/>
                </a:solidFill>
              </a:rPr>
              <a:t>و</a:t>
            </a:r>
            <a:r>
              <a:rPr lang="ar-DZ" sz="2400" u="sng" dirty="0" smtClean="0">
                <a:solidFill>
                  <a:srgbClr val="CC0000"/>
                </a:solidFill>
              </a:rPr>
              <a:t> هفوة</a:t>
            </a:r>
            <a:endParaRPr lang="fr-FR" sz="2400" u="sng" dirty="0">
              <a:solidFill>
                <a:srgbClr val="CC0000"/>
              </a:solidFill>
            </a:endParaRPr>
          </a:p>
        </p:txBody>
      </p:sp>
      <p:sp>
        <p:nvSpPr>
          <p:cNvPr id="82948" name="Text Box 4"/>
          <p:cNvSpPr txBox="1">
            <a:spLocks noChangeArrowheads="1"/>
          </p:cNvSpPr>
          <p:nvPr/>
        </p:nvSpPr>
        <p:spPr bwMode="auto">
          <a:xfrm>
            <a:off x="6607579" y="1345257"/>
            <a:ext cx="185339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ar-DZ" sz="2400" dirty="0" smtClean="0">
                <a:solidFill>
                  <a:srgbClr val="000099"/>
                </a:solidFill>
              </a:rPr>
              <a:t>حــلّــل المجموع:</a:t>
            </a:r>
            <a:endParaRPr lang="fr-FR" sz="2400" dirty="0">
              <a:solidFill>
                <a:srgbClr val="000099"/>
              </a:solidFill>
            </a:endParaRPr>
          </a:p>
        </p:txBody>
      </p:sp>
      <p:sp>
        <p:nvSpPr>
          <p:cNvPr id="82949" name="Text Box 5"/>
          <p:cNvSpPr txBox="1">
            <a:spLocks noChangeArrowheads="1"/>
          </p:cNvSpPr>
          <p:nvPr/>
        </p:nvSpPr>
        <p:spPr bwMode="auto">
          <a:xfrm>
            <a:off x="544513" y="1965325"/>
            <a:ext cx="1479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2400">
                <a:solidFill>
                  <a:srgbClr val="000099"/>
                </a:solidFill>
              </a:rPr>
              <a:t>15x - 5  =</a:t>
            </a:r>
          </a:p>
        </p:txBody>
      </p:sp>
      <p:sp>
        <p:nvSpPr>
          <p:cNvPr id="82950" name="Text Box 6"/>
          <p:cNvSpPr txBox="1">
            <a:spLocks noChangeArrowheads="1"/>
          </p:cNvSpPr>
          <p:nvPr/>
        </p:nvSpPr>
        <p:spPr bwMode="auto">
          <a:xfrm>
            <a:off x="6495733" y="2055813"/>
            <a:ext cx="19652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rtl="1">
              <a:spcBef>
                <a:spcPct val="50000"/>
              </a:spcBef>
            </a:pPr>
            <a:r>
              <a:rPr lang="ar-DZ" dirty="0" smtClean="0"/>
              <a:t>العامل المشترك هو :</a:t>
            </a:r>
            <a:endParaRPr lang="fr-FR" dirty="0"/>
          </a:p>
        </p:txBody>
      </p:sp>
      <p:sp>
        <p:nvSpPr>
          <p:cNvPr id="82951" name="Text Box 7"/>
          <p:cNvSpPr txBox="1">
            <a:spLocks noChangeArrowheads="1"/>
          </p:cNvSpPr>
          <p:nvPr/>
        </p:nvSpPr>
        <p:spPr bwMode="auto">
          <a:xfrm>
            <a:off x="6035040" y="2041525"/>
            <a:ext cx="46069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rtl="1">
              <a:spcBef>
                <a:spcPct val="50000"/>
              </a:spcBef>
            </a:pPr>
            <a:r>
              <a:rPr lang="fr-FR" sz="2400" dirty="0">
                <a:solidFill>
                  <a:srgbClr val="CC0000"/>
                </a:solidFill>
              </a:rPr>
              <a:t>5</a:t>
            </a:r>
          </a:p>
        </p:txBody>
      </p:sp>
      <p:sp>
        <p:nvSpPr>
          <p:cNvPr id="82952" name="Text Box 8"/>
          <p:cNvSpPr txBox="1">
            <a:spLocks noChangeArrowheads="1"/>
          </p:cNvSpPr>
          <p:nvPr/>
        </p:nvSpPr>
        <p:spPr bwMode="auto">
          <a:xfrm>
            <a:off x="611188" y="2905125"/>
            <a:ext cx="22050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2400">
                <a:solidFill>
                  <a:srgbClr val="CC0000"/>
                </a:solidFill>
              </a:rPr>
              <a:t>5</a:t>
            </a:r>
            <a:r>
              <a:rPr lang="fr-FR" sz="2400">
                <a:solidFill>
                  <a:srgbClr val="000099"/>
                </a:solidFill>
              </a:rPr>
              <a:t> </a:t>
            </a:r>
            <a:r>
              <a:rPr lang="fr-FR" sz="2000" b="0">
                <a:solidFill>
                  <a:srgbClr val="000099"/>
                </a:solidFill>
              </a:rPr>
              <a:t>x …. - </a:t>
            </a:r>
            <a:r>
              <a:rPr lang="fr-FR" sz="2400">
                <a:solidFill>
                  <a:srgbClr val="CC0000"/>
                </a:solidFill>
              </a:rPr>
              <a:t>5</a:t>
            </a:r>
            <a:r>
              <a:rPr lang="fr-FR" sz="2400">
                <a:solidFill>
                  <a:srgbClr val="000099"/>
                </a:solidFill>
              </a:rPr>
              <a:t> </a:t>
            </a:r>
            <a:r>
              <a:rPr lang="fr-FR" sz="2000" b="0">
                <a:solidFill>
                  <a:srgbClr val="000099"/>
                </a:solidFill>
              </a:rPr>
              <a:t>x …. </a:t>
            </a:r>
            <a:r>
              <a:rPr lang="fr-FR" sz="2400">
                <a:solidFill>
                  <a:srgbClr val="000099"/>
                </a:solidFill>
              </a:rPr>
              <a:t>=</a:t>
            </a:r>
          </a:p>
        </p:txBody>
      </p:sp>
      <p:sp>
        <p:nvSpPr>
          <p:cNvPr id="82953" name="Text Box 9"/>
          <p:cNvSpPr txBox="1">
            <a:spLocks noChangeArrowheads="1"/>
          </p:cNvSpPr>
          <p:nvPr/>
        </p:nvSpPr>
        <p:spPr bwMode="auto">
          <a:xfrm>
            <a:off x="544513" y="3930650"/>
            <a:ext cx="22113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2400">
                <a:solidFill>
                  <a:srgbClr val="CC0000"/>
                </a:solidFill>
              </a:rPr>
              <a:t>5</a:t>
            </a:r>
            <a:r>
              <a:rPr lang="fr-FR" sz="2400">
                <a:solidFill>
                  <a:srgbClr val="000099"/>
                </a:solidFill>
              </a:rPr>
              <a:t> </a:t>
            </a:r>
            <a:r>
              <a:rPr lang="fr-FR" sz="2000" b="0">
                <a:solidFill>
                  <a:srgbClr val="000099"/>
                </a:solidFill>
              </a:rPr>
              <a:t>x </a:t>
            </a:r>
            <a:r>
              <a:rPr lang="fr-FR" sz="2400">
                <a:solidFill>
                  <a:srgbClr val="006600"/>
                </a:solidFill>
              </a:rPr>
              <a:t>3x </a:t>
            </a:r>
            <a:r>
              <a:rPr lang="fr-FR" sz="2400">
                <a:solidFill>
                  <a:srgbClr val="000099"/>
                </a:solidFill>
              </a:rPr>
              <a:t> - </a:t>
            </a:r>
            <a:r>
              <a:rPr lang="fr-FR" sz="2400">
                <a:solidFill>
                  <a:srgbClr val="CC0000"/>
                </a:solidFill>
              </a:rPr>
              <a:t>5</a:t>
            </a:r>
            <a:r>
              <a:rPr lang="fr-FR" sz="2400">
                <a:solidFill>
                  <a:srgbClr val="000099"/>
                </a:solidFill>
              </a:rPr>
              <a:t> </a:t>
            </a:r>
            <a:r>
              <a:rPr lang="fr-FR" sz="2000" b="0">
                <a:solidFill>
                  <a:srgbClr val="000099"/>
                </a:solidFill>
              </a:rPr>
              <a:t>x </a:t>
            </a:r>
            <a:r>
              <a:rPr lang="fr-FR" sz="2400">
                <a:solidFill>
                  <a:srgbClr val="006600"/>
                </a:solidFill>
              </a:rPr>
              <a:t>1</a:t>
            </a:r>
            <a:r>
              <a:rPr lang="fr-FR" sz="2400">
                <a:solidFill>
                  <a:srgbClr val="000099"/>
                </a:solidFill>
              </a:rPr>
              <a:t> =</a:t>
            </a:r>
          </a:p>
        </p:txBody>
      </p:sp>
      <p:sp>
        <p:nvSpPr>
          <p:cNvPr id="82954" name="Text Box 10"/>
          <p:cNvSpPr txBox="1">
            <a:spLocks noChangeArrowheads="1"/>
          </p:cNvSpPr>
          <p:nvPr/>
        </p:nvSpPr>
        <p:spPr bwMode="auto">
          <a:xfrm>
            <a:off x="6294120" y="3362325"/>
            <a:ext cx="2268000" cy="43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rtl="1">
              <a:spcBef>
                <a:spcPct val="50000"/>
              </a:spcBef>
            </a:pPr>
            <a:r>
              <a:rPr lang="ar-DZ" dirty="0" smtClean="0"/>
              <a:t>العوامل غير المشتركة هي : </a:t>
            </a:r>
            <a:endParaRPr lang="fr-FR" dirty="0"/>
          </a:p>
        </p:txBody>
      </p:sp>
      <p:sp>
        <p:nvSpPr>
          <p:cNvPr id="82955" name="Text Box 11"/>
          <p:cNvSpPr txBox="1">
            <a:spLocks noChangeArrowheads="1"/>
          </p:cNvSpPr>
          <p:nvPr/>
        </p:nvSpPr>
        <p:spPr bwMode="auto">
          <a:xfrm>
            <a:off x="5275580" y="3335338"/>
            <a:ext cx="1006071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rtl="1">
              <a:spcBef>
                <a:spcPct val="50000"/>
              </a:spcBef>
            </a:pPr>
            <a:r>
              <a:rPr lang="fr-FR" sz="2400" dirty="0">
                <a:solidFill>
                  <a:srgbClr val="006600"/>
                </a:solidFill>
              </a:rPr>
              <a:t>3x ; 1 </a:t>
            </a:r>
          </a:p>
        </p:txBody>
      </p:sp>
      <p:sp>
        <p:nvSpPr>
          <p:cNvPr id="82956" name="Text Box 12"/>
          <p:cNvSpPr txBox="1">
            <a:spLocks noChangeArrowheads="1"/>
          </p:cNvSpPr>
          <p:nvPr/>
        </p:nvSpPr>
        <p:spPr bwMode="auto">
          <a:xfrm>
            <a:off x="5614988" y="5038725"/>
            <a:ext cx="187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rtl="1">
              <a:spcBef>
                <a:spcPct val="50000"/>
              </a:spcBef>
            </a:pPr>
            <a:r>
              <a:rPr lang="ar-DZ" dirty="0" smtClean="0"/>
              <a:t>التحليل يعطينا ما يلي :</a:t>
            </a:r>
            <a:endParaRPr lang="fr-FR" dirty="0"/>
          </a:p>
        </p:txBody>
      </p:sp>
      <p:sp>
        <p:nvSpPr>
          <p:cNvPr id="82957" name="Text Box 13"/>
          <p:cNvSpPr txBox="1">
            <a:spLocks noChangeArrowheads="1"/>
          </p:cNvSpPr>
          <p:nvPr/>
        </p:nvSpPr>
        <p:spPr bwMode="auto">
          <a:xfrm>
            <a:off x="544513" y="5024438"/>
            <a:ext cx="15890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2400">
                <a:solidFill>
                  <a:srgbClr val="CC0000"/>
                </a:solidFill>
              </a:rPr>
              <a:t>5</a:t>
            </a:r>
            <a:r>
              <a:rPr lang="fr-FR" sz="2400">
                <a:solidFill>
                  <a:srgbClr val="000099"/>
                </a:solidFill>
              </a:rPr>
              <a:t> ( </a:t>
            </a:r>
            <a:r>
              <a:rPr lang="fr-FR" sz="2400">
                <a:solidFill>
                  <a:srgbClr val="006600"/>
                </a:solidFill>
              </a:rPr>
              <a:t>3x </a:t>
            </a:r>
            <a:r>
              <a:rPr lang="fr-FR" sz="2400">
                <a:solidFill>
                  <a:srgbClr val="000099"/>
                </a:solidFill>
              </a:rPr>
              <a:t> - </a:t>
            </a:r>
            <a:r>
              <a:rPr lang="fr-FR" sz="2400">
                <a:solidFill>
                  <a:srgbClr val="006600"/>
                </a:solidFill>
              </a:rPr>
              <a:t>1</a:t>
            </a:r>
            <a:r>
              <a:rPr lang="fr-FR" sz="2400">
                <a:solidFill>
                  <a:srgbClr val="000099"/>
                </a:solidFill>
              </a:rPr>
              <a:t>)</a:t>
            </a:r>
          </a:p>
        </p:txBody>
      </p:sp>
      <p:grpSp>
        <p:nvGrpSpPr>
          <p:cNvPr id="2" name="Group 14"/>
          <p:cNvGrpSpPr>
            <a:grpSpLocks/>
          </p:cNvGrpSpPr>
          <p:nvPr/>
        </p:nvGrpSpPr>
        <p:grpSpPr bwMode="auto">
          <a:xfrm>
            <a:off x="1231900" y="2354263"/>
            <a:ext cx="6302375" cy="4065587"/>
            <a:chOff x="976" y="1526"/>
            <a:chExt cx="2944" cy="2561"/>
          </a:xfrm>
        </p:grpSpPr>
        <p:sp>
          <p:nvSpPr>
            <p:cNvPr id="72725" name="Line 15"/>
            <p:cNvSpPr>
              <a:spLocks noChangeShapeType="1"/>
            </p:cNvSpPr>
            <p:nvPr/>
          </p:nvSpPr>
          <p:spPr bwMode="auto">
            <a:xfrm flipH="1" flipV="1">
              <a:off x="976" y="1526"/>
              <a:ext cx="1264" cy="2330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72726" name="Text Box 16"/>
            <p:cNvSpPr txBox="1">
              <a:spLocks noChangeArrowheads="1"/>
            </p:cNvSpPr>
            <p:nvPr/>
          </p:nvSpPr>
          <p:spPr bwMode="auto">
            <a:xfrm>
              <a:off x="2240" y="3856"/>
              <a:ext cx="168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ar-DZ" dirty="0" smtClean="0">
                  <a:solidFill>
                    <a:srgbClr val="CC0000"/>
                  </a:solidFill>
                </a:rPr>
                <a:t>مـجـمـوع</a:t>
              </a:r>
              <a:endParaRPr lang="fr-FR" dirty="0">
                <a:solidFill>
                  <a:srgbClr val="CC0000"/>
                </a:solidFill>
              </a:endParaRPr>
            </a:p>
          </p:txBody>
        </p:sp>
      </p:grpSp>
      <p:grpSp>
        <p:nvGrpSpPr>
          <p:cNvPr id="3" name="Group 17"/>
          <p:cNvGrpSpPr>
            <a:grpSpLocks/>
          </p:cNvGrpSpPr>
          <p:nvPr/>
        </p:nvGrpSpPr>
        <p:grpSpPr bwMode="auto">
          <a:xfrm>
            <a:off x="1462088" y="5481638"/>
            <a:ext cx="2797175" cy="1120775"/>
            <a:chOff x="888" y="3453"/>
            <a:chExt cx="1545" cy="706"/>
          </a:xfrm>
        </p:grpSpPr>
        <p:sp>
          <p:nvSpPr>
            <p:cNvPr id="72723" name="Line 18"/>
            <p:cNvSpPr>
              <a:spLocks noChangeShapeType="1"/>
            </p:cNvSpPr>
            <p:nvPr/>
          </p:nvSpPr>
          <p:spPr bwMode="auto">
            <a:xfrm flipH="1" flipV="1">
              <a:off x="888" y="3453"/>
              <a:ext cx="504" cy="591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72724" name="Text Box 19"/>
            <p:cNvSpPr txBox="1">
              <a:spLocks noChangeArrowheads="1"/>
            </p:cNvSpPr>
            <p:nvPr/>
          </p:nvSpPr>
          <p:spPr bwMode="auto">
            <a:xfrm>
              <a:off x="1392" y="3928"/>
              <a:ext cx="104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ar-DZ" dirty="0" err="1" smtClean="0">
                  <a:solidFill>
                    <a:srgbClr val="CC0000"/>
                  </a:solidFill>
                </a:rPr>
                <a:t>جــداء</a:t>
              </a:r>
              <a:endParaRPr lang="fr-FR" dirty="0">
                <a:solidFill>
                  <a:srgbClr val="CC0000"/>
                </a:solidFill>
              </a:endParaRPr>
            </a:p>
          </p:txBody>
        </p:sp>
      </p:grpSp>
      <p:grpSp>
        <p:nvGrpSpPr>
          <p:cNvPr id="4" name="Group 23"/>
          <p:cNvGrpSpPr>
            <a:grpSpLocks/>
          </p:cNvGrpSpPr>
          <p:nvPr/>
        </p:nvGrpSpPr>
        <p:grpSpPr bwMode="auto">
          <a:xfrm>
            <a:off x="5608326" y="3683322"/>
            <a:ext cx="1181101" cy="1120776"/>
            <a:chOff x="4896" y="2349"/>
            <a:chExt cx="744" cy="706"/>
          </a:xfrm>
        </p:grpSpPr>
        <p:sp>
          <p:nvSpPr>
            <p:cNvPr id="72721" name="Line 21"/>
            <p:cNvSpPr>
              <a:spLocks noChangeShapeType="1"/>
            </p:cNvSpPr>
            <p:nvPr/>
          </p:nvSpPr>
          <p:spPr bwMode="auto">
            <a:xfrm flipV="1">
              <a:off x="5176" y="2349"/>
              <a:ext cx="0" cy="415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72722" name="Text Box 22"/>
            <p:cNvSpPr txBox="1">
              <a:spLocks noChangeArrowheads="1"/>
            </p:cNvSpPr>
            <p:nvPr/>
          </p:nvSpPr>
          <p:spPr bwMode="auto">
            <a:xfrm>
              <a:off x="4896" y="2764"/>
              <a:ext cx="744" cy="291"/>
            </a:xfrm>
            <a:prstGeom prst="rect">
              <a:avLst/>
            </a:prstGeom>
            <a:noFill/>
            <a:ln w="9525">
              <a:solidFill>
                <a:srgbClr val="CC0000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r" rtl="1">
                <a:spcBef>
                  <a:spcPct val="50000"/>
                </a:spcBef>
              </a:pPr>
              <a:r>
                <a:rPr lang="ar-DZ" sz="2400" i="1" dirty="0" smtClean="0">
                  <a:solidFill>
                    <a:srgbClr val="CC0000"/>
                  </a:solidFill>
                </a:rPr>
                <a:t>حــــــذار</a:t>
              </a:r>
              <a:endParaRPr lang="fr-FR" sz="2400" i="1" dirty="0">
                <a:solidFill>
                  <a:srgbClr val="CC0000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29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29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29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29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29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29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800" decel="100000"/>
                                        <p:tgtEl>
                                          <p:spTgt spid="829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829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829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829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29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29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omb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29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29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829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829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800" decel="100000"/>
                                        <p:tgtEl>
                                          <p:spTgt spid="829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800" decel="100000" fill="hold"/>
                                        <p:tgtEl>
                                          <p:spTgt spid="8295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800" decel="100000" fill="hold"/>
                                        <p:tgtEl>
                                          <p:spTgt spid="829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800" decel="100000" fill="hold"/>
                                        <p:tgtEl>
                                          <p:spTgt spid="829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29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29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omb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explod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829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829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829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829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800" decel="100000"/>
                                        <p:tgtEl>
                                          <p:spTgt spid="829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800" decel="100000" fill="hold"/>
                                        <p:tgtEl>
                                          <p:spTgt spid="8295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800" decel="100000" fill="hold"/>
                                        <p:tgtEl>
                                          <p:spTgt spid="829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800" decel="100000" fill="hold"/>
                                        <p:tgtEl>
                                          <p:spTgt spid="829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29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29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omb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829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829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947" grpId="0"/>
      <p:bldP spid="82948" grpId="0"/>
      <p:bldP spid="82949" grpId="0"/>
      <p:bldP spid="82950" grpId="0"/>
      <p:bldP spid="82951" grpId="0"/>
      <p:bldP spid="82952" grpId="0"/>
      <p:bldP spid="82953" grpId="0"/>
      <p:bldP spid="82954" grpId="0"/>
      <p:bldP spid="82955" grpId="0"/>
      <p:bldP spid="82956" grpId="0"/>
      <p:bldP spid="8295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 descr="Gouttelettes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7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fr-FR" b="0"/>
          </a:p>
        </p:txBody>
      </p:sp>
      <p:sp>
        <p:nvSpPr>
          <p:cNvPr id="83971" name="Text Box 3"/>
          <p:cNvSpPr txBox="1">
            <a:spLocks noChangeArrowheads="1"/>
          </p:cNvSpPr>
          <p:nvPr/>
        </p:nvSpPr>
        <p:spPr bwMode="auto">
          <a:xfrm>
            <a:off x="5000308" y="296545"/>
            <a:ext cx="3446777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rtl="1"/>
            <a:r>
              <a:rPr lang="ar-DZ" sz="2400" dirty="0" smtClean="0">
                <a:solidFill>
                  <a:srgbClr val="000099"/>
                </a:solidFill>
              </a:rPr>
              <a:t>مثال حيث العامل المشترك هو  </a:t>
            </a:r>
            <a:r>
              <a:rPr lang="fr-FR" sz="2400" dirty="0" smtClean="0">
                <a:solidFill>
                  <a:srgbClr val="000099"/>
                </a:solidFill>
              </a:rPr>
              <a:t> </a:t>
            </a:r>
            <a:endParaRPr lang="fr-FR" sz="2400" dirty="0">
              <a:solidFill>
                <a:srgbClr val="000099"/>
              </a:solidFill>
            </a:endParaRPr>
          </a:p>
          <a:p>
            <a:pPr algn="r" rtl="1"/>
            <a:r>
              <a:rPr lang="ar-DZ" sz="2400" u="sng" dirty="0" smtClean="0">
                <a:solidFill>
                  <a:srgbClr val="CC0000"/>
                </a:solidFill>
              </a:rPr>
              <a:t>حـــــــرف</a:t>
            </a:r>
            <a:endParaRPr lang="fr-FR" sz="2400" u="sng" dirty="0">
              <a:solidFill>
                <a:srgbClr val="CC0000"/>
              </a:solidFill>
            </a:endParaRPr>
          </a:p>
        </p:txBody>
      </p:sp>
      <p:sp>
        <p:nvSpPr>
          <p:cNvPr id="83972" name="Text Box 4"/>
          <p:cNvSpPr txBox="1">
            <a:spLocks noChangeArrowheads="1"/>
          </p:cNvSpPr>
          <p:nvPr/>
        </p:nvSpPr>
        <p:spPr bwMode="auto">
          <a:xfrm>
            <a:off x="6593693" y="1345257"/>
            <a:ext cx="185339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ar-DZ" sz="2400" dirty="0" smtClean="0">
                <a:solidFill>
                  <a:srgbClr val="000099"/>
                </a:solidFill>
              </a:rPr>
              <a:t>حــلّــل المجموع:</a:t>
            </a:r>
            <a:endParaRPr lang="fr-FR" sz="2400" dirty="0">
              <a:solidFill>
                <a:srgbClr val="000099"/>
              </a:solidFill>
            </a:endParaRPr>
          </a:p>
        </p:txBody>
      </p:sp>
      <p:sp>
        <p:nvSpPr>
          <p:cNvPr id="83973" name="Text Box 5"/>
          <p:cNvSpPr txBox="1">
            <a:spLocks noChangeArrowheads="1"/>
          </p:cNvSpPr>
          <p:nvPr/>
        </p:nvSpPr>
        <p:spPr bwMode="auto">
          <a:xfrm>
            <a:off x="544513" y="1965325"/>
            <a:ext cx="21669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2400">
                <a:solidFill>
                  <a:srgbClr val="000099"/>
                </a:solidFill>
              </a:rPr>
              <a:t>12x²y + 13x  =</a:t>
            </a:r>
          </a:p>
        </p:txBody>
      </p:sp>
      <p:sp>
        <p:nvSpPr>
          <p:cNvPr id="83974" name="Text Box 6"/>
          <p:cNvSpPr txBox="1">
            <a:spLocks noChangeArrowheads="1"/>
          </p:cNvSpPr>
          <p:nvPr/>
        </p:nvSpPr>
        <p:spPr bwMode="auto">
          <a:xfrm>
            <a:off x="6615748" y="2055813"/>
            <a:ext cx="194659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rtl="1">
              <a:spcBef>
                <a:spcPct val="50000"/>
              </a:spcBef>
            </a:pPr>
            <a:r>
              <a:rPr lang="ar-DZ" dirty="0" smtClean="0"/>
              <a:t>العامل المشترك هو :</a:t>
            </a:r>
            <a:endParaRPr lang="fr-FR" dirty="0"/>
          </a:p>
        </p:txBody>
      </p:sp>
      <p:sp>
        <p:nvSpPr>
          <p:cNvPr id="83975" name="Text Box 7"/>
          <p:cNvSpPr txBox="1">
            <a:spLocks noChangeArrowheads="1"/>
          </p:cNvSpPr>
          <p:nvPr/>
        </p:nvSpPr>
        <p:spPr bwMode="auto">
          <a:xfrm>
            <a:off x="6154421" y="2011045"/>
            <a:ext cx="50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rtl="1">
              <a:spcBef>
                <a:spcPct val="50000"/>
              </a:spcBef>
            </a:pPr>
            <a:r>
              <a:rPr lang="fr-FR" sz="2400" dirty="0">
                <a:solidFill>
                  <a:srgbClr val="CC0000"/>
                </a:solidFill>
              </a:rPr>
              <a:t>x</a:t>
            </a:r>
          </a:p>
        </p:txBody>
      </p:sp>
      <p:sp>
        <p:nvSpPr>
          <p:cNvPr id="83976" name="Text Box 8"/>
          <p:cNvSpPr txBox="1">
            <a:spLocks noChangeArrowheads="1"/>
          </p:cNvSpPr>
          <p:nvPr/>
        </p:nvSpPr>
        <p:spPr bwMode="auto">
          <a:xfrm>
            <a:off x="611188" y="2905125"/>
            <a:ext cx="22685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2400">
                <a:solidFill>
                  <a:srgbClr val="CC0000"/>
                </a:solidFill>
              </a:rPr>
              <a:t>x</a:t>
            </a:r>
            <a:r>
              <a:rPr lang="fr-FR" sz="2400">
                <a:solidFill>
                  <a:srgbClr val="000099"/>
                </a:solidFill>
              </a:rPr>
              <a:t> </a:t>
            </a:r>
            <a:r>
              <a:rPr lang="fr-FR" sz="2000" b="0">
                <a:solidFill>
                  <a:srgbClr val="000099"/>
                </a:solidFill>
              </a:rPr>
              <a:t>x …. </a:t>
            </a:r>
            <a:r>
              <a:rPr lang="fr-FR" sz="2000">
                <a:solidFill>
                  <a:srgbClr val="000099"/>
                </a:solidFill>
              </a:rPr>
              <a:t>+</a:t>
            </a:r>
            <a:r>
              <a:rPr lang="fr-FR" sz="2000" b="0">
                <a:solidFill>
                  <a:srgbClr val="000099"/>
                </a:solidFill>
              </a:rPr>
              <a:t> </a:t>
            </a:r>
            <a:r>
              <a:rPr lang="fr-FR" sz="2400">
                <a:solidFill>
                  <a:srgbClr val="CC0000"/>
                </a:solidFill>
              </a:rPr>
              <a:t>x</a:t>
            </a:r>
            <a:r>
              <a:rPr lang="fr-FR" sz="2400">
                <a:solidFill>
                  <a:srgbClr val="000099"/>
                </a:solidFill>
              </a:rPr>
              <a:t> </a:t>
            </a:r>
            <a:r>
              <a:rPr lang="fr-FR" sz="2000" b="0">
                <a:solidFill>
                  <a:srgbClr val="000099"/>
                </a:solidFill>
              </a:rPr>
              <a:t>x …. </a:t>
            </a:r>
            <a:r>
              <a:rPr lang="fr-FR" sz="2400">
                <a:solidFill>
                  <a:srgbClr val="000099"/>
                </a:solidFill>
              </a:rPr>
              <a:t>=</a:t>
            </a:r>
          </a:p>
        </p:txBody>
      </p:sp>
      <p:sp>
        <p:nvSpPr>
          <p:cNvPr id="83977" name="Text Box 9"/>
          <p:cNvSpPr txBox="1">
            <a:spLocks noChangeArrowheads="1"/>
          </p:cNvSpPr>
          <p:nvPr/>
        </p:nvSpPr>
        <p:spPr bwMode="auto">
          <a:xfrm>
            <a:off x="544513" y="3930650"/>
            <a:ext cx="27971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2400">
                <a:solidFill>
                  <a:srgbClr val="CC0000"/>
                </a:solidFill>
              </a:rPr>
              <a:t>x</a:t>
            </a:r>
            <a:r>
              <a:rPr lang="fr-FR" sz="2400">
                <a:solidFill>
                  <a:srgbClr val="000099"/>
                </a:solidFill>
              </a:rPr>
              <a:t> </a:t>
            </a:r>
            <a:r>
              <a:rPr lang="fr-FR" sz="2000" b="0">
                <a:solidFill>
                  <a:srgbClr val="000099"/>
                </a:solidFill>
              </a:rPr>
              <a:t>x </a:t>
            </a:r>
            <a:r>
              <a:rPr lang="fr-FR" sz="2400">
                <a:solidFill>
                  <a:srgbClr val="006600"/>
                </a:solidFill>
              </a:rPr>
              <a:t>12xy </a:t>
            </a:r>
            <a:r>
              <a:rPr lang="fr-FR" sz="2400">
                <a:solidFill>
                  <a:srgbClr val="000099"/>
                </a:solidFill>
              </a:rPr>
              <a:t> + </a:t>
            </a:r>
            <a:r>
              <a:rPr lang="fr-FR" sz="2400">
                <a:solidFill>
                  <a:srgbClr val="CC0000"/>
                </a:solidFill>
              </a:rPr>
              <a:t>x</a:t>
            </a:r>
            <a:r>
              <a:rPr lang="fr-FR" sz="2400">
                <a:solidFill>
                  <a:srgbClr val="000099"/>
                </a:solidFill>
              </a:rPr>
              <a:t> </a:t>
            </a:r>
            <a:r>
              <a:rPr lang="fr-FR" sz="2000" b="0">
                <a:solidFill>
                  <a:srgbClr val="000099"/>
                </a:solidFill>
              </a:rPr>
              <a:t>x </a:t>
            </a:r>
            <a:r>
              <a:rPr lang="fr-FR" sz="2400">
                <a:solidFill>
                  <a:srgbClr val="006600"/>
                </a:solidFill>
              </a:rPr>
              <a:t>13</a:t>
            </a:r>
            <a:r>
              <a:rPr lang="fr-FR" sz="2400">
                <a:solidFill>
                  <a:srgbClr val="000099"/>
                </a:solidFill>
              </a:rPr>
              <a:t> =</a:t>
            </a:r>
          </a:p>
        </p:txBody>
      </p:sp>
      <p:sp>
        <p:nvSpPr>
          <p:cNvPr id="83978" name="Text Box 10"/>
          <p:cNvSpPr txBox="1">
            <a:spLocks noChangeArrowheads="1"/>
          </p:cNvSpPr>
          <p:nvPr/>
        </p:nvSpPr>
        <p:spPr bwMode="auto">
          <a:xfrm>
            <a:off x="6529388" y="3362325"/>
            <a:ext cx="242650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rtl="1">
              <a:spcBef>
                <a:spcPct val="50000"/>
              </a:spcBef>
            </a:pPr>
            <a:r>
              <a:rPr lang="ar-DZ" dirty="0" smtClean="0"/>
              <a:t>العوامل غير المشتركة هي : </a:t>
            </a:r>
            <a:endParaRPr lang="fr-FR" dirty="0"/>
          </a:p>
        </p:txBody>
      </p:sp>
      <p:sp>
        <p:nvSpPr>
          <p:cNvPr id="83979" name="Text Box 11"/>
          <p:cNvSpPr txBox="1">
            <a:spLocks noChangeArrowheads="1"/>
          </p:cNvSpPr>
          <p:nvPr/>
        </p:nvSpPr>
        <p:spPr bwMode="auto">
          <a:xfrm>
            <a:off x="5260341" y="3335338"/>
            <a:ext cx="1475739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rtl="1">
              <a:spcBef>
                <a:spcPct val="50000"/>
              </a:spcBef>
            </a:pPr>
            <a:r>
              <a:rPr lang="fr-FR" sz="2400" dirty="0">
                <a:solidFill>
                  <a:srgbClr val="006600"/>
                </a:solidFill>
              </a:rPr>
              <a:t>12xy ; 13 </a:t>
            </a:r>
          </a:p>
        </p:txBody>
      </p:sp>
      <p:sp>
        <p:nvSpPr>
          <p:cNvPr id="83980" name="Text Box 12"/>
          <p:cNvSpPr txBox="1">
            <a:spLocks noChangeArrowheads="1"/>
          </p:cNvSpPr>
          <p:nvPr/>
        </p:nvSpPr>
        <p:spPr bwMode="auto">
          <a:xfrm>
            <a:off x="5843588" y="4657725"/>
            <a:ext cx="198723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rtl="1">
              <a:spcBef>
                <a:spcPct val="50000"/>
              </a:spcBef>
            </a:pPr>
            <a:r>
              <a:rPr lang="ar-DZ" dirty="0" smtClean="0"/>
              <a:t>التحليل يعطينا ما يلي :</a:t>
            </a:r>
            <a:endParaRPr lang="fr-FR" dirty="0"/>
          </a:p>
        </p:txBody>
      </p:sp>
      <p:sp>
        <p:nvSpPr>
          <p:cNvPr id="83981" name="Text Box 13"/>
          <p:cNvSpPr txBox="1">
            <a:spLocks noChangeArrowheads="1"/>
          </p:cNvSpPr>
          <p:nvPr/>
        </p:nvSpPr>
        <p:spPr bwMode="auto">
          <a:xfrm>
            <a:off x="544513" y="5024438"/>
            <a:ext cx="2174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2400">
                <a:solidFill>
                  <a:srgbClr val="CC0000"/>
                </a:solidFill>
              </a:rPr>
              <a:t>x</a:t>
            </a:r>
            <a:r>
              <a:rPr lang="fr-FR" sz="2400">
                <a:solidFill>
                  <a:srgbClr val="000099"/>
                </a:solidFill>
              </a:rPr>
              <a:t> ( </a:t>
            </a:r>
            <a:r>
              <a:rPr lang="fr-FR" sz="2400">
                <a:solidFill>
                  <a:srgbClr val="006600"/>
                </a:solidFill>
              </a:rPr>
              <a:t>12xy </a:t>
            </a:r>
            <a:r>
              <a:rPr lang="fr-FR" sz="2400">
                <a:solidFill>
                  <a:srgbClr val="000099"/>
                </a:solidFill>
              </a:rPr>
              <a:t> + </a:t>
            </a:r>
            <a:r>
              <a:rPr lang="fr-FR" sz="2400">
                <a:solidFill>
                  <a:srgbClr val="006600"/>
                </a:solidFill>
              </a:rPr>
              <a:t>13</a:t>
            </a:r>
            <a:r>
              <a:rPr lang="fr-FR" sz="2400">
                <a:solidFill>
                  <a:srgbClr val="000099"/>
                </a:solidFill>
              </a:rPr>
              <a:t>)</a:t>
            </a:r>
          </a:p>
        </p:txBody>
      </p:sp>
      <p:grpSp>
        <p:nvGrpSpPr>
          <p:cNvPr id="2" name="Group 14"/>
          <p:cNvGrpSpPr>
            <a:grpSpLocks/>
          </p:cNvGrpSpPr>
          <p:nvPr/>
        </p:nvGrpSpPr>
        <p:grpSpPr bwMode="auto">
          <a:xfrm>
            <a:off x="1231900" y="2354263"/>
            <a:ext cx="6302375" cy="4065587"/>
            <a:chOff x="976" y="1526"/>
            <a:chExt cx="2944" cy="2561"/>
          </a:xfrm>
        </p:grpSpPr>
        <p:sp>
          <p:nvSpPr>
            <p:cNvPr id="73746" name="Line 15"/>
            <p:cNvSpPr>
              <a:spLocks noChangeShapeType="1"/>
            </p:cNvSpPr>
            <p:nvPr/>
          </p:nvSpPr>
          <p:spPr bwMode="auto">
            <a:xfrm flipH="1" flipV="1">
              <a:off x="976" y="1526"/>
              <a:ext cx="1264" cy="2330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73747" name="Text Box 16"/>
            <p:cNvSpPr txBox="1">
              <a:spLocks noChangeArrowheads="1"/>
            </p:cNvSpPr>
            <p:nvPr/>
          </p:nvSpPr>
          <p:spPr bwMode="auto">
            <a:xfrm>
              <a:off x="2240" y="3856"/>
              <a:ext cx="168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ar-DZ" dirty="0" smtClean="0">
                  <a:solidFill>
                    <a:srgbClr val="CC0000"/>
                  </a:solidFill>
                </a:rPr>
                <a:t>مـجـمـوع</a:t>
              </a:r>
              <a:endParaRPr lang="fr-FR" dirty="0">
                <a:solidFill>
                  <a:srgbClr val="CC0000"/>
                </a:solidFill>
              </a:endParaRPr>
            </a:p>
          </p:txBody>
        </p:sp>
      </p:grpSp>
      <p:grpSp>
        <p:nvGrpSpPr>
          <p:cNvPr id="3" name="Group 17"/>
          <p:cNvGrpSpPr>
            <a:grpSpLocks/>
          </p:cNvGrpSpPr>
          <p:nvPr/>
        </p:nvGrpSpPr>
        <p:grpSpPr bwMode="auto">
          <a:xfrm>
            <a:off x="1462088" y="5481638"/>
            <a:ext cx="2797175" cy="1120775"/>
            <a:chOff x="888" y="3453"/>
            <a:chExt cx="1545" cy="706"/>
          </a:xfrm>
        </p:grpSpPr>
        <p:sp>
          <p:nvSpPr>
            <p:cNvPr id="73744" name="Line 18"/>
            <p:cNvSpPr>
              <a:spLocks noChangeShapeType="1"/>
            </p:cNvSpPr>
            <p:nvPr/>
          </p:nvSpPr>
          <p:spPr bwMode="auto">
            <a:xfrm flipH="1" flipV="1">
              <a:off x="888" y="3453"/>
              <a:ext cx="504" cy="591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73745" name="Text Box 19"/>
            <p:cNvSpPr txBox="1">
              <a:spLocks noChangeArrowheads="1"/>
            </p:cNvSpPr>
            <p:nvPr/>
          </p:nvSpPr>
          <p:spPr bwMode="auto">
            <a:xfrm>
              <a:off x="1392" y="3928"/>
              <a:ext cx="104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ar-DZ" dirty="0" err="1" smtClean="0">
                  <a:solidFill>
                    <a:srgbClr val="CC0000"/>
                  </a:solidFill>
                </a:rPr>
                <a:t>جــداء</a:t>
              </a:r>
              <a:endParaRPr lang="fr-FR" dirty="0">
                <a:solidFill>
                  <a:srgbClr val="CC0000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39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39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39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39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39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39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800" decel="100000"/>
                                        <p:tgtEl>
                                          <p:spTgt spid="839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839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839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839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39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39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omb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39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39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839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839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800" decel="100000"/>
                                        <p:tgtEl>
                                          <p:spTgt spid="839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800" decel="100000" fill="hold"/>
                                        <p:tgtEl>
                                          <p:spTgt spid="8397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800" decel="100000" fill="hold"/>
                                        <p:tgtEl>
                                          <p:spTgt spid="839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800" decel="100000" fill="hold"/>
                                        <p:tgtEl>
                                          <p:spTgt spid="839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39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39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omb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839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839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839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839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800" decel="100000"/>
                                        <p:tgtEl>
                                          <p:spTgt spid="839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800" decel="100000" fill="hold"/>
                                        <p:tgtEl>
                                          <p:spTgt spid="8398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800" decel="100000" fill="hold"/>
                                        <p:tgtEl>
                                          <p:spTgt spid="839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800" decel="100000" fill="hold"/>
                                        <p:tgtEl>
                                          <p:spTgt spid="839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39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39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omb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839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839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71" grpId="0"/>
      <p:bldP spid="83972" grpId="0"/>
      <p:bldP spid="83973" grpId="0"/>
      <p:bldP spid="83974" grpId="0"/>
      <p:bldP spid="83975" grpId="0"/>
      <p:bldP spid="83976" grpId="0"/>
      <p:bldP spid="83977" grpId="0"/>
      <p:bldP spid="83978" grpId="0"/>
      <p:bldP spid="83979" grpId="0"/>
      <p:bldP spid="83980" grpId="0"/>
      <p:bldP spid="8398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 descr="Gouttelettes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7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fr-FR" b="0"/>
          </a:p>
        </p:txBody>
      </p:sp>
      <p:sp>
        <p:nvSpPr>
          <p:cNvPr id="84995" name="Text Box 3"/>
          <p:cNvSpPr txBox="1">
            <a:spLocks noChangeArrowheads="1"/>
          </p:cNvSpPr>
          <p:nvPr/>
        </p:nvSpPr>
        <p:spPr bwMode="auto">
          <a:xfrm>
            <a:off x="5612988" y="283428"/>
            <a:ext cx="3190296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rtl="1"/>
            <a:r>
              <a:rPr lang="ar-DZ" sz="2400" dirty="0" smtClean="0">
                <a:solidFill>
                  <a:srgbClr val="000099"/>
                </a:solidFill>
              </a:rPr>
              <a:t>مثال حيث العامل المشترك هو </a:t>
            </a:r>
            <a:endParaRPr lang="fr-FR" sz="2400" dirty="0">
              <a:solidFill>
                <a:srgbClr val="000099"/>
              </a:solidFill>
            </a:endParaRPr>
          </a:p>
          <a:p>
            <a:pPr algn="r" rtl="1"/>
            <a:r>
              <a:rPr lang="ar-DZ" sz="2400" u="sng" dirty="0" err="1" smtClean="0">
                <a:solidFill>
                  <a:srgbClr val="CC0000"/>
                </a:solidFill>
              </a:rPr>
              <a:t>جــداء</a:t>
            </a:r>
            <a:r>
              <a:rPr lang="fr-FR" sz="2400" u="sng" dirty="0" smtClean="0">
                <a:solidFill>
                  <a:srgbClr val="CC0000"/>
                </a:solidFill>
              </a:rPr>
              <a:t> </a:t>
            </a:r>
            <a:r>
              <a:rPr lang="ar-DZ" sz="2400" u="sng" dirty="0" smtClean="0">
                <a:solidFill>
                  <a:srgbClr val="CC0000"/>
                </a:solidFill>
              </a:rPr>
              <a:t> أعــداد </a:t>
            </a:r>
            <a:r>
              <a:rPr lang="ar-DZ" sz="2400" u="sng" dirty="0" err="1" smtClean="0">
                <a:solidFill>
                  <a:srgbClr val="CC0000"/>
                </a:solidFill>
              </a:rPr>
              <a:t>و</a:t>
            </a:r>
            <a:r>
              <a:rPr lang="ar-DZ" sz="2400" u="sng" dirty="0" smtClean="0">
                <a:solidFill>
                  <a:srgbClr val="CC0000"/>
                </a:solidFill>
              </a:rPr>
              <a:t> أحــــرف</a:t>
            </a:r>
            <a:endParaRPr lang="fr-FR" sz="2400" u="sng" dirty="0">
              <a:solidFill>
                <a:srgbClr val="CC0000"/>
              </a:solidFill>
            </a:endParaRPr>
          </a:p>
        </p:txBody>
      </p:sp>
      <p:sp>
        <p:nvSpPr>
          <p:cNvPr id="84996" name="Text Box 4"/>
          <p:cNvSpPr txBox="1">
            <a:spLocks noChangeArrowheads="1"/>
          </p:cNvSpPr>
          <p:nvPr/>
        </p:nvSpPr>
        <p:spPr bwMode="auto">
          <a:xfrm>
            <a:off x="6310948" y="1345257"/>
            <a:ext cx="185339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rtl="1"/>
            <a:r>
              <a:rPr lang="ar-DZ" sz="2400" dirty="0" smtClean="0">
                <a:solidFill>
                  <a:srgbClr val="000099"/>
                </a:solidFill>
              </a:rPr>
              <a:t>حــلّــل المجموع:</a:t>
            </a:r>
            <a:endParaRPr lang="fr-FR" sz="2400" dirty="0">
              <a:solidFill>
                <a:srgbClr val="000099"/>
              </a:solidFill>
            </a:endParaRPr>
          </a:p>
        </p:txBody>
      </p:sp>
      <p:sp>
        <p:nvSpPr>
          <p:cNvPr id="84997" name="Text Box 5"/>
          <p:cNvSpPr txBox="1">
            <a:spLocks noChangeArrowheads="1"/>
          </p:cNvSpPr>
          <p:nvPr/>
        </p:nvSpPr>
        <p:spPr bwMode="auto">
          <a:xfrm>
            <a:off x="544513" y="1965325"/>
            <a:ext cx="21304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2400">
                <a:solidFill>
                  <a:srgbClr val="000099"/>
                </a:solidFill>
              </a:rPr>
              <a:t>4a²b + 6ab²  =</a:t>
            </a:r>
          </a:p>
        </p:txBody>
      </p:sp>
      <p:sp>
        <p:nvSpPr>
          <p:cNvPr id="84998" name="Text Box 6"/>
          <p:cNvSpPr txBox="1">
            <a:spLocks noChangeArrowheads="1"/>
          </p:cNvSpPr>
          <p:nvPr/>
        </p:nvSpPr>
        <p:spPr bwMode="auto">
          <a:xfrm>
            <a:off x="6697028" y="2055813"/>
            <a:ext cx="191357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rtl="1">
              <a:spcBef>
                <a:spcPct val="50000"/>
              </a:spcBef>
            </a:pPr>
            <a:r>
              <a:rPr lang="ar-DZ" dirty="0" smtClean="0"/>
              <a:t>العامل المشترك هو :</a:t>
            </a:r>
            <a:endParaRPr lang="fr-FR" dirty="0"/>
          </a:p>
        </p:txBody>
      </p:sp>
      <p:sp>
        <p:nvSpPr>
          <p:cNvPr id="84999" name="Text Box 7"/>
          <p:cNvSpPr txBox="1">
            <a:spLocks noChangeArrowheads="1"/>
          </p:cNvSpPr>
          <p:nvPr/>
        </p:nvSpPr>
        <p:spPr bwMode="auto">
          <a:xfrm>
            <a:off x="5544821" y="1965325"/>
            <a:ext cx="79502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fr-FR" sz="2400" dirty="0">
                <a:solidFill>
                  <a:srgbClr val="CC0000"/>
                </a:solidFill>
              </a:rPr>
              <a:t>2ab</a:t>
            </a:r>
          </a:p>
        </p:txBody>
      </p:sp>
      <p:sp>
        <p:nvSpPr>
          <p:cNvPr id="85000" name="Text Box 8"/>
          <p:cNvSpPr txBox="1">
            <a:spLocks noChangeArrowheads="1"/>
          </p:cNvSpPr>
          <p:nvPr/>
        </p:nvSpPr>
        <p:spPr bwMode="auto">
          <a:xfrm>
            <a:off x="611188" y="2905125"/>
            <a:ext cx="29797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2400">
                <a:solidFill>
                  <a:srgbClr val="CC0000"/>
                </a:solidFill>
              </a:rPr>
              <a:t>2ab</a:t>
            </a:r>
            <a:r>
              <a:rPr lang="fr-FR" sz="2400">
                <a:solidFill>
                  <a:srgbClr val="000099"/>
                </a:solidFill>
              </a:rPr>
              <a:t> </a:t>
            </a:r>
            <a:r>
              <a:rPr lang="fr-FR" sz="2000" b="0">
                <a:solidFill>
                  <a:srgbClr val="000099"/>
                </a:solidFill>
              </a:rPr>
              <a:t>x …. </a:t>
            </a:r>
            <a:r>
              <a:rPr lang="fr-FR" sz="2000">
                <a:solidFill>
                  <a:srgbClr val="000099"/>
                </a:solidFill>
              </a:rPr>
              <a:t>+</a:t>
            </a:r>
            <a:r>
              <a:rPr lang="fr-FR" sz="2000" b="0">
                <a:solidFill>
                  <a:srgbClr val="000099"/>
                </a:solidFill>
              </a:rPr>
              <a:t> </a:t>
            </a:r>
            <a:r>
              <a:rPr lang="fr-FR" sz="2400">
                <a:solidFill>
                  <a:srgbClr val="CC0000"/>
                </a:solidFill>
              </a:rPr>
              <a:t>2ab</a:t>
            </a:r>
            <a:r>
              <a:rPr lang="fr-FR" sz="2400">
                <a:solidFill>
                  <a:srgbClr val="000099"/>
                </a:solidFill>
              </a:rPr>
              <a:t> </a:t>
            </a:r>
            <a:r>
              <a:rPr lang="fr-FR" sz="2000" b="0">
                <a:solidFill>
                  <a:srgbClr val="000099"/>
                </a:solidFill>
              </a:rPr>
              <a:t>x …. </a:t>
            </a:r>
            <a:r>
              <a:rPr lang="fr-FR" sz="2400">
                <a:solidFill>
                  <a:srgbClr val="000099"/>
                </a:solidFill>
              </a:rPr>
              <a:t>=</a:t>
            </a:r>
          </a:p>
        </p:txBody>
      </p:sp>
      <p:sp>
        <p:nvSpPr>
          <p:cNvPr id="85001" name="Text Box 9"/>
          <p:cNvSpPr txBox="1">
            <a:spLocks noChangeArrowheads="1"/>
          </p:cNvSpPr>
          <p:nvPr/>
        </p:nvSpPr>
        <p:spPr bwMode="auto">
          <a:xfrm>
            <a:off x="544513" y="3930650"/>
            <a:ext cx="31845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2400">
                <a:solidFill>
                  <a:srgbClr val="CC0000"/>
                </a:solidFill>
              </a:rPr>
              <a:t>2ab</a:t>
            </a:r>
            <a:r>
              <a:rPr lang="fr-FR" sz="2400">
                <a:solidFill>
                  <a:srgbClr val="000099"/>
                </a:solidFill>
              </a:rPr>
              <a:t> </a:t>
            </a:r>
            <a:r>
              <a:rPr lang="fr-FR" sz="2000" b="0">
                <a:solidFill>
                  <a:srgbClr val="000099"/>
                </a:solidFill>
              </a:rPr>
              <a:t>x </a:t>
            </a:r>
            <a:r>
              <a:rPr lang="fr-FR" sz="2400">
                <a:solidFill>
                  <a:srgbClr val="006600"/>
                </a:solidFill>
              </a:rPr>
              <a:t>2a </a:t>
            </a:r>
            <a:r>
              <a:rPr lang="fr-FR" sz="2400">
                <a:solidFill>
                  <a:srgbClr val="000099"/>
                </a:solidFill>
              </a:rPr>
              <a:t> + </a:t>
            </a:r>
            <a:r>
              <a:rPr lang="fr-FR" sz="2400">
                <a:solidFill>
                  <a:srgbClr val="CC0000"/>
                </a:solidFill>
              </a:rPr>
              <a:t>2ab</a:t>
            </a:r>
            <a:r>
              <a:rPr lang="fr-FR" sz="2400">
                <a:solidFill>
                  <a:srgbClr val="000099"/>
                </a:solidFill>
              </a:rPr>
              <a:t> </a:t>
            </a:r>
            <a:r>
              <a:rPr lang="fr-FR" sz="2000" b="0">
                <a:solidFill>
                  <a:srgbClr val="000099"/>
                </a:solidFill>
              </a:rPr>
              <a:t>x </a:t>
            </a:r>
            <a:r>
              <a:rPr lang="fr-FR" sz="2400">
                <a:solidFill>
                  <a:srgbClr val="006600"/>
                </a:solidFill>
              </a:rPr>
              <a:t>3b</a:t>
            </a:r>
            <a:r>
              <a:rPr lang="fr-FR" sz="2400">
                <a:solidFill>
                  <a:srgbClr val="000099"/>
                </a:solidFill>
              </a:rPr>
              <a:t> =</a:t>
            </a:r>
          </a:p>
        </p:txBody>
      </p:sp>
      <p:sp>
        <p:nvSpPr>
          <p:cNvPr id="85002" name="Text Box 10"/>
          <p:cNvSpPr txBox="1">
            <a:spLocks noChangeArrowheads="1"/>
          </p:cNvSpPr>
          <p:nvPr/>
        </p:nvSpPr>
        <p:spPr bwMode="auto">
          <a:xfrm>
            <a:off x="6339840" y="3335339"/>
            <a:ext cx="239521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rtl="1">
              <a:spcBef>
                <a:spcPct val="50000"/>
              </a:spcBef>
            </a:pPr>
            <a:r>
              <a:rPr lang="ar-DZ" dirty="0" smtClean="0"/>
              <a:t>العوامل غير المشتركة هي : </a:t>
            </a:r>
            <a:endParaRPr lang="fr-FR" dirty="0"/>
          </a:p>
        </p:txBody>
      </p:sp>
      <p:sp>
        <p:nvSpPr>
          <p:cNvPr id="85003" name="Text Box 11"/>
          <p:cNvSpPr txBox="1">
            <a:spLocks noChangeArrowheads="1"/>
          </p:cNvSpPr>
          <p:nvPr/>
        </p:nvSpPr>
        <p:spPr bwMode="auto">
          <a:xfrm>
            <a:off x="5199381" y="3335338"/>
            <a:ext cx="1155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fr-FR" sz="2400" dirty="0">
                <a:solidFill>
                  <a:srgbClr val="006600"/>
                </a:solidFill>
              </a:rPr>
              <a:t>2a ; 3b </a:t>
            </a:r>
          </a:p>
        </p:txBody>
      </p:sp>
      <p:sp>
        <p:nvSpPr>
          <p:cNvPr id="85004" name="Text Box 12"/>
          <p:cNvSpPr txBox="1">
            <a:spLocks noChangeArrowheads="1"/>
          </p:cNvSpPr>
          <p:nvPr/>
        </p:nvSpPr>
        <p:spPr bwMode="auto">
          <a:xfrm>
            <a:off x="5760720" y="4657725"/>
            <a:ext cx="207518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rtl="1">
              <a:spcBef>
                <a:spcPct val="50000"/>
              </a:spcBef>
            </a:pPr>
            <a:r>
              <a:rPr lang="ar-DZ" dirty="0" smtClean="0"/>
              <a:t>التحليل يعطينا ما يلي :</a:t>
            </a:r>
            <a:endParaRPr lang="fr-FR" dirty="0"/>
          </a:p>
        </p:txBody>
      </p:sp>
      <p:sp>
        <p:nvSpPr>
          <p:cNvPr id="85005" name="Text Box 13"/>
          <p:cNvSpPr txBox="1">
            <a:spLocks noChangeArrowheads="1"/>
          </p:cNvSpPr>
          <p:nvPr/>
        </p:nvSpPr>
        <p:spPr bwMode="auto">
          <a:xfrm>
            <a:off x="544513" y="5024438"/>
            <a:ext cx="22066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2400">
                <a:solidFill>
                  <a:srgbClr val="CC0000"/>
                </a:solidFill>
              </a:rPr>
              <a:t>2ab</a:t>
            </a:r>
            <a:r>
              <a:rPr lang="fr-FR" sz="2400">
                <a:solidFill>
                  <a:srgbClr val="000099"/>
                </a:solidFill>
              </a:rPr>
              <a:t> ( </a:t>
            </a:r>
            <a:r>
              <a:rPr lang="fr-FR" sz="2400">
                <a:solidFill>
                  <a:srgbClr val="006600"/>
                </a:solidFill>
              </a:rPr>
              <a:t>2a </a:t>
            </a:r>
            <a:r>
              <a:rPr lang="fr-FR" sz="2400">
                <a:solidFill>
                  <a:srgbClr val="000099"/>
                </a:solidFill>
              </a:rPr>
              <a:t> + </a:t>
            </a:r>
            <a:r>
              <a:rPr lang="fr-FR" sz="2400">
                <a:solidFill>
                  <a:srgbClr val="006600"/>
                </a:solidFill>
              </a:rPr>
              <a:t>3b</a:t>
            </a:r>
            <a:r>
              <a:rPr lang="fr-FR" sz="2400">
                <a:solidFill>
                  <a:srgbClr val="000099"/>
                </a:solidFill>
              </a:rPr>
              <a:t>)</a:t>
            </a:r>
          </a:p>
        </p:txBody>
      </p:sp>
      <p:grpSp>
        <p:nvGrpSpPr>
          <p:cNvPr id="2" name="Group 14"/>
          <p:cNvGrpSpPr>
            <a:grpSpLocks/>
          </p:cNvGrpSpPr>
          <p:nvPr/>
        </p:nvGrpSpPr>
        <p:grpSpPr bwMode="auto">
          <a:xfrm>
            <a:off x="1231900" y="2354263"/>
            <a:ext cx="6302375" cy="4065587"/>
            <a:chOff x="976" y="1526"/>
            <a:chExt cx="2944" cy="2561"/>
          </a:xfrm>
        </p:grpSpPr>
        <p:sp>
          <p:nvSpPr>
            <p:cNvPr id="74770" name="Line 15"/>
            <p:cNvSpPr>
              <a:spLocks noChangeShapeType="1"/>
            </p:cNvSpPr>
            <p:nvPr/>
          </p:nvSpPr>
          <p:spPr bwMode="auto">
            <a:xfrm flipH="1" flipV="1">
              <a:off x="976" y="1526"/>
              <a:ext cx="1264" cy="2330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74771" name="Text Box 16"/>
            <p:cNvSpPr txBox="1">
              <a:spLocks noChangeArrowheads="1"/>
            </p:cNvSpPr>
            <p:nvPr/>
          </p:nvSpPr>
          <p:spPr bwMode="auto">
            <a:xfrm>
              <a:off x="2240" y="3856"/>
              <a:ext cx="168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ar-DZ" dirty="0" smtClean="0">
                  <a:solidFill>
                    <a:srgbClr val="CC0000"/>
                  </a:solidFill>
                </a:rPr>
                <a:t>مـجـمـوع</a:t>
              </a:r>
              <a:endParaRPr lang="fr-FR" dirty="0">
                <a:solidFill>
                  <a:srgbClr val="CC0000"/>
                </a:solidFill>
              </a:endParaRPr>
            </a:p>
          </p:txBody>
        </p:sp>
      </p:grpSp>
      <p:grpSp>
        <p:nvGrpSpPr>
          <p:cNvPr id="3" name="Group 17"/>
          <p:cNvGrpSpPr>
            <a:grpSpLocks/>
          </p:cNvGrpSpPr>
          <p:nvPr/>
        </p:nvGrpSpPr>
        <p:grpSpPr bwMode="auto">
          <a:xfrm>
            <a:off x="1462088" y="5481638"/>
            <a:ext cx="2797175" cy="1120775"/>
            <a:chOff x="888" y="3453"/>
            <a:chExt cx="1545" cy="706"/>
          </a:xfrm>
        </p:grpSpPr>
        <p:sp>
          <p:nvSpPr>
            <p:cNvPr id="74768" name="Line 18"/>
            <p:cNvSpPr>
              <a:spLocks noChangeShapeType="1"/>
            </p:cNvSpPr>
            <p:nvPr/>
          </p:nvSpPr>
          <p:spPr bwMode="auto">
            <a:xfrm flipH="1" flipV="1">
              <a:off x="888" y="3453"/>
              <a:ext cx="504" cy="591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74769" name="Text Box 19"/>
            <p:cNvSpPr txBox="1">
              <a:spLocks noChangeArrowheads="1"/>
            </p:cNvSpPr>
            <p:nvPr/>
          </p:nvSpPr>
          <p:spPr bwMode="auto">
            <a:xfrm>
              <a:off x="1392" y="3928"/>
              <a:ext cx="104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ar-DZ" dirty="0" err="1" smtClean="0">
                  <a:solidFill>
                    <a:srgbClr val="CC0000"/>
                  </a:solidFill>
                </a:rPr>
                <a:t>جــداء</a:t>
              </a:r>
              <a:endParaRPr lang="fr-FR" dirty="0">
                <a:solidFill>
                  <a:srgbClr val="CC0000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49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49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49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49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49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49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800" decel="100000"/>
                                        <p:tgtEl>
                                          <p:spTgt spid="849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8499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849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849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49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49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omb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49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49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850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850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800" decel="100000"/>
                                        <p:tgtEl>
                                          <p:spTgt spid="850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800" decel="100000" fill="hold"/>
                                        <p:tgtEl>
                                          <p:spTgt spid="8500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800" decel="100000" fill="hold"/>
                                        <p:tgtEl>
                                          <p:spTgt spid="850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800" decel="100000" fill="hold"/>
                                        <p:tgtEl>
                                          <p:spTgt spid="850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50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50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omb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850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850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850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850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800" decel="100000"/>
                                        <p:tgtEl>
                                          <p:spTgt spid="850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800" decel="100000" fill="hold"/>
                                        <p:tgtEl>
                                          <p:spTgt spid="8500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800" decel="100000" fill="hold"/>
                                        <p:tgtEl>
                                          <p:spTgt spid="850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800" decel="100000" fill="hold"/>
                                        <p:tgtEl>
                                          <p:spTgt spid="850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50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50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omb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850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850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995" grpId="0"/>
      <p:bldP spid="84996" grpId="0"/>
      <p:bldP spid="84997" grpId="0"/>
      <p:bldP spid="84998" grpId="0"/>
      <p:bldP spid="84999" grpId="0"/>
      <p:bldP spid="85000" grpId="0"/>
      <p:bldP spid="85001" grpId="0"/>
      <p:bldP spid="85002" grpId="0"/>
      <p:bldP spid="85003" grpId="0"/>
      <p:bldP spid="85004" grpId="0"/>
      <p:bldP spid="85005" grpId="0"/>
    </p:bldLst>
  </p:timing>
</p:sld>
</file>

<file path=ppt/theme/theme1.xml><?xml version="1.0" encoding="utf-8"?>
<a:theme xmlns:a="http://schemas.openxmlformats.org/drawingml/2006/main" name="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2870</TotalTime>
  <Words>790</Words>
  <Application>Microsoft Office PowerPoint</Application>
  <PresentationFormat>Affichage à l'écran (4:3)</PresentationFormat>
  <Paragraphs>181</Paragraphs>
  <Slides>15</Slides>
  <Notes>15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15</vt:i4>
      </vt:variant>
    </vt:vector>
  </HeadingPairs>
  <TitlesOfParts>
    <vt:vector size="16" baseType="lpstr">
      <vt:lpstr>Modèle par défaut</vt:lpstr>
      <vt:lpstr>Diapositive 1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  <vt:lpstr>Diapositive 10</vt:lpstr>
      <vt:lpstr>Diapositive 11</vt:lpstr>
      <vt:lpstr>Diapositive 12</vt:lpstr>
      <vt:lpstr>Diapositive 13</vt:lpstr>
      <vt:lpstr>Diapositive 14</vt:lpstr>
      <vt:lpstr>Diapositive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الحساب الحرفي</dc:title>
  <dc:creator>Ibrahim Ouinten</dc:creator>
  <cp:lastModifiedBy>maison</cp:lastModifiedBy>
  <cp:revision>190</cp:revision>
  <dcterms:created xsi:type="dcterms:W3CDTF">2005-01-19T17:00:04Z</dcterms:created>
  <dcterms:modified xsi:type="dcterms:W3CDTF">2016-12-14T15:41:54Z</dcterms:modified>
</cp:coreProperties>
</file>