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57" r:id="rId2"/>
    <p:sldId id="256" r:id="rId3"/>
    <p:sldId id="258" r:id="rId4"/>
    <p:sldId id="259" r:id="rId5"/>
    <p:sldId id="260" r:id="rId6"/>
    <p:sldId id="280" r:id="rId7"/>
    <p:sldId id="271" r:id="rId8"/>
    <p:sldId id="279" r:id="rId9"/>
    <p:sldId id="272" r:id="rId10"/>
    <p:sldId id="262" r:id="rId11"/>
    <p:sldId id="273" r:id="rId12"/>
    <p:sldId id="274" r:id="rId13"/>
    <p:sldId id="263" r:id="rId14"/>
    <p:sldId id="275" r:id="rId15"/>
    <p:sldId id="276" r:id="rId16"/>
    <p:sldId id="277" r:id="rId17"/>
    <p:sldId id="264" r:id="rId18"/>
    <p:sldId id="265" r:id="rId19"/>
    <p:sldId id="266" r:id="rId20"/>
    <p:sldId id="267" r:id="rId21"/>
    <p:sldId id="268" r:id="rId22"/>
    <p:sldId id="282" r:id="rId23"/>
    <p:sldId id="270" r:id="rId24"/>
    <p:sldId id="281" r:id="rId25"/>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3399"/>
    <a:srgbClr val="FF33CC"/>
    <a:srgbClr val="1204C4"/>
    <a:srgbClr val="FF00FF"/>
    <a:srgbClr val="E7EB3F"/>
    <a:srgbClr val="00FF00"/>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autoAdjust="0"/>
    <p:restoredTop sz="94624" autoAdjust="0"/>
  </p:normalViewPr>
  <p:slideViewPr>
    <p:cSldViewPr>
      <p:cViewPr varScale="1">
        <p:scale>
          <a:sx n="69" d="100"/>
          <a:sy n="69" d="100"/>
        </p:scale>
        <p:origin x="-6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9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DZ"/>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0BCB719-F729-423C-AA21-40E9D00CD97D}" type="datetimeFigureOut">
              <a:rPr lang="ar-DZ" smtClean="0"/>
              <a:pPr/>
              <a:t>23-02-1441</a:t>
            </a:fld>
            <a:endParaRPr lang="ar-DZ"/>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DZ"/>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DZ"/>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8FC8FD4-A610-4060-B707-E36ACF5456DF}" type="slidenum">
              <a:rPr lang="ar-DZ" smtClean="0"/>
              <a:pPr/>
              <a:t>‹#›</a:t>
            </a:fld>
            <a:endParaRPr lang="ar-DZ"/>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DZ"/>
          </a:p>
        </p:txBody>
      </p:sp>
      <p:sp>
        <p:nvSpPr>
          <p:cNvPr id="4" name="عنصر نائب لرقم الشريحة 3"/>
          <p:cNvSpPr>
            <a:spLocks noGrp="1"/>
          </p:cNvSpPr>
          <p:nvPr>
            <p:ph type="sldNum" sz="quarter" idx="10"/>
          </p:nvPr>
        </p:nvSpPr>
        <p:spPr/>
        <p:txBody>
          <a:bodyPr/>
          <a:lstStyle/>
          <a:p>
            <a:fld id="{A8FC8FD4-A610-4060-B707-E36ACF5456DF}" type="slidenum">
              <a:rPr lang="ar-DZ" smtClean="0"/>
              <a:pPr/>
              <a:t>4</a:t>
            </a:fld>
            <a:endParaRPr lang="ar-D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DZ"/>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DZ"/>
          </a:p>
        </p:txBody>
      </p:sp>
      <p:sp>
        <p:nvSpPr>
          <p:cNvPr id="4" name="عنصر نائب للتاريخ 3"/>
          <p:cNvSpPr>
            <a:spLocks noGrp="1"/>
          </p:cNvSpPr>
          <p:nvPr>
            <p:ph type="dt" sz="half" idx="10"/>
          </p:nvPr>
        </p:nvSpPr>
        <p:spPr/>
        <p:txBody>
          <a:bodyPr/>
          <a:lstStyle/>
          <a:p>
            <a:fld id="{D6F0D4AE-71C0-4E9B-B357-4609854BC5D4}" type="datetimeFigureOut">
              <a:rPr lang="ar-DZ" smtClean="0"/>
              <a:pPr/>
              <a:t>23-02-1441</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71B2F853-0E51-4CF4-9A0B-9FEDB26CD69A}" type="slidenum">
              <a:rPr lang="ar-DZ" smtClean="0"/>
              <a:pPr/>
              <a:t>‹#›</a:t>
            </a:fld>
            <a:endParaRPr lang="ar-DZ"/>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D6F0D4AE-71C0-4E9B-B357-4609854BC5D4}" type="datetimeFigureOut">
              <a:rPr lang="ar-DZ" smtClean="0"/>
              <a:pPr/>
              <a:t>23-02-1441</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71B2F853-0E51-4CF4-9A0B-9FEDB26CD69A}" type="slidenum">
              <a:rPr lang="ar-DZ" smtClean="0"/>
              <a:pPr/>
              <a:t>‹#›</a:t>
            </a:fld>
            <a:endParaRPr lang="ar-DZ"/>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DZ"/>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D6F0D4AE-71C0-4E9B-B357-4609854BC5D4}" type="datetimeFigureOut">
              <a:rPr lang="ar-DZ" smtClean="0"/>
              <a:pPr/>
              <a:t>23-02-1441</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71B2F853-0E51-4CF4-9A0B-9FEDB26CD69A}" type="slidenum">
              <a:rPr lang="ar-DZ" smtClean="0"/>
              <a:pPr/>
              <a:t>‹#›</a:t>
            </a:fld>
            <a:endParaRPr lang="ar-DZ"/>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D6F0D4AE-71C0-4E9B-B357-4609854BC5D4}" type="datetimeFigureOut">
              <a:rPr lang="ar-DZ" smtClean="0"/>
              <a:pPr/>
              <a:t>23-02-1441</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71B2F853-0E51-4CF4-9A0B-9FEDB26CD69A}" type="slidenum">
              <a:rPr lang="ar-DZ" smtClean="0"/>
              <a:pPr/>
              <a:t>‹#›</a:t>
            </a:fld>
            <a:endParaRPr lang="ar-DZ"/>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6F0D4AE-71C0-4E9B-B357-4609854BC5D4}" type="datetimeFigureOut">
              <a:rPr lang="ar-DZ" smtClean="0"/>
              <a:pPr/>
              <a:t>23-02-1441</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71B2F853-0E51-4CF4-9A0B-9FEDB26CD69A}" type="slidenum">
              <a:rPr lang="ar-DZ" smtClean="0"/>
              <a:pPr/>
              <a:t>‹#›</a:t>
            </a:fld>
            <a:endParaRPr lang="ar-DZ"/>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5" name="عنصر نائب للتاريخ 4"/>
          <p:cNvSpPr>
            <a:spLocks noGrp="1"/>
          </p:cNvSpPr>
          <p:nvPr>
            <p:ph type="dt" sz="half" idx="10"/>
          </p:nvPr>
        </p:nvSpPr>
        <p:spPr/>
        <p:txBody>
          <a:bodyPr/>
          <a:lstStyle/>
          <a:p>
            <a:fld id="{D6F0D4AE-71C0-4E9B-B357-4609854BC5D4}" type="datetimeFigureOut">
              <a:rPr lang="ar-DZ" smtClean="0"/>
              <a:pPr/>
              <a:t>23-02-1441</a:t>
            </a:fld>
            <a:endParaRPr lang="ar-DZ"/>
          </a:p>
        </p:txBody>
      </p:sp>
      <p:sp>
        <p:nvSpPr>
          <p:cNvPr id="6" name="عنصر نائب للتذييل 5"/>
          <p:cNvSpPr>
            <a:spLocks noGrp="1"/>
          </p:cNvSpPr>
          <p:nvPr>
            <p:ph type="ftr" sz="quarter" idx="11"/>
          </p:nvPr>
        </p:nvSpPr>
        <p:spPr/>
        <p:txBody>
          <a:bodyPr/>
          <a:lstStyle/>
          <a:p>
            <a:endParaRPr lang="ar-DZ"/>
          </a:p>
        </p:txBody>
      </p:sp>
      <p:sp>
        <p:nvSpPr>
          <p:cNvPr id="7" name="عنصر نائب لرقم الشريحة 6"/>
          <p:cNvSpPr>
            <a:spLocks noGrp="1"/>
          </p:cNvSpPr>
          <p:nvPr>
            <p:ph type="sldNum" sz="quarter" idx="12"/>
          </p:nvPr>
        </p:nvSpPr>
        <p:spPr/>
        <p:txBody>
          <a:bodyPr/>
          <a:lstStyle/>
          <a:p>
            <a:fld id="{71B2F853-0E51-4CF4-9A0B-9FEDB26CD69A}" type="slidenum">
              <a:rPr lang="ar-DZ" smtClean="0"/>
              <a:pPr/>
              <a:t>‹#›</a:t>
            </a:fld>
            <a:endParaRPr lang="ar-DZ"/>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7" name="عنصر نائب للتاريخ 6"/>
          <p:cNvSpPr>
            <a:spLocks noGrp="1"/>
          </p:cNvSpPr>
          <p:nvPr>
            <p:ph type="dt" sz="half" idx="10"/>
          </p:nvPr>
        </p:nvSpPr>
        <p:spPr/>
        <p:txBody>
          <a:bodyPr/>
          <a:lstStyle/>
          <a:p>
            <a:fld id="{D6F0D4AE-71C0-4E9B-B357-4609854BC5D4}" type="datetimeFigureOut">
              <a:rPr lang="ar-DZ" smtClean="0"/>
              <a:pPr/>
              <a:t>23-02-1441</a:t>
            </a:fld>
            <a:endParaRPr lang="ar-DZ"/>
          </a:p>
        </p:txBody>
      </p:sp>
      <p:sp>
        <p:nvSpPr>
          <p:cNvPr id="8" name="عنصر نائب للتذييل 7"/>
          <p:cNvSpPr>
            <a:spLocks noGrp="1"/>
          </p:cNvSpPr>
          <p:nvPr>
            <p:ph type="ftr" sz="quarter" idx="11"/>
          </p:nvPr>
        </p:nvSpPr>
        <p:spPr/>
        <p:txBody>
          <a:bodyPr/>
          <a:lstStyle/>
          <a:p>
            <a:endParaRPr lang="ar-DZ"/>
          </a:p>
        </p:txBody>
      </p:sp>
      <p:sp>
        <p:nvSpPr>
          <p:cNvPr id="9" name="عنصر نائب لرقم الشريحة 8"/>
          <p:cNvSpPr>
            <a:spLocks noGrp="1"/>
          </p:cNvSpPr>
          <p:nvPr>
            <p:ph type="sldNum" sz="quarter" idx="12"/>
          </p:nvPr>
        </p:nvSpPr>
        <p:spPr/>
        <p:txBody>
          <a:bodyPr/>
          <a:lstStyle/>
          <a:p>
            <a:fld id="{71B2F853-0E51-4CF4-9A0B-9FEDB26CD69A}" type="slidenum">
              <a:rPr lang="ar-DZ" smtClean="0"/>
              <a:pPr/>
              <a:t>‹#›</a:t>
            </a:fld>
            <a:endParaRPr lang="ar-DZ"/>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تاريخ 2"/>
          <p:cNvSpPr>
            <a:spLocks noGrp="1"/>
          </p:cNvSpPr>
          <p:nvPr>
            <p:ph type="dt" sz="half" idx="10"/>
          </p:nvPr>
        </p:nvSpPr>
        <p:spPr/>
        <p:txBody>
          <a:bodyPr/>
          <a:lstStyle/>
          <a:p>
            <a:fld id="{D6F0D4AE-71C0-4E9B-B357-4609854BC5D4}" type="datetimeFigureOut">
              <a:rPr lang="ar-DZ" smtClean="0"/>
              <a:pPr/>
              <a:t>23-02-1441</a:t>
            </a:fld>
            <a:endParaRPr lang="ar-DZ"/>
          </a:p>
        </p:txBody>
      </p:sp>
      <p:sp>
        <p:nvSpPr>
          <p:cNvPr id="4" name="عنصر نائب للتذييل 3"/>
          <p:cNvSpPr>
            <a:spLocks noGrp="1"/>
          </p:cNvSpPr>
          <p:nvPr>
            <p:ph type="ftr" sz="quarter" idx="11"/>
          </p:nvPr>
        </p:nvSpPr>
        <p:spPr/>
        <p:txBody>
          <a:bodyPr/>
          <a:lstStyle/>
          <a:p>
            <a:endParaRPr lang="ar-DZ"/>
          </a:p>
        </p:txBody>
      </p:sp>
      <p:sp>
        <p:nvSpPr>
          <p:cNvPr id="5" name="عنصر نائب لرقم الشريحة 4"/>
          <p:cNvSpPr>
            <a:spLocks noGrp="1"/>
          </p:cNvSpPr>
          <p:nvPr>
            <p:ph type="sldNum" sz="quarter" idx="12"/>
          </p:nvPr>
        </p:nvSpPr>
        <p:spPr/>
        <p:txBody>
          <a:bodyPr/>
          <a:lstStyle/>
          <a:p>
            <a:fld id="{71B2F853-0E51-4CF4-9A0B-9FEDB26CD69A}" type="slidenum">
              <a:rPr lang="ar-DZ" smtClean="0"/>
              <a:pPr/>
              <a:t>‹#›</a:t>
            </a:fld>
            <a:endParaRPr lang="ar-DZ"/>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6F0D4AE-71C0-4E9B-B357-4609854BC5D4}" type="datetimeFigureOut">
              <a:rPr lang="ar-DZ" smtClean="0"/>
              <a:pPr/>
              <a:t>23-02-1441</a:t>
            </a:fld>
            <a:endParaRPr lang="ar-DZ"/>
          </a:p>
        </p:txBody>
      </p:sp>
      <p:sp>
        <p:nvSpPr>
          <p:cNvPr id="3" name="عنصر نائب للتذييل 2"/>
          <p:cNvSpPr>
            <a:spLocks noGrp="1"/>
          </p:cNvSpPr>
          <p:nvPr>
            <p:ph type="ftr" sz="quarter" idx="11"/>
          </p:nvPr>
        </p:nvSpPr>
        <p:spPr/>
        <p:txBody>
          <a:bodyPr/>
          <a:lstStyle/>
          <a:p>
            <a:endParaRPr lang="ar-DZ"/>
          </a:p>
        </p:txBody>
      </p:sp>
      <p:sp>
        <p:nvSpPr>
          <p:cNvPr id="4" name="عنصر نائب لرقم الشريحة 3"/>
          <p:cNvSpPr>
            <a:spLocks noGrp="1"/>
          </p:cNvSpPr>
          <p:nvPr>
            <p:ph type="sldNum" sz="quarter" idx="12"/>
          </p:nvPr>
        </p:nvSpPr>
        <p:spPr/>
        <p:txBody>
          <a:bodyPr/>
          <a:lstStyle/>
          <a:p>
            <a:fld id="{71B2F853-0E51-4CF4-9A0B-9FEDB26CD69A}" type="slidenum">
              <a:rPr lang="ar-DZ" smtClean="0"/>
              <a:pPr/>
              <a:t>‹#›</a:t>
            </a:fld>
            <a:endParaRPr lang="ar-DZ"/>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DZ"/>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6F0D4AE-71C0-4E9B-B357-4609854BC5D4}" type="datetimeFigureOut">
              <a:rPr lang="ar-DZ" smtClean="0"/>
              <a:pPr/>
              <a:t>23-02-1441</a:t>
            </a:fld>
            <a:endParaRPr lang="ar-DZ"/>
          </a:p>
        </p:txBody>
      </p:sp>
      <p:sp>
        <p:nvSpPr>
          <p:cNvPr id="6" name="عنصر نائب للتذييل 5"/>
          <p:cNvSpPr>
            <a:spLocks noGrp="1"/>
          </p:cNvSpPr>
          <p:nvPr>
            <p:ph type="ftr" sz="quarter" idx="11"/>
          </p:nvPr>
        </p:nvSpPr>
        <p:spPr/>
        <p:txBody>
          <a:bodyPr/>
          <a:lstStyle/>
          <a:p>
            <a:endParaRPr lang="ar-DZ"/>
          </a:p>
        </p:txBody>
      </p:sp>
      <p:sp>
        <p:nvSpPr>
          <p:cNvPr id="7" name="عنصر نائب لرقم الشريحة 6"/>
          <p:cNvSpPr>
            <a:spLocks noGrp="1"/>
          </p:cNvSpPr>
          <p:nvPr>
            <p:ph type="sldNum" sz="quarter" idx="12"/>
          </p:nvPr>
        </p:nvSpPr>
        <p:spPr/>
        <p:txBody>
          <a:bodyPr/>
          <a:lstStyle/>
          <a:p>
            <a:fld id="{71B2F853-0E51-4CF4-9A0B-9FEDB26CD69A}" type="slidenum">
              <a:rPr lang="ar-DZ" smtClean="0"/>
              <a:pPr/>
              <a:t>‹#›</a:t>
            </a:fld>
            <a:endParaRPr lang="ar-DZ"/>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DZ"/>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6F0D4AE-71C0-4E9B-B357-4609854BC5D4}" type="datetimeFigureOut">
              <a:rPr lang="ar-DZ" smtClean="0"/>
              <a:pPr/>
              <a:t>23-02-1441</a:t>
            </a:fld>
            <a:endParaRPr lang="ar-DZ"/>
          </a:p>
        </p:txBody>
      </p:sp>
      <p:sp>
        <p:nvSpPr>
          <p:cNvPr id="6" name="عنصر نائب للتذييل 5"/>
          <p:cNvSpPr>
            <a:spLocks noGrp="1"/>
          </p:cNvSpPr>
          <p:nvPr>
            <p:ph type="ftr" sz="quarter" idx="11"/>
          </p:nvPr>
        </p:nvSpPr>
        <p:spPr/>
        <p:txBody>
          <a:bodyPr/>
          <a:lstStyle/>
          <a:p>
            <a:endParaRPr lang="ar-DZ"/>
          </a:p>
        </p:txBody>
      </p:sp>
      <p:sp>
        <p:nvSpPr>
          <p:cNvPr id="7" name="عنصر نائب لرقم الشريحة 6"/>
          <p:cNvSpPr>
            <a:spLocks noGrp="1"/>
          </p:cNvSpPr>
          <p:nvPr>
            <p:ph type="sldNum" sz="quarter" idx="12"/>
          </p:nvPr>
        </p:nvSpPr>
        <p:spPr/>
        <p:txBody>
          <a:bodyPr/>
          <a:lstStyle/>
          <a:p>
            <a:fld id="{71B2F853-0E51-4CF4-9A0B-9FEDB26CD69A}" type="slidenum">
              <a:rPr lang="ar-DZ" smtClean="0"/>
              <a:pPr/>
              <a:t>‹#›</a:t>
            </a:fld>
            <a:endParaRPr lang="ar-DZ"/>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6F0D4AE-71C0-4E9B-B357-4609854BC5D4}" type="datetimeFigureOut">
              <a:rPr lang="ar-DZ" smtClean="0"/>
              <a:pPr/>
              <a:t>23-02-1441</a:t>
            </a:fld>
            <a:endParaRPr lang="ar-DZ"/>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DZ"/>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1B2F853-0E51-4CF4-9A0B-9FEDB26CD69A}" type="slidenum">
              <a:rPr lang="ar-DZ" smtClean="0"/>
              <a:pPr/>
              <a:t>‹#›</a:t>
            </a:fld>
            <a:endParaRPr lang="ar-D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newsflash/>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hyperlink" Target="http://bo7ooth.info/2018/11/07/%d8%a8%d8%ad%d8%ab-%d8%ad%d9%88%d9%84-%d9%85%d8%b1%d8%b6-%d8%a7%d9%84%d8%b3%d8%b1%d8%b7%d8%a7%d9%86-%d8%aa%d8%b9%d8%b1%d9%8a%d9%81%d9%87-%d8%a3%d8%b9%d8%b1%d8%a7%d8%b6%d9%87-%d9%88%d8%a3%d8%b3%d8%a8/"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8.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2014052519144-1371083426.83496680.gif"/>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DZ" dirty="0" smtClean="0">
                <a:solidFill>
                  <a:srgbClr val="FF0000"/>
                </a:solidFill>
                <a:cs typeface="Bold Italic Art" pitchFamily="2" charset="-78"/>
              </a:rPr>
              <a:t>4/تحضير </a:t>
            </a:r>
            <a:r>
              <a:rPr lang="ar-DZ" dirty="0" err="1" smtClean="0">
                <a:solidFill>
                  <a:srgbClr val="FF0000"/>
                </a:solidFill>
                <a:cs typeface="Bold Italic Art" pitchFamily="2" charset="-78"/>
              </a:rPr>
              <a:t>الاسبرين</a:t>
            </a:r>
            <a:r>
              <a:rPr lang="ar-DZ" dirty="0" smtClean="0">
                <a:solidFill>
                  <a:srgbClr val="FF0000"/>
                </a:solidFill>
                <a:cs typeface="Bold Italic Art" pitchFamily="2" charset="-78"/>
              </a:rPr>
              <a:t> صناعيا</a:t>
            </a:r>
            <a:endParaRPr lang="ar-DZ" dirty="0">
              <a:solidFill>
                <a:srgbClr val="FF0000"/>
              </a:solidFill>
              <a:cs typeface="Bold Italic Art" pitchFamily="2" charset="-78"/>
            </a:endParaRPr>
          </a:p>
        </p:txBody>
      </p:sp>
      <p:sp>
        <p:nvSpPr>
          <p:cNvPr id="4" name="عنصر نائب للمحتوى 3"/>
          <p:cNvSpPr>
            <a:spLocks noGrp="1"/>
          </p:cNvSpPr>
          <p:nvPr>
            <p:ph idx="1"/>
          </p:nvPr>
        </p:nvSpPr>
        <p:spPr/>
        <p:txBody>
          <a:bodyPr>
            <a:normAutofit lnSpcReduction="10000"/>
          </a:bodyPr>
          <a:lstStyle/>
          <a:p>
            <a:pPr>
              <a:buNone/>
            </a:pPr>
            <a:r>
              <a:rPr lang="ar-DZ" dirty="0" smtClean="0">
                <a:solidFill>
                  <a:srgbClr val="00B050"/>
                </a:solidFill>
                <a:cs typeface="Bold Italic Art" pitchFamily="2" charset="-78"/>
              </a:rPr>
              <a:t>المرحلة </a:t>
            </a:r>
            <a:r>
              <a:rPr lang="ar-DZ" dirty="0" err="1" smtClean="0">
                <a:solidFill>
                  <a:srgbClr val="00B050"/>
                </a:solidFill>
                <a:cs typeface="Bold Italic Art" pitchFamily="2" charset="-78"/>
              </a:rPr>
              <a:t>الاولى</a:t>
            </a:r>
            <a:r>
              <a:rPr lang="ar-DZ" dirty="0" smtClean="0">
                <a:solidFill>
                  <a:srgbClr val="00B050"/>
                </a:solidFill>
                <a:cs typeface="Bold Italic Art" pitchFamily="2" charset="-78"/>
              </a:rPr>
              <a:t> </a:t>
            </a:r>
            <a:r>
              <a:rPr lang="ar-DZ" dirty="0" smtClean="0">
                <a:solidFill>
                  <a:schemeClr val="tx2">
                    <a:lumMod val="60000"/>
                    <a:lumOff val="40000"/>
                  </a:schemeClr>
                </a:solidFill>
                <a:cs typeface="Bold Italic Art" pitchFamily="2" charset="-78"/>
              </a:rPr>
              <a:t>:تحضير حمض السالي سيليك</a:t>
            </a:r>
            <a:endParaRPr lang="en-US" dirty="0" smtClean="0">
              <a:solidFill>
                <a:schemeClr val="tx2">
                  <a:lumMod val="60000"/>
                  <a:lumOff val="40000"/>
                </a:schemeClr>
              </a:solidFill>
              <a:cs typeface="Bold Italic Art" pitchFamily="2" charset="-78"/>
            </a:endParaRPr>
          </a:p>
          <a:p>
            <a:pPr>
              <a:buNone/>
            </a:pPr>
            <a:r>
              <a:rPr lang="ar-SA" dirty="0" smtClean="0"/>
              <a:t>يتفاعل </a:t>
            </a:r>
            <a:r>
              <a:rPr lang="ar-SA" dirty="0" err="1" smtClean="0"/>
              <a:t>الفينول</a:t>
            </a:r>
            <a:r>
              <a:rPr lang="en-US" dirty="0" smtClean="0"/>
              <a:t> C</a:t>
            </a:r>
            <a:r>
              <a:rPr lang="en-US" baseline="-25000" dirty="0" smtClean="0"/>
              <a:t>6</a:t>
            </a:r>
            <a:r>
              <a:rPr lang="en-US" dirty="0" smtClean="0"/>
              <a:t>H</a:t>
            </a:r>
            <a:r>
              <a:rPr lang="en-US" baseline="-25000" dirty="0" smtClean="0"/>
              <a:t>5</a:t>
            </a:r>
            <a:r>
              <a:rPr lang="en-US" dirty="0" smtClean="0"/>
              <a:t>OH </a:t>
            </a:r>
            <a:r>
              <a:rPr lang="ar-SA" dirty="0" smtClean="0"/>
              <a:t>مع </a:t>
            </a:r>
            <a:r>
              <a:rPr lang="ar-SA" dirty="0" err="1" smtClean="0"/>
              <a:t>الصود</a:t>
            </a:r>
            <a:r>
              <a:rPr lang="en-US" dirty="0" smtClean="0"/>
              <a:t> </a:t>
            </a:r>
            <a:r>
              <a:rPr lang="en-US" dirty="0" err="1" smtClean="0"/>
              <a:t>NaOH</a:t>
            </a:r>
            <a:r>
              <a:rPr lang="en-US" dirty="0" smtClean="0"/>
              <a:t> </a:t>
            </a:r>
            <a:r>
              <a:rPr lang="ar-SA" dirty="0" smtClean="0"/>
              <a:t>لتشكيل </a:t>
            </a:r>
            <a:r>
              <a:rPr lang="ar-SA" dirty="0" err="1" smtClean="0"/>
              <a:t>فينولات</a:t>
            </a:r>
            <a:r>
              <a:rPr lang="ar-SA" dirty="0" smtClean="0"/>
              <a:t> الصوديوم</a:t>
            </a:r>
            <a:r>
              <a:rPr lang="en-US" dirty="0" smtClean="0"/>
              <a:t> C</a:t>
            </a:r>
            <a:r>
              <a:rPr lang="en-US" baseline="-25000" dirty="0" smtClean="0"/>
              <a:t>6</a:t>
            </a:r>
            <a:r>
              <a:rPr lang="en-US" dirty="0" smtClean="0"/>
              <a:t>H</a:t>
            </a:r>
            <a:r>
              <a:rPr lang="en-US" baseline="-25000" dirty="0" smtClean="0"/>
              <a:t>5</a:t>
            </a:r>
            <a:r>
              <a:rPr lang="en-US" dirty="0" smtClean="0"/>
              <a:t>ONa </a:t>
            </a:r>
            <a:r>
              <a:rPr lang="ar-SA" dirty="0" smtClean="0"/>
              <a:t>الذي يتم تحويله إلى مسحوق ناعم، هذا الأخير يعالج بواسطة ثاني أكسيد الكربون</a:t>
            </a:r>
            <a:r>
              <a:rPr lang="en-US" dirty="0" smtClean="0"/>
              <a:t> CO</a:t>
            </a:r>
            <a:r>
              <a:rPr lang="en-US" baseline="-25000" dirty="0" smtClean="0"/>
              <a:t>2</a:t>
            </a:r>
            <a:r>
              <a:rPr lang="en-US" dirty="0" smtClean="0"/>
              <a:t> </a:t>
            </a:r>
            <a:r>
              <a:rPr lang="ar-SA" dirty="0" smtClean="0"/>
              <a:t>تحت حرارة وضغط مرتفعين لإعطاء </a:t>
            </a:r>
            <a:r>
              <a:rPr lang="ar-SA" dirty="0" err="1" smtClean="0"/>
              <a:t>ساليسيلات</a:t>
            </a:r>
            <a:r>
              <a:rPr lang="ar-SA" dirty="0" smtClean="0"/>
              <a:t> الصوديوم ، أما </a:t>
            </a:r>
            <a:r>
              <a:rPr lang="ar-SA" dirty="0" err="1" smtClean="0"/>
              <a:t>الفينول</a:t>
            </a:r>
            <a:r>
              <a:rPr lang="ar-SA" dirty="0" smtClean="0"/>
              <a:t> المتبقي فيتم </a:t>
            </a:r>
            <a:r>
              <a:rPr lang="ar-SA" dirty="0" err="1" smtClean="0"/>
              <a:t>مفاعلته</a:t>
            </a:r>
            <a:r>
              <a:rPr lang="ar-SA" dirty="0" smtClean="0"/>
              <a:t> مرة أخرى</a:t>
            </a:r>
            <a:r>
              <a:rPr lang="en-US" dirty="0" smtClean="0"/>
              <a:t>.</a:t>
            </a:r>
            <a:br>
              <a:rPr lang="en-US" dirty="0" smtClean="0"/>
            </a:br>
            <a:r>
              <a:rPr lang="en-US" dirty="0" smtClean="0"/>
              <a:t> </a:t>
            </a:r>
            <a:r>
              <a:rPr lang="ar-SA" dirty="0" err="1" smtClean="0"/>
              <a:t>ساليسيلات</a:t>
            </a:r>
            <a:r>
              <a:rPr lang="ar-SA" dirty="0" smtClean="0"/>
              <a:t> الصوديوم المتشكلة والمنحلة في الماء تمرر على الفحم النشط ،لإزالة لونها قبل أن تتحول إلى حمض </a:t>
            </a:r>
            <a:r>
              <a:rPr lang="ar-SA" dirty="0" err="1" smtClean="0"/>
              <a:t>الساليسيليك</a:t>
            </a:r>
            <a:r>
              <a:rPr lang="ar-SA" dirty="0" smtClean="0"/>
              <a:t> وذلك </a:t>
            </a:r>
            <a:r>
              <a:rPr lang="ar-SA" dirty="0" err="1" smtClean="0"/>
              <a:t>بمفاعلتها</a:t>
            </a:r>
            <a:r>
              <a:rPr lang="ar-SA" dirty="0" smtClean="0"/>
              <a:t> مع حمض الكبريت</a:t>
            </a:r>
            <a:endParaRPr lang="ar-DZ" dirty="0"/>
          </a:p>
        </p:txBody>
      </p:sp>
      <p:sp>
        <p:nvSpPr>
          <p:cNvPr id="5" name="سهم إلى اليسار 4">
            <a:hlinkClick r:id="rId2" action="ppaction://hlinksldjump"/>
          </p:cNvPr>
          <p:cNvSpPr/>
          <p:nvPr/>
        </p:nvSpPr>
        <p:spPr>
          <a:xfrm>
            <a:off x="0" y="6072206"/>
            <a:ext cx="1500166" cy="785794"/>
          </a:xfrm>
          <a:prstGeom prst="leftArrow">
            <a:avLst>
              <a:gd name="adj1" fmla="val 50000"/>
              <a:gd name="adj2" fmla="val 5000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pic>
        <p:nvPicPr>
          <p:cNvPr id="6" name="صورة 5" descr="200px-Kwas_salicylowy.jpg"/>
          <p:cNvPicPr>
            <a:picLocks noChangeAspect="1"/>
          </p:cNvPicPr>
          <p:nvPr/>
        </p:nvPicPr>
        <p:blipFill>
          <a:blip r:embed="rId4"/>
          <a:stretch>
            <a:fillRect/>
          </a:stretch>
        </p:blipFill>
        <p:spPr>
          <a:xfrm>
            <a:off x="2071670" y="2428868"/>
            <a:ext cx="5286412" cy="3357586"/>
          </a:xfrm>
          <a:prstGeom prst="rect">
            <a:avLst/>
          </a:prstGeom>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70" decel="100000"/>
                                        <p:tgtEl>
                                          <p:spTgt spid="6"/>
                                        </p:tgtEl>
                                      </p:cBhvr>
                                    </p:animEffect>
                                    <p:animScale>
                                      <p:cBhvr>
                                        <p:cTn id="25" dur="770" decel="100000"/>
                                        <p:tgtEl>
                                          <p:spTgt spid="6"/>
                                        </p:tgtEl>
                                      </p:cBhvr>
                                      <p:from x="10000" y="10000"/>
                                      <p:to x="200000" y="450000"/>
                                    </p:animScale>
                                    <p:animScale>
                                      <p:cBhvr>
                                        <p:cTn id="26" dur="1230" accel="100000" fill="hold">
                                          <p:stCondLst>
                                            <p:cond delay="770"/>
                                          </p:stCondLst>
                                        </p:cTn>
                                        <p:tgtEl>
                                          <p:spTgt spid="6"/>
                                        </p:tgtEl>
                                      </p:cBhvr>
                                      <p:from x="200000" y="450000"/>
                                      <p:to x="100000" y="100000"/>
                                    </p:animScale>
                                    <p:set>
                                      <p:cBhvr>
                                        <p:cTn id="27" dur="770" fill="hold"/>
                                        <p:tgtEl>
                                          <p:spTgt spid="6"/>
                                        </p:tgtEl>
                                        <p:attrNameLst>
                                          <p:attrName>ppt_x</p:attrName>
                                        </p:attrNameLst>
                                      </p:cBhvr>
                                      <p:to>
                                        <p:strVal val="(0.5)"/>
                                      </p:to>
                                    </p:set>
                                    <p:anim from="(0.5)" to="(#ppt_x)" calcmode="lin" valueType="num">
                                      <p:cBhvr>
                                        <p:cTn id="28" dur="1230" accel="100000" fill="hold">
                                          <p:stCondLst>
                                            <p:cond delay="770"/>
                                          </p:stCondLst>
                                        </p:cTn>
                                        <p:tgtEl>
                                          <p:spTgt spid="6"/>
                                        </p:tgtEl>
                                        <p:attrNameLst>
                                          <p:attrName>ppt_x</p:attrName>
                                        </p:attrNameLst>
                                      </p:cBhvr>
                                    </p:anim>
                                    <p:set>
                                      <p:cBhvr>
                                        <p:cTn id="29" dur="770" fill="hold"/>
                                        <p:tgtEl>
                                          <p:spTgt spid="6"/>
                                        </p:tgtEl>
                                        <p:attrNameLst>
                                          <p:attrName>ppt_y</p:attrName>
                                        </p:attrNameLst>
                                      </p:cBhvr>
                                      <p:to>
                                        <p:strVal val="(#ppt_y+0.4)"/>
                                      </p:to>
                                    </p:set>
                                    <p:anim from="(#ppt_y+0.4)" to="(#ppt_y)" calcmode="lin" valueType="num">
                                      <p:cBhvr>
                                        <p:cTn id="30" dur="1230" accel="100000" fill="hold">
                                          <p:stCondLst>
                                            <p:cond delay="770"/>
                                          </p:stCondLst>
                                        </p:cTn>
                                        <p:tgtEl>
                                          <p:spTgt spid="6"/>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nodeType="clickEffect">
                                  <p:stCondLst>
                                    <p:cond delay="0"/>
                                  </p:stCondLst>
                                  <p:childTnLst>
                                    <p:animEffect transition="out" filter="diamond(in)">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endParaRPr lang="ar-DZ" dirty="0" smtClean="0">
              <a:solidFill>
                <a:srgbClr val="00B050"/>
              </a:solidFill>
              <a:cs typeface="Bold Italic Art" pitchFamily="2" charset="-78"/>
            </a:endParaRPr>
          </a:p>
          <a:p>
            <a:endParaRPr lang="ar-DZ" dirty="0" smtClean="0">
              <a:solidFill>
                <a:srgbClr val="00B050"/>
              </a:solidFill>
              <a:cs typeface="Bold Italic Art" pitchFamily="2" charset="-78"/>
            </a:endParaRPr>
          </a:p>
          <a:p>
            <a:pPr>
              <a:buNone/>
            </a:pPr>
            <a:r>
              <a:rPr lang="ar-DZ" dirty="0" smtClean="0">
                <a:solidFill>
                  <a:srgbClr val="00B050"/>
                </a:solidFill>
                <a:cs typeface="Bold Italic Art" pitchFamily="2" charset="-78"/>
              </a:rPr>
              <a:t>             المرحلة الثانية: </a:t>
            </a:r>
            <a:r>
              <a:rPr lang="ar-DZ" dirty="0" smtClean="0">
                <a:solidFill>
                  <a:srgbClr val="0070C0"/>
                </a:solidFill>
                <a:cs typeface="Bold Italic Art" pitchFamily="2" charset="-78"/>
              </a:rPr>
              <a:t>المرور </a:t>
            </a:r>
            <a:r>
              <a:rPr lang="ar-DZ" dirty="0" err="1" smtClean="0">
                <a:solidFill>
                  <a:srgbClr val="0070C0"/>
                </a:solidFill>
                <a:cs typeface="Bold Italic Art" pitchFamily="2" charset="-78"/>
              </a:rPr>
              <a:t>الى</a:t>
            </a:r>
            <a:r>
              <a:rPr lang="ar-DZ" dirty="0" smtClean="0">
                <a:solidFill>
                  <a:srgbClr val="0070C0"/>
                </a:solidFill>
                <a:cs typeface="Bold Italic Art" pitchFamily="2" charset="-78"/>
              </a:rPr>
              <a:t> الأسبرين</a:t>
            </a:r>
            <a:endParaRPr lang="en-US" dirty="0" smtClean="0">
              <a:solidFill>
                <a:srgbClr val="0070C0"/>
              </a:solidFill>
              <a:cs typeface="Bold Italic Art" pitchFamily="2" charset="-78"/>
            </a:endParaRPr>
          </a:p>
          <a:p>
            <a:r>
              <a:rPr lang="ar-SA" dirty="0" smtClean="0"/>
              <a:t>يتم تسخين حمض السالي سيليك مع حمض الخل بوجود الطوليين عند حوالي </a:t>
            </a:r>
            <a:r>
              <a:rPr lang="fr-FR" dirty="0" smtClean="0"/>
              <a:t>90</a:t>
            </a:r>
            <a:r>
              <a:rPr lang="en-US" dirty="0" smtClean="0"/>
              <a:t>°c </a:t>
            </a:r>
            <a:r>
              <a:rPr lang="ar-SA" dirty="0" smtClean="0"/>
              <a:t>ولمدة </a:t>
            </a:r>
            <a:r>
              <a:rPr lang="fr-FR" dirty="0" smtClean="0"/>
              <a:t>20</a:t>
            </a:r>
            <a:r>
              <a:rPr lang="ar-SA" dirty="0" smtClean="0"/>
              <a:t> ساعة فيتشكل حمض </a:t>
            </a:r>
            <a:r>
              <a:rPr lang="ar-SA" dirty="0" err="1" smtClean="0"/>
              <a:t>الأسيتيل</a:t>
            </a:r>
            <a:r>
              <a:rPr lang="ar-SA" dirty="0" smtClean="0"/>
              <a:t> سالي سيليك</a:t>
            </a:r>
            <a:r>
              <a:rPr lang="en-US" dirty="0" smtClean="0"/>
              <a:t>.</a:t>
            </a:r>
            <a:endParaRPr lang="ar-DZ" dirty="0" smtClean="0"/>
          </a:p>
          <a:p>
            <a:r>
              <a:rPr lang="ar-SA" dirty="0" smtClean="0"/>
              <a:t>الخليط المتفاعل يبرد فيترسب حمض </a:t>
            </a:r>
            <a:r>
              <a:rPr lang="ar-SA" dirty="0" err="1" smtClean="0"/>
              <a:t>الأسيتيل</a:t>
            </a:r>
            <a:r>
              <a:rPr lang="ar-SA" dirty="0" smtClean="0"/>
              <a:t> </a:t>
            </a:r>
            <a:r>
              <a:rPr lang="ar-SA" dirty="0" err="1" smtClean="0"/>
              <a:t>ساليسيليك</a:t>
            </a:r>
            <a:r>
              <a:rPr lang="ar-SA" dirty="0" smtClean="0"/>
              <a:t> بشكل بلورات كبيرة ثم تفصل بعملية الترشيح وتغسل ثم تجفف</a:t>
            </a:r>
            <a:r>
              <a:rPr lang="en-US" dirty="0" smtClean="0"/>
              <a:t>.</a:t>
            </a:r>
          </a:p>
          <a:p>
            <a:r>
              <a:rPr lang="ar-SA" dirty="0" smtClean="0"/>
              <a:t>والمادة الناتجة هي </a:t>
            </a:r>
            <a:r>
              <a:rPr lang="ar-SA" dirty="0" smtClean="0">
                <a:solidFill>
                  <a:srgbClr val="FFC000"/>
                </a:solidFill>
              </a:rPr>
              <a:t>الأسبرين</a:t>
            </a:r>
            <a:r>
              <a:rPr lang="en-US" dirty="0" smtClean="0">
                <a:solidFill>
                  <a:srgbClr val="FFC000"/>
                </a:solidFill>
              </a:rPr>
              <a:t>.</a:t>
            </a:r>
            <a:r>
              <a:rPr lang="en-US" dirty="0" smtClean="0"/>
              <a:t>	</a:t>
            </a:r>
          </a:p>
        </p:txBody>
      </p:sp>
      <p:sp>
        <p:nvSpPr>
          <p:cNvPr id="4" name="سهم إلى اليسار 3">
            <a:hlinkClick r:id="rId2" action="ppaction://hlinksldjump"/>
          </p:cNvPr>
          <p:cNvSpPr/>
          <p:nvPr/>
        </p:nvSpPr>
        <p:spPr>
          <a:xfrm>
            <a:off x="0" y="6072206"/>
            <a:ext cx="1500166" cy="785794"/>
          </a:xfrm>
          <a:prstGeom prst="leftArrow">
            <a:avLst>
              <a:gd name="adj1" fmla="val 50000"/>
              <a:gd name="adj2" fmla="val 5000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pic>
        <p:nvPicPr>
          <p:cNvPr id="5" name="صورة 4" descr="images.jpg"/>
          <p:cNvPicPr>
            <a:picLocks noChangeAspect="1"/>
          </p:cNvPicPr>
          <p:nvPr/>
        </p:nvPicPr>
        <p:blipFill>
          <a:blip r:embed="rId4"/>
          <a:stretch>
            <a:fillRect/>
          </a:stretch>
        </p:blipFill>
        <p:spPr>
          <a:xfrm>
            <a:off x="1643043" y="4962523"/>
            <a:ext cx="7500958" cy="1895477"/>
          </a:xfrm>
          <a:prstGeom prst="rect">
            <a:avLst/>
          </a:prstGeom>
          <a:ln>
            <a:noFill/>
          </a:ln>
          <a:effectLst>
            <a:softEdge rad="112500"/>
          </a:effectLst>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r>
              <a:rPr lang="ar-DZ" b="1" dirty="0" smtClean="0">
                <a:solidFill>
                  <a:srgbClr val="FF00FF"/>
                </a:solidFill>
                <a:cs typeface="Bold Italic Art" pitchFamily="2" charset="-78"/>
              </a:rPr>
              <a:t>    </a:t>
            </a:r>
            <a:r>
              <a:rPr lang="ar-SA" b="1" dirty="0" smtClean="0">
                <a:solidFill>
                  <a:srgbClr val="FF00FF"/>
                </a:solidFill>
                <a:cs typeface="Bold Italic Art" pitchFamily="2" charset="-78"/>
              </a:rPr>
              <a:t>الشكل النهائي </a:t>
            </a:r>
            <a:r>
              <a:rPr lang="ar-SA" b="1" dirty="0" err="1" smtClean="0">
                <a:solidFill>
                  <a:srgbClr val="FF00FF"/>
                </a:solidFill>
                <a:cs typeface="Bold Italic Art" pitchFamily="2" charset="-78"/>
              </a:rPr>
              <a:t>للمنتوج</a:t>
            </a:r>
            <a:r>
              <a:rPr lang="ar-SA" b="1" dirty="0" smtClean="0">
                <a:solidFill>
                  <a:srgbClr val="FF00FF"/>
                </a:solidFill>
                <a:cs typeface="Bold Italic Art" pitchFamily="2" charset="-78"/>
              </a:rPr>
              <a:t> يمكن أن يكون</a:t>
            </a:r>
            <a:r>
              <a:rPr lang="ar-DZ" b="1" dirty="0" smtClean="0">
                <a:solidFill>
                  <a:srgbClr val="FF00FF"/>
                </a:solidFill>
                <a:cs typeface="Bold Italic Art" pitchFamily="2" charset="-78"/>
              </a:rPr>
              <a:t> </a:t>
            </a:r>
            <a:r>
              <a:rPr lang="ar-SA" dirty="0" smtClean="0">
                <a:solidFill>
                  <a:srgbClr val="FF00FF"/>
                </a:solidFill>
              </a:rPr>
              <a:t>:</a:t>
            </a:r>
            <a:endParaRPr lang="en-US" dirty="0" smtClean="0">
              <a:solidFill>
                <a:srgbClr val="FF00FF"/>
              </a:solidFill>
            </a:endParaRPr>
          </a:p>
          <a:p>
            <a:pPr>
              <a:buNone/>
            </a:pPr>
            <a:r>
              <a:rPr lang="en-US" dirty="0" smtClean="0"/>
              <a:t>◘</a:t>
            </a:r>
            <a:r>
              <a:rPr lang="ar-SA" dirty="0" smtClean="0"/>
              <a:t>  أقراص مغلفة أو غير مغلفة (الغير مغلفة تمتص في  المعد </a:t>
            </a:r>
            <a:r>
              <a:rPr lang="ar-SA" dirty="0" err="1" smtClean="0"/>
              <a:t>ة</a:t>
            </a:r>
            <a:r>
              <a:rPr lang="ar-SA" dirty="0" smtClean="0"/>
              <a:t> والمغلفة تمتص في الأمعاء).</a:t>
            </a:r>
            <a:endParaRPr lang="en-US" dirty="0" smtClean="0"/>
          </a:p>
          <a:p>
            <a:pPr>
              <a:buNone/>
            </a:pPr>
            <a:r>
              <a:rPr lang="en-US" dirty="0" smtClean="0"/>
              <a:t>◘</a:t>
            </a:r>
            <a:r>
              <a:rPr lang="ar-SA" dirty="0" smtClean="0"/>
              <a:t>  أقراص فوارة تنحل في الماء قبل شربها</a:t>
            </a:r>
            <a:r>
              <a:rPr lang="ar-DZ" dirty="0" smtClean="0"/>
              <a:t>.</a:t>
            </a:r>
            <a:r>
              <a:rPr lang="en-US" dirty="0" smtClean="0"/>
              <a:t> </a:t>
            </a:r>
          </a:p>
          <a:p>
            <a:pPr>
              <a:buNone/>
            </a:pPr>
            <a:r>
              <a:rPr lang="en-US" dirty="0" smtClean="0"/>
              <a:t>◘ </a:t>
            </a:r>
            <a:r>
              <a:rPr lang="ar-SA" dirty="0" smtClean="0"/>
              <a:t>بشكل مسحوق يخلط بالماء ثم يشرب</a:t>
            </a:r>
            <a:r>
              <a:rPr lang="ar-DZ" dirty="0" smtClean="0"/>
              <a:t>.</a:t>
            </a:r>
            <a:endParaRPr lang="en-US" dirty="0" smtClean="0"/>
          </a:p>
          <a:p>
            <a:pPr>
              <a:buNone/>
            </a:pPr>
            <a:r>
              <a:rPr lang="en-US" dirty="0" smtClean="0"/>
              <a:t>◘</a:t>
            </a:r>
            <a:r>
              <a:rPr lang="ar-SA" dirty="0" smtClean="0"/>
              <a:t>  بشكل كبسولات </a:t>
            </a:r>
            <a:endParaRPr lang="en-US" dirty="0" smtClean="0"/>
          </a:p>
          <a:p>
            <a:pPr>
              <a:buNone/>
            </a:pPr>
            <a:r>
              <a:rPr lang="en-US" dirty="0" smtClean="0"/>
              <a:t>◘</a:t>
            </a:r>
            <a:r>
              <a:rPr lang="ar-SA" dirty="0" smtClean="0"/>
              <a:t>  بشكل </a:t>
            </a:r>
            <a:r>
              <a:rPr lang="ar-SA" dirty="0" err="1" smtClean="0"/>
              <a:t>تحميلات</a:t>
            </a:r>
            <a:r>
              <a:rPr lang="ar-SA" dirty="0" smtClean="0"/>
              <a:t> </a:t>
            </a:r>
            <a:endParaRPr lang="en-US" dirty="0" smtClean="0"/>
          </a:p>
          <a:p>
            <a:pPr>
              <a:buNone/>
            </a:pPr>
            <a:r>
              <a:rPr lang="en-US" dirty="0" smtClean="0"/>
              <a:t>◘ </a:t>
            </a:r>
            <a:r>
              <a:rPr lang="ar-SA" dirty="0" smtClean="0"/>
              <a:t> بشكل محاليل </a:t>
            </a:r>
            <a:r>
              <a:rPr lang="ar-SA" dirty="0" err="1" smtClean="0"/>
              <a:t>حقنية</a:t>
            </a:r>
            <a:r>
              <a:rPr lang="ar-SA" dirty="0" smtClean="0"/>
              <a:t> تحقن في العروق أو في العضلات.</a:t>
            </a:r>
            <a:r>
              <a:rPr lang="en-US" dirty="0" smtClean="0"/>
              <a:t>.</a:t>
            </a:r>
          </a:p>
          <a:p>
            <a:endParaRPr lang="ar-DZ" dirty="0"/>
          </a:p>
        </p:txBody>
      </p:sp>
      <p:pic>
        <p:nvPicPr>
          <p:cNvPr id="4" name="صورة 3" descr="images (2).jpg"/>
          <p:cNvPicPr/>
          <p:nvPr/>
        </p:nvPicPr>
        <p:blipFill>
          <a:blip r:embed="rId2"/>
          <a:stretch>
            <a:fillRect/>
          </a:stretch>
        </p:blipFill>
        <p:spPr>
          <a:xfrm>
            <a:off x="785786" y="1142984"/>
            <a:ext cx="2643206" cy="1214446"/>
          </a:xfrm>
          <a:prstGeom prst="rect">
            <a:avLst/>
          </a:prstGeom>
        </p:spPr>
      </p:pic>
      <p:pic>
        <p:nvPicPr>
          <p:cNvPr id="6" name="صورة 5" descr="2019_9_19_15_55_19_288.jpg"/>
          <p:cNvPicPr>
            <a:picLocks noChangeAspect="1"/>
          </p:cNvPicPr>
          <p:nvPr/>
        </p:nvPicPr>
        <p:blipFill>
          <a:blip r:embed="rId3"/>
          <a:stretch>
            <a:fillRect/>
          </a:stretch>
        </p:blipFill>
        <p:spPr>
          <a:xfrm>
            <a:off x="0" y="4572008"/>
            <a:ext cx="9144000" cy="2285992"/>
          </a:xfrm>
          <a:prstGeom prst="rect">
            <a:avLst/>
          </a:prstGeom>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heckerboard(across)">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heckerboard(across)">
                                      <p:cBhvr>
                                        <p:cTn id="5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dirty="0" smtClean="0">
                <a:solidFill>
                  <a:srgbClr val="FF0000"/>
                </a:solidFill>
              </a:rPr>
              <a:t/>
            </a:r>
            <a:br>
              <a:rPr lang="ar-DZ" dirty="0" smtClean="0">
                <a:solidFill>
                  <a:srgbClr val="FF0000"/>
                </a:solidFill>
              </a:rPr>
            </a:br>
            <a:r>
              <a:rPr lang="ar-DZ" dirty="0" smtClean="0">
                <a:solidFill>
                  <a:srgbClr val="FF0000"/>
                </a:solidFill>
              </a:rPr>
              <a:t>5</a:t>
            </a:r>
            <a:r>
              <a:rPr lang="ar-DZ" sz="4000" dirty="0" smtClean="0">
                <a:solidFill>
                  <a:srgbClr val="FF0000"/>
                </a:solidFill>
                <a:cs typeface="Bold Italic Art" pitchFamily="2" charset="-78"/>
              </a:rPr>
              <a:t>/ تحضير الأسبرين </a:t>
            </a:r>
            <a:r>
              <a:rPr lang="ar-DZ" sz="4000" dirty="0" err="1" smtClean="0">
                <a:solidFill>
                  <a:srgbClr val="FF0000"/>
                </a:solidFill>
                <a:cs typeface="Bold Italic Art" pitchFamily="2" charset="-78"/>
              </a:rPr>
              <a:t>مخبريا</a:t>
            </a:r>
            <a:r>
              <a:rPr lang="ar-DZ" sz="4000" dirty="0" smtClean="0">
                <a:solidFill>
                  <a:srgbClr val="FF0000"/>
                </a:solidFill>
                <a:cs typeface="Bold Italic Art" pitchFamily="2" charset="-78"/>
              </a:rPr>
              <a:t> </a:t>
            </a:r>
            <a:r>
              <a:rPr lang="en-US" sz="4000" dirty="0" smtClean="0">
                <a:solidFill>
                  <a:srgbClr val="FF0000"/>
                </a:solidFill>
                <a:cs typeface="Bold Italic Art" pitchFamily="2" charset="-78"/>
              </a:rPr>
              <a:t/>
            </a:r>
            <a:br>
              <a:rPr lang="en-US" sz="4000" dirty="0" smtClean="0">
                <a:solidFill>
                  <a:srgbClr val="FF0000"/>
                </a:solidFill>
                <a:cs typeface="Bold Italic Art" pitchFamily="2" charset="-78"/>
              </a:rPr>
            </a:br>
            <a:endParaRPr lang="ar-DZ" sz="4000" dirty="0">
              <a:solidFill>
                <a:srgbClr val="FF0000"/>
              </a:solidFill>
              <a:cs typeface="Bold Italic Art" pitchFamily="2" charset="-78"/>
            </a:endParaRPr>
          </a:p>
        </p:txBody>
      </p:sp>
      <p:sp>
        <p:nvSpPr>
          <p:cNvPr id="6" name="عنصر نائب للمحتوى 5"/>
          <p:cNvSpPr>
            <a:spLocks noGrp="1"/>
          </p:cNvSpPr>
          <p:nvPr>
            <p:ph idx="1"/>
          </p:nvPr>
        </p:nvSpPr>
        <p:spPr/>
        <p:txBody>
          <a:bodyPr/>
          <a:lstStyle/>
          <a:p>
            <a:r>
              <a:rPr lang="ar-DZ" dirty="0" smtClean="0">
                <a:solidFill>
                  <a:srgbClr val="00FF00"/>
                </a:solidFill>
              </a:rPr>
              <a:t>                   </a:t>
            </a:r>
            <a:r>
              <a:rPr lang="ar-SA" dirty="0" smtClean="0">
                <a:solidFill>
                  <a:srgbClr val="00FF00"/>
                </a:solidFill>
              </a:rPr>
              <a:t>المواد اللازمة</a:t>
            </a:r>
            <a:r>
              <a:rPr lang="en-US" dirty="0" smtClean="0">
                <a:solidFill>
                  <a:srgbClr val="00FF00"/>
                </a:solidFill>
              </a:rPr>
              <a:t>:</a:t>
            </a:r>
            <a:r>
              <a:rPr lang="en-US" dirty="0" smtClean="0"/>
              <a:t/>
            </a:r>
            <a:br>
              <a:rPr lang="en-US" dirty="0" smtClean="0"/>
            </a:br>
            <a:r>
              <a:rPr lang="en-US" dirty="0" smtClean="0"/>
              <a:t>11 </a:t>
            </a:r>
            <a:r>
              <a:rPr lang="ar-SA" dirty="0" smtClean="0"/>
              <a:t>غرام حمض </a:t>
            </a:r>
            <a:r>
              <a:rPr lang="ar-SA" dirty="0" smtClean="0">
                <a:solidFill>
                  <a:schemeClr val="tx2">
                    <a:lumMod val="60000"/>
                    <a:lumOff val="40000"/>
                  </a:schemeClr>
                </a:solidFill>
              </a:rPr>
              <a:t>السالي سيليك</a:t>
            </a:r>
            <a:r>
              <a:rPr lang="en-US" dirty="0" smtClean="0"/>
              <a:t/>
            </a:r>
            <a:br>
              <a:rPr lang="en-US" dirty="0" smtClean="0"/>
            </a:br>
            <a:r>
              <a:rPr lang="en-US" dirty="0" smtClean="0"/>
              <a:t>14 </a:t>
            </a:r>
            <a:r>
              <a:rPr lang="ar-SA" dirty="0" smtClean="0"/>
              <a:t>غرام حمض </a:t>
            </a:r>
            <a:r>
              <a:rPr lang="ar-SA" dirty="0" err="1" smtClean="0">
                <a:solidFill>
                  <a:schemeClr val="tx2">
                    <a:lumMod val="60000"/>
                    <a:lumOff val="40000"/>
                  </a:schemeClr>
                </a:solidFill>
              </a:rPr>
              <a:t>الاسيتيك</a:t>
            </a:r>
            <a:r>
              <a:rPr lang="ar-SA" dirty="0" smtClean="0">
                <a:solidFill>
                  <a:schemeClr val="tx2">
                    <a:lumMod val="60000"/>
                    <a:lumOff val="40000"/>
                  </a:schemeClr>
                </a:solidFill>
              </a:rPr>
              <a:t> </a:t>
            </a:r>
            <a:r>
              <a:rPr lang="ar-SA" dirty="0" err="1" smtClean="0">
                <a:solidFill>
                  <a:schemeClr val="tx2">
                    <a:lumMod val="60000"/>
                    <a:lumOff val="40000"/>
                  </a:schemeClr>
                </a:solidFill>
              </a:rPr>
              <a:t>أنهيدرايد</a:t>
            </a:r>
            <a:r>
              <a:rPr lang="en-US" dirty="0" smtClean="0"/>
              <a:t/>
            </a:r>
            <a:br>
              <a:rPr lang="en-US" dirty="0" smtClean="0"/>
            </a:br>
            <a:r>
              <a:rPr lang="en-US" dirty="0" smtClean="0"/>
              <a:t>2 </a:t>
            </a:r>
            <a:r>
              <a:rPr lang="ar-SA" dirty="0" smtClean="0"/>
              <a:t>مل </a:t>
            </a:r>
            <a:r>
              <a:rPr lang="ar-SA" dirty="0" smtClean="0">
                <a:solidFill>
                  <a:schemeClr val="tx2">
                    <a:lumMod val="60000"/>
                    <a:lumOff val="40000"/>
                  </a:schemeClr>
                </a:solidFill>
              </a:rPr>
              <a:t>حمض</a:t>
            </a:r>
            <a:r>
              <a:rPr lang="en-US" dirty="0" smtClean="0">
                <a:solidFill>
                  <a:schemeClr val="tx2">
                    <a:lumMod val="60000"/>
                    <a:lumOff val="40000"/>
                  </a:schemeClr>
                </a:solidFill>
              </a:rPr>
              <a:t> H</a:t>
            </a:r>
            <a:r>
              <a:rPr lang="en-US" baseline="-25000" dirty="0" smtClean="0">
                <a:solidFill>
                  <a:schemeClr val="tx2">
                    <a:lumMod val="60000"/>
                    <a:lumOff val="40000"/>
                  </a:schemeClr>
                </a:solidFill>
              </a:rPr>
              <a:t>2</a:t>
            </a:r>
            <a:r>
              <a:rPr lang="en-US" dirty="0" smtClean="0">
                <a:solidFill>
                  <a:schemeClr val="tx2">
                    <a:lumMod val="60000"/>
                    <a:lumOff val="40000"/>
                  </a:schemeClr>
                </a:solidFill>
              </a:rPr>
              <a:t>SO</a:t>
            </a:r>
            <a:r>
              <a:rPr lang="en-US" baseline="-25000" dirty="0" smtClean="0">
                <a:solidFill>
                  <a:schemeClr val="tx2">
                    <a:lumMod val="60000"/>
                    <a:lumOff val="40000"/>
                  </a:schemeClr>
                </a:solidFill>
              </a:rPr>
              <a:t>4</a:t>
            </a:r>
            <a:r>
              <a:rPr lang="en-US" dirty="0" smtClean="0">
                <a:solidFill>
                  <a:schemeClr val="tx2">
                    <a:lumMod val="60000"/>
                    <a:lumOff val="40000"/>
                  </a:schemeClr>
                </a:solidFill>
              </a:rPr>
              <a:t> </a:t>
            </a:r>
            <a:r>
              <a:rPr lang="ar-SA" dirty="0" smtClean="0">
                <a:solidFill>
                  <a:schemeClr val="tx2">
                    <a:lumMod val="60000"/>
                    <a:lumOff val="40000"/>
                  </a:schemeClr>
                </a:solidFill>
              </a:rPr>
              <a:t>المركز </a:t>
            </a:r>
            <a:r>
              <a:rPr lang="ar-SA" dirty="0" smtClean="0"/>
              <a:t>(يضاف من خلال قطارة</a:t>
            </a:r>
            <a:r>
              <a:rPr lang="en-US" dirty="0" smtClean="0"/>
              <a:t>(</a:t>
            </a:r>
            <a:r>
              <a:rPr lang="ar-DZ" dirty="0" smtClean="0"/>
              <a:t>.</a:t>
            </a:r>
            <a:r>
              <a:rPr lang="en-US" dirty="0" smtClean="0"/>
              <a:t/>
            </a:r>
            <a:br>
              <a:rPr lang="en-US" dirty="0" smtClean="0"/>
            </a:br>
            <a:r>
              <a:rPr lang="en-US" dirty="0" smtClean="0"/>
              <a:t>30 </a:t>
            </a:r>
            <a:r>
              <a:rPr lang="ar-SA" dirty="0" smtClean="0"/>
              <a:t>مل </a:t>
            </a:r>
            <a:r>
              <a:rPr lang="ar-SA" dirty="0" err="1" smtClean="0">
                <a:solidFill>
                  <a:schemeClr val="tx2">
                    <a:lumMod val="60000"/>
                    <a:lumOff val="40000"/>
                  </a:schemeClr>
                </a:solidFill>
              </a:rPr>
              <a:t>ايثانول</a:t>
            </a:r>
            <a:r>
              <a:rPr lang="ar-DZ" dirty="0" smtClean="0">
                <a:solidFill>
                  <a:schemeClr val="tx2">
                    <a:lumMod val="60000"/>
                    <a:lumOff val="40000"/>
                  </a:schemeClr>
                </a:solidFill>
              </a:rPr>
              <a:t>.</a:t>
            </a:r>
            <a:r>
              <a:rPr lang="en-US" dirty="0" smtClean="0"/>
              <a:t/>
            </a:r>
            <a:br>
              <a:rPr lang="en-US" dirty="0" smtClean="0"/>
            </a:br>
            <a:r>
              <a:rPr lang="ar-DZ" dirty="0" smtClean="0"/>
              <a:t> </a:t>
            </a:r>
            <a:r>
              <a:rPr lang="ar-SA" dirty="0" smtClean="0">
                <a:solidFill>
                  <a:schemeClr val="tx2">
                    <a:lumMod val="60000"/>
                    <a:lumOff val="40000"/>
                  </a:schemeClr>
                </a:solidFill>
              </a:rPr>
              <a:t>ماء مقطر</a:t>
            </a:r>
            <a:r>
              <a:rPr lang="ar-DZ" dirty="0" smtClean="0">
                <a:solidFill>
                  <a:schemeClr val="tx2">
                    <a:lumMod val="60000"/>
                    <a:lumOff val="40000"/>
                  </a:schemeClr>
                </a:solidFill>
              </a:rPr>
              <a:t>.</a:t>
            </a:r>
            <a:endParaRPr lang="en-US" dirty="0" smtClean="0">
              <a:solidFill>
                <a:schemeClr val="tx2">
                  <a:lumMod val="60000"/>
                  <a:lumOff val="40000"/>
                </a:schemeClr>
              </a:solidFill>
            </a:endParaRPr>
          </a:p>
          <a:p>
            <a:endParaRPr lang="ar-DZ" dirty="0"/>
          </a:p>
        </p:txBody>
      </p:sp>
      <p:sp>
        <p:nvSpPr>
          <p:cNvPr id="5" name="سهم إلى اليسار 4">
            <a:hlinkClick r:id="rId2" action="ppaction://hlinksldjump"/>
          </p:cNvPr>
          <p:cNvSpPr/>
          <p:nvPr/>
        </p:nvSpPr>
        <p:spPr>
          <a:xfrm>
            <a:off x="0" y="6072206"/>
            <a:ext cx="1500166" cy="785794"/>
          </a:xfrm>
          <a:prstGeom prst="leftArrow">
            <a:avLst>
              <a:gd name="adj1" fmla="val 50000"/>
              <a:gd name="adj2" fmla="val 5000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r>
              <a:rPr lang="ar-DZ" dirty="0" smtClean="0">
                <a:solidFill>
                  <a:srgbClr val="00FF00"/>
                </a:solidFill>
              </a:rPr>
              <a:t>                          </a:t>
            </a:r>
            <a:r>
              <a:rPr lang="ar-SA" dirty="0" smtClean="0">
                <a:solidFill>
                  <a:srgbClr val="00FF00"/>
                </a:solidFill>
              </a:rPr>
              <a:t>الأدوات اللازمة</a:t>
            </a:r>
            <a:r>
              <a:rPr lang="en-US" dirty="0" smtClean="0">
                <a:solidFill>
                  <a:srgbClr val="00FF00"/>
                </a:solidFill>
              </a:rPr>
              <a:t>:</a:t>
            </a:r>
            <a:r>
              <a:rPr lang="en-US" dirty="0" smtClean="0"/>
              <a:t/>
            </a:r>
            <a:br>
              <a:rPr lang="en-US" dirty="0" smtClean="0"/>
            </a:br>
            <a:r>
              <a:rPr lang="en-US" dirty="0" smtClean="0">
                <a:solidFill>
                  <a:srgbClr val="FF00FF"/>
                </a:solidFill>
                <a:sym typeface="Webdings"/>
              </a:rPr>
              <a:t></a:t>
            </a:r>
            <a:r>
              <a:rPr lang="ar-SA" dirty="0" smtClean="0"/>
              <a:t>نظارات واقية</a:t>
            </a:r>
            <a:r>
              <a:rPr lang="en-US" dirty="0" smtClean="0"/>
              <a:t/>
            </a:r>
            <a:br>
              <a:rPr lang="en-US" dirty="0" smtClean="0"/>
            </a:br>
            <a:r>
              <a:rPr lang="en-US" dirty="0" smtClean="0">
                <a:solidFill>
                  <a:srgbClr val="FF00FF"/>
                </a:solidFill>
                <a:sym typeface="Webdings"/>
              </a:rPr>
              <a:t>  </a:t>
            </a:r>
            <a:r>
              <a:rPr lang="ar-SA" dirty="0" smtClean="0"/>
              <a:t>دورق </a:t>
            </a:r>
            <a:r>
              <a:rPr lang="ar-SA" dirty="0" err="1" smtClean="0"/>
              <a:t>بوخنر</a:t>
            </a:r>
            <a:r>
              <a:rPr lang="ar-SA" dirty="0" smtClean="0"/>
              <a:t> + قمع </a:t>
            </a:r>
            <a:r>
              <a:rPr lang="ar-SA" dirty="0" err="1" smtClean="0"/>
              <a:t>بوخنر</a:t>
            </a:r>
            <a:r>
              <a:rPr lang="ar-SA" dirty="0" smtClean="0"/>
              <a:t> مع مطاطة مناسبة</a:t>
            </a:r>
            <a:r>
              <a:rPr lang="en-US" dirty="0" smtClean="0"/>
              <a:t/>
            </a:r>
            <a:br>
              <a:rPr lang="en-US" dirty="0" smtClean="0"/>
            </a:br>
            <a:r>
              <a:rPr lang="en-US" dirty="0" smtClean="0">
                <a:solidFill>
                  <a:srgbClr val="FF00FF"/>
                </a:solidFill>
                <a:sym typeface="Webdings"/>
              </a:rPr>
              <a:t>  </a:t>
            </a:r>
            <a:r>
              <a:rPr lang="ar-SA" dirty="0" smtClean="0"/>
              <a:t>دورق مخروطي حجم </a:t>
            </a:r>
            <a:r>
              <a:rPr lang="en-US" dirty="0" smtClean="0"/>
              <a:t>200</a:t>
            </a:r>
            <a:r>
              <a:rPr lang="ar-SA" dirty="0" smtClean="0"/>
              <a:t> مل</a:t>
            </a:r>
            <a:r>
              <a:rPr lang="en-US" dirty="0" smtClean="0"/>
              <a:t/>
            </a:r>
            <a:br>
              <a:rPr lang="en-US" dirty="0" smtClean="0"/>
            </a:br>
            <a:r>
              <a:rPr lang="en-US" dirty="0" smtClean="0">
                <a:solidFill>
                  <a:srgbClr val="FF00FF"/>
                </a:solidFill>
                <a:sym typeface="Webdings"/>
              </a:rPr>
              <a:t>  </a:t>
            </a:r>
            <a:r>
              <a:rPr lang="ar-SA" dirty="0" smtClean="0"/>
              <a:t>دورق حجم </a:t>
            </a:r>
            <a:r>
              <a:rPr lang="en-US" dirty="0" smtClean="0"/>
              <a:t>200</a:t>
            </a:r>
            <a:r>
              <a:rPr lang="ar-SA" dirty="0" smtClean="0"/>
              <a:t> مل</a:t>
            </a:r>
            <a:r>
              <a:rPr lang="en-US" dirty="0" smtClean="0"/>
              <a:t/>
            </a:r>
            <a:br>
              <a:rPr lang="en-US" dirty="0" smtClean="0"/>
            </a:br>
            <a:r>
              <a:rPr lang="en-US" dirty="0" smtClean="0">
                <a:solidFill>
                  <a:srgbClr val="FF00FF"/>
                </a:solidFill>
                <a:sym typeface="Webdings"/>
              </a:rPr>
              <a:t>  </a:t>
            </a:r>
            <a:r>
              <a:rPr lang="ar-SA" dirty="0" smtClean="0"/>
              <a:t>مخبار مدرج حجم </a:t>
            </a:r>
            <a:r>
              <a:rPr lang="en-US" dirty="0" smtClean="0"/>
              <a:t>100</a:t>
            </a:r>
            <a:r>
              <a:rPr lang="ar-SA" dirty="0" smtClean="0"/>
              <a:t> مل </a:t>
            </a:r>
            <a:endParaRPr lang="ar-DZ" dirty="0" smtClean="0"/>
          </a:p>
          <a:p>
            <a:pPr>
              <a:buNone/>
            </a:pPr>
            <a:r>
              <a:rPr lang="ar-DZ" dirty="0" smtClean="0"/>
              <a:t> </a:t>
            </a:r>
            <a:r>
              <a:rPr lang="en-US" dirty="0" smtClean="0">
                <a:solidFill>
                  <a:srgbClr val="FF00FF"/>
                </a:solidFill>
                <a:sym typeface="Webdings"/>
              </a:rPr>
              <a:t> </a:t>
            </a:r>
            <a:r>
              <a:rPr lang="ar-SA" dirty="0" smtClean="0"/>
              <a:t>صفيحة تسخين+ميزان حرارة</a:t>
            </a:r>
            <a:endParaRPr lang="en-US" dirty="0" smtClean="0"/>
          </a:p>
          <a:p>
            <a:endParaRPr lang="ar-DZ" dirty="0"/>
          </a:p>
        </p:txBody>
      </p:sp>
      <p:pic>
        <p:nvPicPr>
          <p:cNvPr id="4" name="صورة 3" descr="تنزيل (2).jpg"/>
          <p:cNvPicPr>
            <a:picLocks noChangeAspect="1"/>
          </p:cNvPicPr>
          <p:nvPr/>
        </p:nvPicPr>
        <p:blipFill>
          <a:blip r:embed="rId2"/>
          <a:stretch>
            <a:fillRect/>
          </a:stretch>
        </p:blipFill>
        <p:spPr>
          <a:xfrm>
            <a:off x="0" y="0"/>
            <a:ext cx="2000232" cy="1643074"/>
          </a:xfrm>
          <a:prstGeom prst="rect">
            <a:avLst/>
          </a:prstGeom>
        </p:spPr>
      </p:pic>
      <p:pic>
        <p:nvPicPr>
          <p:cNvPr id="5" name="صورة 4" descr="تنزيل (3).jpg"/>
          <p:cNvPicPr>
            <a:picLocks noChangeAspect="1"/>
          </p:cNvPicPr>
          <p:nvPr/>
        </p:nvPicPr>
        <p:blipFill>
          <a:blip r:embed="rId3"/>
          <a:stretch>
            <a:fillRect/>
          </a:stretch>
        </p:blipFill>
        <p:spPr>
          <a:xfrm>
            <a:off x="0" y="3143248"/>
            <a:ext cx="2143125" cy="1714497"/>
          </a:xfrm>
          <a:prstGeom prst="rect">
            <a:avLst/>
          </a:prstGeom>
        </p:spPr>
      </p:pic>
      <p:pic>
        <p:nvPicPr>
          <p:cNvPr id="6" name="صورة 5" descr="Lab-Borosilicate-Glass-50ml-100ml-250ml-500ml.jpg"/>
          <p:cNvPicPr>
            <a:picLocks noChangeAspect="1"/>
          </p:cNvPicPr>
          <p:nvPr/>
        </p:nvPicPr>
        <p:blipFill>
          <a:blip r:embed="rId4" cstate="print"/>
          <a:stretch>
            <a:fillRect/>
          </a:stretch>
        </p:blipFill>
        <p:spPr>
          <a:xfrm>
            <a:off x="7072330" y="4429132"/>
            <a:ext cx="2071670" cy="2428868"/>
          </a:xfrm>
          <a:prstGeom prst="rect">
            <a:avLst/>
          </a:prstGeom>
        </p:spPr>
      </p:pic>
      <p:pic>
        <p:nvPicPr>
          <p:cNvPr id="7" name="صورة 6" descr="images (3).jpg"/>
          <p:cNvPicPr>
            <a:picLocks noChangeAspect="1"/>
          </p:cNvPicPr>
          <p:nvPr/>
        </p:nvPicPr>
        <p:blipFill>
          <a:blip r:embed="rId5"/>
          <a:stretch>
            <a:fillRect/>
          </a:stretch>
        </p:blipFill>
        <p:spPr>
          <a:xfrm>
            <a:off x="5429256" y="4714875"/>
            <a:ext cx="1785935" cy="2143125"/>
          </a:xfrm>
          <a:prstGeom prst="rect">
            <a:avLst/>
          </a:prstGeom>
        </p:spPr>
      </p:pic>
      <p:pic>
        <p:nvPicPr>
          <p:cNvPr id="8" name="صورة 7" descr="تنزيل (4).jpg"/>
          <p:cNvPicPr>
            <a:picLocks noChangeAspect="1"/>
          </p:cNvPicPr>
          <p:nvPr/>
        </p:nvPicPr>
        <p:blipFill>
          <a:blip r:embed="rId6"/>
          <a:stretch>
            <a:fillRect/>
          </a:stretch>
        </p:blipFill>
        <p:spPr>
          <a:xfrm>
            <a:off x="4000496" y="4714875"/>
            <a:ext cx="1500183" cy="2143125"/>
          </a:xfrm>
          <a:prstGeom prst="rect">
            <a:avLst/>
          </a:prstGeom>
        </p:spPr>
      </p:pic>
      <p:pic>
        <p:nvPicPr>
          <p:cNvPr id="9" name="صورة 8" descr="تنزيل (5).jpg"/>
          <p:cNvPicPr>
            <a:picLocks noChangeAspect="1"/>
          </p:cNvPicPr>
          <p:nvPr/>
        </p:nvPicPr>
        <p:blipFill>
          <a:blip r:embed="rId7"/>
          <a:stretch>
            <a:fillRect/>
          </a:stretch>
        </p:blipFill>
        <p:spPr>
          <a:xfrm>
            <a:off x="1571604" y="5010150"/>
            <a:ext cx="2466975" cy="1847850"/>
          </a:xfrm>
          <a:prstGeom prst="rect">
            <a:avLst/>
          </a:prstGeom>
        </p:spPr>
      </p:pic>
      <p:pic>
        <p:nvPicPr>
          <p:cNvPr id="10" name="صورة 9" descr="تنزيل (6).jpg"/>
          <p:cNvPicPr>
            <a:picLocks noChangeAspect="1"/>
          </p:cNvPicPr>
          <p:nvPr/>
        </p:nvPicPr>
        <p:blipFill>
          <a:blip r:embed="rId8"/>
          <a:stretch>
            <a:fillRect/>
          </a:stretch>
        </p:blipFill>
        <p:spPr>
          <a:xfrm>
            <a:off x="0" y="4929198"/>
            <a:ext cx="1428760" cy="1928803"/>
          </a:xfrm>
          <a:prstGeom prst="rect">
            <a:avLst/>
          </a:prstGeom>
        </p:spPr>
      </p:pic>
      <p:pic>
        <p:nvPicPr>
          <p:cNvPr id="11" name="صورة 10" descr="تنزيل (7).jpg"/>
          <p:cNvPicPr>
            <a:picLocks noChangeAspect="1"/>
          </p:cNvPicPr>
          <p:nvPr/>
        </p:nvPicPr>
        <p:blipFill>
          <a:blip r:embed="rId9"/>
          <a:stretch>
            <a:fillRect/>
          </a:stretch>
        </p:blipFill>
        <p:spPr>
          <a:xfrm>
            <a:off x="0" y="1714488"/>
            <a:ext cx="2143125" cy="142875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70" decel="100000"/>
                                        <p:tgtEl>
                                          <p:spTgt spid="4"/>
                                        </p:tgtEl>
                                      </p:cBhvr>
                                    </p:animEffect>
                                    <p:animScale>
                                      <p:cBhvr>
                                        <p:cTn id="20" dur="770" decel="100000"/>
                                        <p:tgtEl>
                                          <p:spTgt spid="4"/>
                                        </p:tgtEl>
                                      </p:cBhvr>
                                      <p:from x="10000" y="10000"/>
                                      <p:to x="200000" y="450000"/>
                                    </p:animScale>
                                    <p:animScale>
                                      <p:cBhvr>
                                        <p:cTn id="21" dur="1230" accel="100000" fill="hold">
                                          <p:stCondLst>
                                            <p:cond delay="770"/>
                                          </p:stCondLst>
                                        </p:cTn>
                                        <p:tgtEl>
                                          <p:spTgt spid="4"/>
                                        </p:tgtEl>
                                      </p:cBhvr>
                                      <p:from x="200000" y="450000"/>
                                      <p:to x="100000" y="100000"/>
                                    </p:animScale>
                                    <p:set>
                                      <p:cBhvr>
                                        <p:cTn id="22" dur="770" fill="hold"/>
                                        <p:tgtEl>
                                          <p:spTgt spid="4"/>
                                        </p:tgtEl>
                                        <p:attrNameLst>
                                          <p:attrName>ppt_x</p:attrName>
                                        </p:attrNameLst>
                                      </p:cBhvr>
                                      <p:to>
                                        <p:strVal val="(0.5)"/>
                                      </p:to>
                                    </p:set>
                                    <p:anim from="(0.5)" to="(#ppt_x)" calcmode="lin" valueType="num">
                                      <p:cBhvr>
                                        <p:cTn id="23" dur="1230" accel="100000" fill="hold">
                                          <p:stCondLst>
                                            <p:cond delay="770"/>
                                          </p:stCondLst>
                                        </p:cTn>
                                        <p:tgtEl>
                                          <p:spTgt spid="4"/>
                                        </p:tgtEl>
                                        <p:attrNameLst>
                                          <p:attrName>ppt_x</p:attrName>
                                        </p:attrNameLst>
                                      </p:cBhvr>
                                    </p:anim>
                                    <p:set>
                                      <p:cBhvr>
                                        <p:cTn id="24" dur="770" fill="hold"/>
                                        <p:tgtEl>
                                          <p:spTgt spid="4"/>
                                        </p:tgtEl>
                                        <p:attrNameLst>
                                          <p:attrName>ppt_y</p:attrName>
                                        </p:attrNameLst>
                                      </p:cBhvr>
                                      <p:to>
                                        <p:strVal val="(#ppt_y+0.4)"/>
                                      </p:to>
                                    </p:set>
                                    <p:anim from="(#ppt_y+0.4)" to="(#ppt_y)" calcmode="lin" valueType="num">
                                      <p:cBhvr>
                                        <p:cTn id="25" dur="1230" accel="100000" fill="hold">
                                          <p:stCondLst>
                                            <p:cond delay="770"/>
                                          </p:stCondLst>
                                        </p:cTn>
                                        <p:tgtEl>
                                          <p:spTgt spid="4"/>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770" decel="100000"/>
                                        <p:tgtEl>
                                          <p:spTgt spid="5"/>
                                        </p:tgtEl>
                                      </p:cBhvr>
                                    </p:animEffect>
                                    <p:animScale>
                                      <p:cBhvr>
                                        <p:cTn id="31" dur="770" decel="100000"/>
                                        <p:tgtEl>
                                          <p:spTgt spid="5"/>
                                        </p:tgtEl>
                                      </p:cBhvr>
                                      <p:from x="10000" y="10000"/>
                                      <p:to x="200000" y="450000"/>
                                    </p:animScale>
                                    <p:animScale>
                                      <p:cBhvr>
                                        <p:cTn id="32" dur="1230" accel="100000" fill="hold">
                                          <p:stCondLst>
                                            <p:cond delay="770"/>
                                          </p:stCondLst>
                                        </p:cTn>
                                        <p:tgtEl>
                                          <p:spTgt spid="5"/>
                                        </p:tgtEl>
                                      </p:cBhvr>
                                      <p:from x="200000" y="450000"/>
                                      <p:to x="100000" y="100000"/>
                                    </p:animScale>
                                    <p:set>
                                      <p:cBhvr>
                                        <p:cTn id="33" dur="770" fill="hold"/>
                                        <p:tgtEl>
                                          <p:spTgt spid="5"/>
                                        </p:tgtEl>
                                        <p:attrNameLst>
                                          <p:attrName>ppt_x</p:attrName>
                                        </p:attrNameLst>
                                      </p:cBhvr>
                                      <p:to>
                                        <p:strVal val="(0.5)"/>
                                      </p:to>
                                    </p:set>
                                    <p:anim from="(0.5)" to="(#ppt_x)" calcmode="lin" valueType="num">
                                      <p:cBhvr>
                                        <p:cTn id="34" dur="1230" accel="100000" fill="hold">
                                          <p:stCondLst>
                                            <p:cond delay="770"/>
                                          </p:stCondLst>
                                        </p:cTn>
                                        <p:tgtEl>
                                          <p:spTgt spid="5"/>
                                        </p:tgtEl>
                                        <p:attrNameLst>
                                          <p:attrName>ppt_x</p:attrName>
                                        </p:attrNameLst>
                                      </p:cBhvr>
                                    </p:anim>
                                    <p:set>
                                      <p:cBhvr>
                                        <p:cTn id="35" dur="770" fill="hold"/>
                                        <p:tgtEl>
                                          <p:spTgt spid="5"/>
                                        </p:tgtEl>
                                        <p:attrNameLst>
                                          <p:attrName>ppt_y</p:attrName>
                                        </p:attrNameLst>
                                      </p:cBhvr>
                                      <p:to>
                                        <p:strVal val="(#ppt_y+0.4)"/>
                                      </p:to>
                                    </p:set>
                                    <p:anim from="(#ppt_y+0.4)" to="(#ppt_y)" calcmode="lin" valueType="num">
                                      <p:cBhvr>
                                        <p:cTn id="36" dur="1230" accel="100000" fill="hold">
                                          <p:stCondLst>
                                            <p:cond delay="770"/>
                                          </p:stCondLst>
                                        </p:cTn>
                                        <p:tgtEl>
                                          <p:spTgt spid="5"/>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770" decel="100000"/>
                                        <p:tgtEl>
                                          <p:spTgt spid="11"/>
                                        </p:tgtEl>
                                      </p:cBhvr>
                                    </p:animEffect>
                                    <p:animScale>
                                      <p:cBhvr>
                                        <p:cTn id="42" dur="770" decel="100000"/>
                                        <p:tgtEl>
                                          <p:spTgt spid="11"/>
                                        </p:tgtEl>
                                      </p:cBhvr>
                                      <p:from x="10000" y="10000"/>
                                      <p:to x="200000" y="450000"/>
                                    </p:animScale>
                                    <p:animScale>
                                      <p:cBhvr>
                                        <p:cTn id="43" dur="1230" accel="100000" fill="hold">
                                          <p:stCondLst>
                                            <p:cond delay="770"/>
                                          </p:stCondLst>
                                        </p:cTn>
                                        <p:tgtEl>
                                          <p:spTgt spid="11"/>
                                        </p:tgtEl>
                                      </p:cBhvr>
                                      <p:from x="200000" y="450000"/>
                                      <p:to x="100000" y="100000"/>
                                    </p:animScale>
                                    <p:set>
                                      <p:cBhvr>
                                        <p:cTn id="44" dur="770" fill="hold"/>
                                        <p:tgtEl>
                                          <p:spTgt spid="11"/>
                                        </p:tgtEl>
                                        <p:attrNameLst>
                                          <p:attrName>ppt_x</p:attrName>
                                        </p:attrNameLst>
                                      </p:cBhvr>
                                      <p:to>
                                        <p:strVal val="(0.5)"/>
                                      </p:to>
                                    </p:set>
                                    <p:anim from="(0.5)" to="(#ppt_x)" calcmode="lin" valueType="num">
                                      <p:cBhvr>
                                        <p:cTn id="45" dur="1230" accel="100000" fill="hold">
                                          <p:stCondLst>
                                            <p:cond delay="770"/>
                                          </p:stCondLst>
                                        </p:cTn>
                                        <p:tgtEl>
                                          <p:spTgt spid="11"/>
                                        </p:tgtEl>
                                        <p:attrNameLst>
                                          <p:attrName>ppt_x</p:attrName>
                                        </p:attrNameLst>
                                      </p:cBhvr>
                                    </p:anim>
                                    <p:set>
                                      <p:cBhvr>
                                        <p:cTn id="46" dur="770" fill="hold"/>
                                        <p:tgtEl>
                                          <p:spTgt spid="11"/>
                                        </p:tgtEl>
                                        <p:attrNameLst>
                                          <p:attrName>ppt_y</p:attrName>
                                        </p:attrNameLst>
                                      </p:cBhvr>
                                      <p:to>
                                        <p:strVal val="(#ppt_y+0.4)"/>
                                      </p:to>
                                    </p:set>
                                    <p:anim from="(#ppt_y+0.4)" to="(#ppt_y)" calcmode="lin" valueType="num">
                                      <p:cBhvr>
                                        <p:cTn id="47" dur="1230" accel="100000" fill="hold">
                                          <p:stCondLst>
                                            <p:cond delay="770"/>
                                          </p:stCondLst>
                                        </p:cTn>
                                        <p:tgtEl>
                                          <p:spTgt spid="11"/>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770" decel="100000"/>
                                        <p:tgtEl>
                                          <p:spTgt spid="6"/>
                                        </p:tgtEl>
                                      </p:cBhvr>
                                    </p:animEffect>
                                    <p:animScale>
                                      <p:cBhvr>
                                        <p:cTn id="53" dur="770" decel="100000"/>
                                        <p:tgtEl>
                                          <p:spTgt spid="6"/>
                                        </p:tgtEl>
                                      </p:cBhvr>
                                      <p:from x="10000" y="10000"/>
                                      <p:to x="200000" y="450000"/>
                                    </p:animScale>
                                    <p:animScale>
                                      <p:cBhvr>
                                        <p:cTn id="54" dur="1230" accel="100000" fill="hold">
                                          <p:stCondLst>
                                            <p:cond delay="770"/>
                                          </p:stCondLst>
                                        </p:cTn>
                                        <p:tgtEl>
                                          <p:spTgt spid="6"/>
                                        </p:tgtEl>
                                      </p:cBhvr>
                                      <p:from x="200000" y="450000"/>
                                      <p:to x="100000" y="100000"/>
                                    </p:animScale>
                                    <p:set>
                                      <p:cBhvr>
                                        <p:cTn id="55" dur="770" fill="hold"/>
                                        <p:tgtEl>
                                          <p:spTgt spid="6"/>
                                        </p:tgtEl>
                                        <p:attrNameLst>
                                          <p:attrName>ppt_x</p:attrName>
                                        </p:attrNameLst>
                                      </p:cBhvr>
                                      <p:to>
                                        <p:strVal val="(0.5)"/>
                                      </p:to>
                                    </p:set>
                                    <p:anim from="(0.5)" to="(#ppt_x)" calcmode="lin" valueType="num">
                                      <p:cBhvr>
                                        <p:cTn id="56" dur="1230" accel="100000" fill="hold">
                                          <p:stCondLst>
                                            <p:cond delay="770"/>
                                          </p:stCondLst>
                                        </p:cTn>
                                        <p:tgtEl>
                                          <p:spTgt spid="6"/>
                                        </p:tgtEl>
                                        <p:attrNameLst>
                                          <p:attrName>ppt_x</p:attrName>
                                        </p:attrNameLst>
                                      </p:cBhvr>
                                    </p:anim>
                                    <p:set>
                                      <p:cBhvr>
                                        <p:cTn id="57" dur="770" fill="hold"/>
                                        <p:tgtEl>
                                          <p:spTgt spid="6"/>
                                        </p:tgtEl>
                                        <p:attrNameLst>
                                          <p:attrName>ppt_y</p:attrName>
                                        </p:attrNameLst>
                                      </p:cBhvr>
                                      <p:to>
                                        <p:strVal val="(#ppt_y+0.4)"/>
                                      </p:to>
                                    </p:set>
                                    <p:anim from="(#ppt_y+0.4)" to="(#ppt_y)" calcmode="lin" valueType="num">
                                      <p:cBhvr>
                                        <p:cTn id="58" dur="1230" accel="100000" fill="hold">
                                          <p:stCondLst>
                                            <p:cond delay="770"/>
                                          </p:stCondLst>
                                        </p:cTn>
                                        <p:tgtEl>
                                          <p:spTgt spid="6"/>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5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70" decel="100000"/>
                                        <p:tgtEl>
                                          <p:spTgt spid="7"/>
                                        </p:tgtEl>
                                      </p:cBhvr>
                                    </p:animEffect>
                                    <p:animScale>
                                      <p:cBhvr>
                                        <p:cTn id="64" dur="770" decel="100000"/>
                                        <p:tgtEl>
                                          <p:spTgt spid="7"/>
                                        </p:tgtEl>
                                      </p:cBhvr>
                                      <p:from x="10000" y="10000"/>
                                      <p:to x="200000" y="450000"/>
                                    </p:animScale>
                                    <p:animScale>
                                      <p:cBhvr>
                                        <p:cTn id="65" dur="1230" accel="100000" fill="hold">
                                          <p:stCondLst>
                                            <p:cond delay="770"/>
                                          </p:stCondLst>
                                        </p:cTn>
                                        <p:tgtEl>
                                          <p:spTgt spid="7"/>
                                        </p:tgtEl>
                                      </p:cBhvr>
                                      <p:from x="200000" y="450000"/>
                                      <p:to x="100000" y="100000"/>
                                    </p:animScale>
                                    <p:set>
                                      <p:cBhvr>
                                        <p:cTn id="66" dur="770" fill="hold"/>
                                        <p:tgtEl>
                                          <p:spTgt spid="7"/>
                                        </p:tgtEl>
                                        <p:attrNameLst>
                                          <p:attrName>ppt_x</p:attrName>
                                        </p:attrNameLst>
                                      </p:cBhvr>
                                      <p:to>
                                        <p:strVal val="(0.5)"/>
                                      </p:to>
                                    </p:set>
                                    <p:anim from="(0.5)" to="(#ppt_x)" calcmode="lin" valueType="num">
                                      <p:cBhvr>
                                        <p:cTn id="67" dur="1230" accel="100000" fill="hold">
                                          <p:stCondLst>
                                            <p:cond delay="770"/>
                                          </p:stCondLst>
                                        </p:cTn>
                                        <p:tgtEl>
                                          <p:spTgt spid="7"/>
                                        </p:tgtEl>
                                        <p:attrNameLst>
                                          <p:attrName>ppt_x</p:attrName>
                                        </p:attrNameLst>
                                      </p:cBhvr>
                                    </p:anim>
                                    <p:set>
                                      <p:cBhvr>
                                        <p:cTn id="68" dur="770" fill="hold"/>
                                        <p:tgtEl>
                                          <p:spTgt spid="7"/>
                                        </p:tgtEl>
                                        <p:attrNameLst>
                                          <p:attrName>ppt_y</p:attrName>
                                        </p:attrNameLst>
                                      </p:cBhvr>
                                      <p:to>
                                        <p:strVal val="(#ppt_y+0.4)"/>
                                      </p:to>
                                    </p:set>
                                    <p:anim from="(#ppt_y+0.4)" to="(#ppt_y)" calcmode="lin" valueType="num">
                                      <p:cBhvr>
                                        <p:cTn id="69" dur="1230" accel="100000" fill="hold">
                                          <p:stCondLst>
                                            <p:cond delay="770"/>
                                          </p:stCondLst>
                                        </p:cTn>
                                        <p:tgtEl>
                                          <p:spTgt spid="7"/>
                                        </p:tgtEl>
                                        <p:attrNameLst>
                                          <p:attrName>ppt_y</p:attrName>
                                        </p:attrNameLst>
                                      </p:cBhvr>
                                    </p:anim>
                                  </p:childTnLst>
                                </p:cTn>
                              </p:par>
                            </p:childTnLst>
                          </p:cTn>
                        </p:par>
                      </p:childTnLst>
                    </p:cTn>
                  </p:par>
                  <p:par>
                    <p:cTn id="70" fill="hold">
                      <p:stCondLst>
                        <p:cond delay="indefinite"/>
                      </p:stCondLst>
                      <p:childTnLst>
                        <p:par>
                          <p:cTn id="71" fill="hold">
                            <p:stCondLst>
                              <p:cond delay="0"/>
                            </p:stCondLst>
                            <p:childTnLst>
                              <p:par>
                                <p:cTn id="72" presetID="51"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770" decel="100000"/>
                                        <p:tgtEl>
                                          <p:spTgt spid="8"/>
                                        </p:tgtEl>
                                      </p:cBhvr>
                                    </p:animEffect>
                                    <p:animScale>
                                      <p:cBhvr>
                                        <p:cTn id="75" dur="770" decel="100000"/>
                                        <p:tgtEl>
                                          <p:spTgt spid="8"/>
                                        </p:tgtEl>
                                      </p:cBhvr>
                                      <p:from x="10000" y="10000"/>
                                      <p:to x="200000" y="450000"/>
                                    </p:animScale>
                                    <p:animScale>
                                      <p:cBhvr>
                                        <p:cTn id="76" dur="1230" accel="100000" fill="hold">
                                          <p:stCondLst>
                                            <p:cond delay="770"/>
                                          </p:stCondLst>
                                        </p:cTn>
                                        <p:tgtEl>
                                          <p:spTgt spid="8"/>
                                        </p:tgtEl>
                                      </p:cBhvr>
                                      <p:from x="200000" y="450000"/>
                                      <p:to x="100000" y="100000"/>
                                    </p:animScale>
                                    <p:set>
                                      <p:cBhvr>
                                        <p:cTn id="77" dur="770" fill="hold"/>
                                        <p:tgtEl>
                                          <p:spTgt spid="8"/>
                                        </p:tgtEl>
                                        <p:attrNameLst>
                                          <p:attrName>ppt_x</p:attrName>
                                        </p:attrNameLst>
                                      </p:cBhvr>
                                      <p:to>
                                        <p:strVal val="(0.5)"/>
                                      </p:to>
                                    </p:set>
                                    <p:anim from="(0.5)" to="(#ppt_x)" calcmode="lin" valueType="num">
                                      <p:cBhvr>
                                        <p:cTn id="78" dur="1230" accel="100000" fill="hold">
                                          <p:stCondLst>
                                            <p:cond delay="770"/>
                                          </p:stCondLst>
                                        </p:cTn>
                                        <p:tgtEl>
                                          <p:spTgt spid="8"/>
                                        </p:tgtEl>
                                        <p:attrNameLst>
                                          <p:attrName>ppt_x</p:attrName>
                                        </p:attrNameLst>
                                      </p:cBhvr>
                                    </p:anim>
                                    <p:set>
                                      <p:cBhvr>
                                        <p:cTn id="79" dur="770" fill="hold"/>
                                        <p:tgtEl>
                                          <p:spTgt spid="8"/>
                                        </p:tgtEl>
                                        <p:attrNameLst>
                                          <p:attrName>ppt_y</p:attrName>
                                        </p:attrNameLst>
                                      </p:cBhvr>
                                      <p:to>
                                        <p:strVal val="(#ppt_y+0.4)"/>
                                      </p:to>
                                    </p:set>
                                    <p:anim from="(#ppt_y+0.4)" to="(#ppt_y)" calcmode="lin" valueType="num">
                                      <p:cBhvr>
                                        <p:cTn id="80" dur="1230" accel="100000" fill="hold">
                                          <p:stCondLst>
                                            <p:cond delay="770"/>
                                          </p:stCondLst>
                                        </p:cTn>
                                        <p:tgtEl>
                                          <p:spTgt spid="8"/>
                                        </p:tgtEl>
                                        <p:attrNameLst>
                                          <p:attrName>ppt_y</p:attrName>
                                        </p:attrNameLst>
                                      </p:cBhvr>
                                    </p:anim>
                                  </p:childTnLst>
                                </p:cTn>
                              </p:par>
                            </p:childTnLst>
                          </p:cTn>
                        </p:par>
                      </p:childTnLst>
                    </p:cTn>
                  </p:par>
                  <p:par>
                    <p:cTn id="81" fill="hold">
                      <p:stCondLst>
                        <p:cond delay="indefinite"/>
                      </p:stCondLst>
                      <p:childTnLst>
                        <p:par>
                          <p:cTn id="82" fill="hold">
                            <p:stCondLst>
                              <p:cond delay="0"/>
                            </p:stCondLst>
                            <p:childTnLst>
                              <p:par>
                                <p:cTn id="83" presetID="51" presetClass="entr" presetSubtype="0"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770" decel="100000"/>
                                        <p:tgtEl>
                                          <p:spTgt spid="9"/>
                                        </p:tgtEl>
                                      </p:cBhvr>
                                    </p:animEffect>
                                    <p:animScale>
                                      <p:cBhvr>
                                        <p:cTn id="86" dur="770" decel="100000"/>
                                        <p:tgtEl>
                                          <p:spTgt spid="9"/>
                                        </p:tgtEl>
                                      </p:cBhvr>
                                      <p:from x="10000" y="10000"/>
                                      <p:to x="200000" y="450000"/>
                                    </p:animScale>
                                    <p:animScale>
                                      <p:cBhvr>
                                        <p:cTn id="87" dur="1230" accel="100000" fill="hold">
                                          <p:stCondLst>
                                            <p:cond delay="770"/>
                                          </p:stCondLst>
                                        </p:cTn>
                                        <p:tgtEl>
                                          <p:spTgt spid="9"/>
                                        </p:tgtEl>
                                      </p:cBhvr>
                                      <p:from x="200000" y="450000"/>
                                      <p:to x="100000" y="100000"/>
                                    </p:animScale>
                                    <p:set>
                                      <p:cBhvr>
                                        <p:cTn id="88" dur="770" fill="hold"/>
                                        <p:tgtEl>
                                          <p:spTgt spid="9"/>
                                        </p:tgtEl>
                                        <p:attrNameLst>
                                          <p:attrName>ppt_x</p:attrName>
                                        </p:attrNameLst>
                                      </p:cBhvr>
                                      <p:to>
                                        <p:strVal val="(0.5)"/>
                                      </p:to>
                                    </p:set>
                                    <p:anim from="(0.5)" to="(#ppt_x)" calcmode="lin" valueType="num">
                                      <p:cBhvr>
                                        <p:cTn id="89" dur="1230" accel="100000" fill="hold">
                                          <p:stCondLst>
                                            <p:cond delay="770"/>
                                          </p:stCondLst>
                                        </p:cTn>
                                        <p:tgtEl>
                                          <p:spTgt spid="9"/>
                                        </p:tgtEl>
                                        <p:attrNameLst>
                                          <p:attrName>ppt_x</p:attrName>
                                        </p:attrNameLst>
                                      </p:cBhvr>
                                    </p:anim>
                                    <p:set>
                                      <p:cBhvr>
                                        <p:cTn id="90" dur="770" fill="hold"/>
                                        <p:tgtEl>
                                          <p:spTgt spid="9"/>
                                        </p:tgtEl>
                                        <p:attrNameLst>
                                          <p:attrName>ppt_y</p:attrName>
                                        </p:attrNameLst>
                                      </p:cBhvr>
                                      <p:to>
                                        <p:strVal val="(#ppt_y+0.4)"/>
                                      </p:to>
                                    </p:set>
                                    <p:anim from="(#ppt_y+0.4)" to="(#ppt_y)" calcmode="lin" valueType="num">
                                      <p:cBhvr>
                                        <p:cTn id="91" dur="1230" accel="100000" fill="hold">
                                          <p:stCondLst>
                                            <p:cond delay="770"/>
                                          </p:stCondLst>
                                        </p:cTn>
                                        <p:tgtEl>
                                          <p:spTgt spid="9"/>
                                        </p:tgtEl>
                                        <p:attrNameLst>
                                          <p:attrName>ppt_y</p:attrName>
                                        </p:attrNameLst>
                                      </p:cBhvr>
                                    </p:anim>
                                  </p:childTnLst>
                                </p:cTn>
                              </p:par>
                            </p:childTnLst>
                          </p:cTn>
                        </p:par>
                      </p:childTnLst>
                    </p:cTn>
                  </p:par>
                  <p:par>
                    <p:cTn id="92" fill="hold">
                      <p:stCondLst>
                        <p:cond delay="indefinite"/>
                      </p:stCondLst>
                      <p:childTnLst>
                        <p:par>
                          <p:cTn id="93" fill="hold">
                            <p:stCondLst>
                              <p:cond delay="0"/>
                            </p:stCondLst>
                            <p:childTnLst>
                              <p:par>
                                <p:cTn id="94" presetID="51" presetClass="entr" presetSubtype="0" fill="hold"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770" decel="100000"/>
                                        <p:tgtEl>
                                          <p:spTgt spid="10"/>
                                        </p:tgtEl>
                                      </p:cBhvr>
                                    </p:animEffect>
                                    <p:animScale>
                                      <p:cBhvr>
                                        <p:cTn id="97" dur="770" decel="100000"/>
                                        <p:tgtEl>
                                          <p:spTgt spid="10"/>
                                        </p:tgtEl>
                                      </p:cBhvr>
                                      <p:from x="10000" y="10000"/>
                                      <p:to x="200000" y="450000"/>
                                    </p:animScale>
                                    <p:animScale>
                                      <p:cBhvr>
                                        <p:cTn id="98" dur="1230" accel="100000" fill="hold">
                                          <p:stCondLst>
                                            <p:cond delay="770"/>
                                          </p:stCondLst>
                                        </p:cTn>
                                        <p:tgtEl>
                                          <p:spTgt spid="10"/>
                                        </p:tgtEl>
                                      </p:cBhvr>
                                      <p:from x="200000" y="450000"/>
                                      <p:to x="100000" y="100000"/>
                                    </p:animScale>
                                    <p:set>
                                      <p:cBhvr>
                                        <p:cTn id="99" dur="770" fill="hold"/>
                                        <p:tgtEl>
                                          <p:spTgt spid="10"/>
                                        </p:tgtEl>
                                        <p:attrNameLst>
                                          <p:attrName>ppt_x</p:attrName>
                                        </p:attrNameLst>
                                      </p:cBhvr>
                                      <p:to>
                                        <p:strVal val="(0.5)"/>
                                      </p:to>
                                    </p:set>
                                    <p:anim from="(0.5)" to="(#ppt_x)" calcmode="lin" valueType="num">
                                      <p:cBhvr>
                                        <p:cTn id="100" dur="1230" accel="100000" fill="hold">
                                          <p:stCondLst>
                                            <p:cond delay="770"/>
                                          </p:stCondLst>
                                        </p:cTn>
                                        <p:tgtEl>
                                          <p:spTgt spid="10"/>
                                        </p:tgtEl>
                                        <p:attrNameLst>
                                          <p:attrName>ppt_x</p:attrName>
                                        </p:attrNameLst>
                                      </p:cBhvr>
                                    </p:anim>
                                    <p:set>
                                      <p:cBhvr>
                                        <p:cTn id="101" dur="770" fill="hold"/>
                                        <p:tgtEl>
                                          <p:spTgt spid="10"/>
                                        </p:tgtEl>
                                        <p:attrNameLst>
                                          <p:attrName>ppt_y</p:attrName>
                                        </p:attrNameLst>
                                      </p:cBhvr>
                                      <p:to>
                                        <p:strVal val="(#ppt_y+0.4)"/>
                                      </p:to>
                                    </p:set>
                                    <p:anim from="(#ppt_y+0.4)" to="(#ppt_y)" calcmode="lin" valueType="num">
                                      <p:cBhvr>
                                        <p:cTn id="102"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a:buNone/>
            </a:pPr>
            <a:r>
              <a:rPr lang="ar-DZ" dirty="0" smtClean="0">
                <a:solidFill>
                  <a:srgbClr val="7030A0"/>
                </a:solidFill>
                <a:cs typeface="Bold Italic Art" pitchFamily="2" charset="-78"/>
              </a:rPr>
              <a:t>                       </a:t>
            </a:r>
            <a:r>
              <a:rPr lang="ar-SA" dirty="0" smtClean="0">
                <a:solidFill>
                  <a:srgbClr val="7030A0"/>
                </a:solidFill>
                <a:cs typeface="Bold Italic Art" pitchFamily="2" charset="-78"/>
              </a:rPr>
              <a:t>الجزء العملي للتجربة:</a:t>
            </a:r>
            <a:endParaRPr lang="en-US" dirty="0" smtClean="0">
              <a:solidFill>
                <a:srgbClr val="7030A0"/>
              </a:solidFill>
              <a:cs typeface="Bold Italic Art" pitchFamily="2" charset="-78"/>
            </a:endParaRPr>
          </a:p>
          <a:p>
            <a:pPr>
              <a:buNone/>
            </a:pPr>
            <a:r>
              <a:rPr lang="en-US" dirty="0" smtClean="0">
                <a:solidFill>
                  <a:srgbClr val="00B050"/>
                </a:solidFill>
              </a:rPr>
              <a:t>-</a:t>
            </a:r>
            <a:r>
              <a:rPr lang="ar-SA" dirty="0" smtClean="0">
                <a:solidFill>
                  <a:srgbClr val="00B050"/>
                </a:solidFill>
              </a:rPr>
              <a:t>خطوات التنفيذ</a:t>
            </a:r>
            <a:r>
              <a:rPr lang="en-US" dirty="0" smtClean="0">
                <a:solidFill>
                  <a:srgbClr val="00B050"/>
                </a:solidFill>
              </a:rPr>
              <a:t> :</a:t>
            </a:r>
          </a:p>
          <a:p>
            <a:pPr>
              <a:buNone/>
            </a:pPr>
            <a:r>
              <a:rPr lang="en-US" dirty="0" smtClean="0">
                <a:solidFill>
                  <a:srgbClr val="FF0000"/>
                </a:solidFill>
              </a:rPr>
              <a:t>/1 </a:t>
            </a:r>
            <a:r>
              <a:rPr lang="ar-SA" dirty="0" smtClean="0"/>
              <a:t>حضر حمام مائي وذلك بتسخين دورق حجمه </a:t>
            </a:r>
            <a:r>
              <a:rPr lang="en-US" dirty="0" smtClean="0"/>
              <a:t>400</a:t>
            </a:r>
            <a:r>
              <a:rPr lang="ar-SA" dirty="0" smtClean="0"/>
              <a:t> مل مليء لنصفه بالماء باستخدام صفيحة تسخين. درجة حرارة الماء يجب أن تكون من </a:t>
            </a:r>
            <a:r>
              <a:rPr lang="fr-FR" dirty="0" smtClean="0"/>
              <a:t>60-50 </a:t>
            </a:r>
            <a:r>
              <a:rPr lang="en-US" dirty="0" smtClean="0"/>
              <a:t>°c</a:t>
            </a:r>
            <a:br>
              <a:rPr lang="en-US" dirty="0" smtClean="0"/>
            </a:br>
            <a:r>
              <a:rPr lang="en-US" dirty="0" smtClean="0">
                <a:solidFill>
                  <a:srgbClr val="FF0000"/>
                </a:solidFill>
              </a:rPr>
              <a:t>/2</a:t>
            </a:r>
            <a:r>
              <a:rPr lang="en-US" dirty="0" smtClean="0"/>
              <a:t> </a:t>
            </a:r>
            <a:r>
              <a:rPr lang="ar-SA" dirty="0" smtClean="0"/>
              <a:t>أثناء انتظار الماء ليسخن. أحد الطلاب يمكنه أن يذهب ويستلم من الأستاذ دورق مخروطي يحتوي على حمض </a:t>
            </a:r>
            <a:r>
              <a:rPr lang="ar-SA" dirty="0" err="1" smtClean="0"/>
              <a:t>الاسيتيك</a:t>
            </a:r>
            <a:r>
              <a:rPr lang="ar-SA" dirty="0" smtClean="0"/>
              <a:t> </a:t>
            </a:r>
            <a:r>
              <a:rPr lang="ar-SA" dirty="0" err="1" smtClean="0"/>
              <a:t>أنهيدرايد</a:t>
            </a:r>
            <a:r>
              <a:rPr lang="ar-SA" dirty="0" smtClean="0"/>
              <a:t>. بينما زميله في العمل يجب أن يبقى يراقب بالقرب من حمام الماء</a:t>
            </a:r>
            <a:r>
              <a:rPr lang="en-US" dirty="0" smtClean="0"/>
              <a:t>.</a:t>
            </a:r>
            <a:br>
              <a:rPr lang="en-US" dirty="0" smtClean="0"/>
            </a:br>
            <a:r>
              <a:rPr lang="en-US" dirty="0" smtClean="0">
                <a:solidFill>
                  <a:srgbClr val="FF0000"/>
                </a:solidFill>
              </a:rPr>
              <a:t>/3</a:t>
            </a:r>
            <a:r>
              <a:rPr lang="ar-SA" dirty="0" smtClean="0"/>
              <a:t>عد إلى موقع عملك بحذر شديد ثم أضف السالي سيليك للدورق المخروطي</a:t>
            </a:r>
            <a:r>
              <a:rPr lang="en-US" dirty="0" smtClean="0"/>
              <a:t> .</a:t>
            </a:r>
            <a:br>
              <a:rPr lang="en-US" dirty="0" smtClean="0"/>
            </a:br>
            <a:r>
              <a:rPr lang="en-US" dirty="0" smtClean="0">
                <a:solidFill>
                  <a:srgbClr val="FF0000"/>
                </a:solidFill>
              </a:rPr>
              <a:t>/4</a:t>
            </a:r>
            <a:r>
              <a:rPr lang="ar-SA" dirty="0" smtClean="0"/>
              <a:t>أضف وبحذر شديد </a:t>
            </a:r>
            <a:r>
              <a:rPr lang="fr-FR" dirty="0" smtClean="0"/>
              <a:t>5</a:t>
            </a:r>
            <a:r>
              <a:rPr lang="ar-SA" dirty="0" smtClean="0"/>
              <a:t> نقاط من حمض الكبريتيك المركز. حرك بلطف باستخدام ميزان حرارة</a:t>
            </a:r>
            <a:r>
              <a:rPr lang="en-US" dirty="0" smtClean="0"/>
              <a:t>.</a:t>
            </a:r>
          </a:p>
          <a:p>
            <a:pPr>
              <a:buNone/>
            </a:pPr>
            <a:r>
              <a:rPr lang="fr-FR" dirty="0" smtClean="0">
                <a:solidFill>
                  <a:srgbClr val="FF0000"/>
                </a:solidFill>
              </a:rPr>
              <a:t>/5 </a:t>
            </a:r>
            <a:r>
              <a:rPr lang="ar-SA" dirty="0" smtClean="0"/>
              <a:t>استخدم الحمام المائي الساخن لتسخين الدورق المخروطي لمدة 15 دقيقه على درجة حرارة ما بين </a:t>
            </a:r>
            <a:r>
              <a:rPr lang="en-US" dirty="0" smtClean="0"/>
              <a:t>50</a:t>
            </a:r>
            <a:r>
              <a:rPr lang="ar-SA" dirty="0" smtClean="0"/>
              <a:t>-</a:t>
            </a:r>
            <a:r>
              <a:rPr lang="en-US" dirty="0" smtClean="0"/>
              <a:t>°c.60</a:t>
            </a:r>
            <a:endParaRPr lang="ar-DZ"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buNone/>
            </a:pPr>
            <a:r>
              <a:rPr lang="ar-DZ" dirty="0" smtClean="0">
                <a:solidFill>
                  <a:srgbClr val="FF0000"/>
                </a:solidFill>
              </a:rPr>
              <a:t>6</a:t>
            </a:r>
            <a:r>
              <a:rPr lang="ar-SA" dirty="0" smtClean="0">
                <a:solidFill>
                  <a:srgbClr val="FF0000"/>
                </a:solidFill>
              </a:rPr>
              <a:t>/</a:t>
            </a:r>
            <a:r>
              <a:rPr lang="ar-SA" dirty="0" smtClean="0"/>
              <a:t>أضف حوالي 150 مل ماء مقطر وحرك بشكل قوي</a:t>
            </a:r>
            <a:r>
              <a:rPr lang="en-US" dirty="0" smtClean="0"/>
              <a:t> .</a:t>
            </a:r>
            <a:br>
              <a:rPr lang="en-US" dirty="0" smtClean="0"/>
            </a:br>
            <a:r>
              <a:rPr lang="en-US" dirty="0" smtClean="0">
                <a:solidFill>
                  <a:srgbClr val="FF0000"/>
                </a:solidFill>
              </a:rPr>
              <a:t>7 </a:t>
            </a:r>
            <a:r>
              <a:rPr lang="ar-SA" dirty="0" smtClean="0">
                <a:solidFill>
                  <a:srgbClr val="FF0000"/>
                </a:solidFill>
              </a:rPr>
              <a:t>/</a:t>
            </a:r>
            <a:r>
              <a:rPr lang="ar-SA" dirty="0" smtClean="0"/>
              <a:t>رشح المحلول باستخدام قمع </a:t>
            </a:r>
            <a:r>
              <a:rPr lang="ar-SA" dirty="0" err="1" smtClean="0"/>
              <a:t>بخنر</a:t>
            </a:r>
            <a:r>
              <a:rPr lang="en-US" dirty="0" smtClean="0"/>
              <a:t>.</a:t>
            </a:r>
            <a:br>
              <a:rPr lang="en-US" dirty="0" smtClean="0"/>
            </a:br>
            <a:r>
              <a:rPr lang="ar-DZ" dirty="0" smtClean="0"/>
              <a:t> </a:t>
            </a:r>
            <a:r>
              <a:rPr lang="en-US" dirty="0" smtClean="0">
                <a:solidFill>
                  <a:srgbClr val="FF0000"/>
                </a:solidFill>
              </a:rPr>
              <a:t>8</a:t>
            </a:r>
            <a:r>
              <a:rPr lang="ar-DZ" dirty="0" smtClean="0">
                <a:solidFill>
                  <a:srgbClr val="FF0000"/>
                </a:solidFill>
              </a:rPr>
              <a:t>/</a:t>
            </a:r>
            <a:r>
              <a:rPr lang="en-US" dirty="0" smtClean="0">
                <a:solidFill>
                  <a:srgbClr val="FF0000"/>
                </a:solidFill>
              </a:rPr>
              <a:t> </a:t>
            </a:r>
            <a:r>
              <a:rPr lang="ar-SA" dirty="0" smtClean="0"/>
              <a:t>حضر محلول بإضافة </a:t>
            </a:r>
            <a:r>
              <a:rPr lang="en-US" dirty="0" smtClean="0"/>
              <a:t>30</a:t>
            </a:r>
            <a:r>
              <a:rPr lang="ar-SA" dirty="0" smtClean="0"/>
              <a:t> مل </a:t>
            </a:r>
            <a:r>
              <a:rPr lang="ar-SA" dirty="0" err="1" smtClean="0"/>
              <a:t>ايثانول</a:t>
            </a:r>
            <a:r>
              <a:rPr lang="ar-SA" dirty="0" smtClean="0"/>
              <a:t> إلى </a:t>
            </a:r>
            <a:r>
              <a:rPr lang="en-US" dirty="0" smtClean="0"/>
              <a:t>75</a:t>
            </a:r>
            <a:r>
              <a:rPr lang="ar-SA" dirty="0" smtClean="0"/>
              <a:t>مل ماء مقطر , ثم أذب المادة الصلبة التي حصلت عليها في الخطوة السابقة في هذا المحلول . إن لم يذب المحلول بشكل كامل سخن الدورق في حمام مائي حتى تذوب جميع المادة الصلبة</a:t>
            </a:r>
            <a:r>
              <a:rPr lang="en-US" dirty="0" smtClean="0"/>
              <a:t>.</a:t>
            </a:r>
          </a:p>
          <a:p>
            <a:pPr>
              <a:buNone/>
            </a:pPr>
            <a:r>
              <a:rPr lang="en-US" dirty="0" smtClean="0">
                <a:solidFill>
                  <a:srgbClr val="FF0000"/>
                </a:solidFill>
              </a:rPr>
              <a:t>/9</a:t>
            </a:r>
            <a:r>
              <a:rPr lang="en-US" dirty="0" smtClean="0"/>
              <a:t>  </a:t>
            </a:r>
            <a:r>
              <a:rPr lang="ar-SA" dirty="0" smtClean="0"/>
              <a:t>برد المحلول ببطء من أجل ترسيب ( إعادة بلورة ) المادة الصلبة في أسفل الورق. بلورات </a:t>
            </a:r>
            <a:r>
              <a:rPr lang="ar-SA" dirty="0" err="1" smtClean="0"/>
              <a:t>ابرية</a:t>
            </a:r>
            <a:r>
              <a:rPr lang="ar-SA" dirty="0" smtClean="0"/>
              <a:t> بيضاء سوف تحصل عليها</a:t>
            </a:r>
            <a:r>
              <a:rPr lang="en-US" dirty="0" smtClean="0"/>
              <a:t>.</a:t>
            </a:r>
          </a:p>
          <a:p>
            <a:pPr>
              <a:buNone/>
            </a:pPr>
            <a:r>
              <a:rPr lang="en-US" dirty="0" smtClean="0">
                <a:solidFill>
                  <a:srgbClr val="FF0000"/>
                </a:solidFill>
              </a:rPr>
              <a:t>10/ </a:t>
            </a:r>
            <a:r>
              <a:rPr lang="ar-SA" dirty="0" smtClean="0"/>
              <a:t>رشح المحلول مرة أخرى مستخدما قمع </a:t>
            </a:r>
            <a:r>
              <a:rPr lang="ar-SA" dirty="0" err="1" smtClean="0"/>
              <a:t>بوخنر</a:t>
            </a:r>
            <a:r>
              <a:rPr lang="ar-SA" dirty="0" smtClean="0"/>
              <a:t> . اجمع الأسبرين في علبة صغيرة</a:t>
            </a:r>
            <a:endParaRPr lang="en-US" dirty="0" smtClean="0"/>
          </a:p>
          <a:p>
            <a:pPr>
              <a:buNone/>
            </a:pPr>
            <a:r>
              <a:rPr lang="ar-DZ" dirty="0" smtClean="0">
                <a:solidFill>
                  <a:srgbClr val="FF3300"/>
                </a:solidFill>
                <a:cs typeface="Bold Italic Art" pitchFamily="2" charset="-78"/>
              </a:rPr>
              <a:t>ملاحظة:</a:t>
            </a:r>
            <a:r>
              <a:rPr lang="ar-SA" dirty="0" smtClean="0">
                <a:solidFill>
                  <a:srgbClr val="C00000"/>
                </a:solidFill>
              </a:rPr>
              <a:t>الهدف من إذابة المادة الصلبة في الماء وبلورتها هو تنقيتها من الشوائب</a:t>
            </a:r>
            <a:r>
              <a:rPr lang="en-US" dirty="0" smtClean="0">
                <a:solidFill>
                  <a:srgbClr val="C00000"/>
                </a:solidFill>
              </a:rPr>
              <a:t>.</a:t>
            </a:r>
          </a:p>
          <a:p>
            <a:pPr>
              <a:buNone/>
            </a:pPr>
            <a:r>
              <a:rPr lang="ar-DZ" dirty="0" smtClean="0"/>
              <a:t>	</a:t>
            </a:r>
            <a:endParaRPr lang="en-US" dirty="0" smtClean="0"/>
          </a:p>
          <a:p>
            <a:pPr>
              <a:buNone/>
            </a:pPr>
            <a:endParaRPr lang="ar-DZ" dirty="0"/>
          </a:p>
        </p:txBody>
      </p:sp>
      <p:pic>
        <p:nvPicPr>
          <p:cNvPr id="4" name="صورة 3" descr="7bf5c19204.gif"/>
          <p:cNvPicPr>
            <a:picLocks noChangeAspect="1"/>
          </p:cNvPicPr>
          <p:nvPr/>
        </p:nvPicPr>
        <p:blipFill>
          <a:blip r:embed="rId2"/>
          <a:stretch>
            <a:fillRect/>
          </a:stretch>
        </p:blipFill>
        <p:spPr>
          <a:xfrm>
            <a:off x="0" y="5786454"/>
            <a:ext cx="3214678" cy="1071546"/>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heckerboard(across)">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DZ" dirty="0" smtClean="0">
                <a:solidFill>
                  <a:srgbClr val="FF0000"/>
                </a:solidFill>
                <a:cs typeface="Bold Italic Art" pitchFamily="2" charset="-78"/>
              </a:rPr>
              <a:t>6/المعادلة الكيميائية </a:t>
            </a:r>
            <a:endParaRPr lang="ar-DZ" dirty="0">
              <a:solidFill>
                <a:srgbClr val="FF0000"/>
              </a:solidFill>
              <a:cs typeface="Bold Italic Art" pitchFamily="2" charset="-78"/>
            </a:endParaRPr>
          </a:p>
        </p:txBody>
      </p:sp>
      <p:sp>
        <p:nvSpPr>
          <p:cNvPr id="4" name="عنصر نائب للمحتوى 3"/>
          <p:cNvSpPr>
            <a:spLocks noGrp="1"/>
          </p:cNvSpPr>
          <p:nvPr>
            <p:ph idx="1"/>
          </p:nvPr>
        </p:nvSpPr>
        <p:spPr>
          <a:xfrm>
            <a:off x="0" y="1600200"/>
            <a:ext cx="9144000" cy="4525963"/>
          </a:xfrm>
        </p:spPr>
        <p:txBody>
          <a:bodyPr/>
          <a:lstStyle/>
          <a:p>
            <a:pPr algn="l" rtl="0"/>
            <a:r>
              <a:rPr lang="en-US" sz="2000" b="1" dirty="0" smtClean="0">
                <a:solidFill>
                  <a:schemeClr val="tx1">
                    <a:lumMod val="85000"/>
                    <a:lumOff val="15000"/>
                  </a:schemeClr>
                </a:solidFill>
              </a:rPr>
              <a:t>CH</a:t>
            </a:r>
            <a:r>
              <a:rPr lang="en-US" sz="2000" b="1" baseline="-25000" dirty="0" smtClean="0">
                <a:solidFill>
                  <a:schemeClr val="tx1">
                    <a:lumMod val="85000"/>
                    <a:lumOff val="15000"/>
                  </a:schemeClr>
                </a:solidFill>
              </a:rPr>
              <a:t>3</a:t>
            </a:r>
            <a:r>
              <a:rPr lang="en-US" sz="2000" b="1" dirty="0" smtClean="0">
                <a:solidFill>
                  <a:schemeClr val="tx1">
                    <a:lumMod val="85000"/>
                    <a:lumOff val="15000"/>
                  </a:schemeClr>
                </a:solidFill>
              </a:rPr>
              <a:t>-CO-O-CO-CH</a:t>
            </a:r>
            <a:r>
              <a:rPr lang="en-US" sz="2000" b="1" baseline="-25000" dirty="0" smtClean="0">
                <a:solidFill>
                  <a:schemeClr val="tx1">
                    <a:lumMod val="85000"/>
                    <a:lumOff val="15000"/>
                  </a:schemeClr>
                </a:solidFill>
              </a:rPr>
              <a:t>3</a:t>
            </a:r>
            <a:r>
              <a:rPr lang="en-US" sz="2000" b="1" dirty="0" smtClean="0">
                <a:solidFill>
                  <a:schemeClr val="tx1">
                    <a:lumMod val="85000"/>
                    <a:lumOff val="15000"/>
                  </a:schemeClr>
                </a:solidFill>
              </a:rPr>
              <a:t> +   HO-C</a:t>
            </a:r>
            <a:r>
              <a:rPr lang="en-US" sz="2000" b="1" baseline="-25000" dirty="0" smtClean="0">
                <a:solidFill>
                  <a:schemeClr val="tx1">
                    <a:lumMod val="85000"/>
                    <a:lumOff val="15000"/>
                  </a:schemeClr>
                </a:solidFill>
              </a:rPr>
              <a:t>6</a:t>
            </a:r>
            <a:r>
              <a:rPr lang="en-US" sz="2000" b="1" dirty="0" smtClean="0">
                <a:solidFill>
                  <a:schemeClr val="tx1">
                    <a:lumMod val="85000"/>
                    <a:lumOff val="15000"/>
                  </a:schemeClr>
                </a:solidFill>
              </a:rPr>
              <a:t>H</a:t>
            </a:r>
            <a:r>
              <a:rPr lang="en-US" sz="2000" b="1" baseline="-25000" dirty="0" smtClean="0">
                <a:solidFill>
                  <a:schemeClr val="tx1">
                    <a:lumMod val="85000"/>
                    <a:lumOff val="15000"/>
                  </a:schemeClr>
                </a:solidFill>
              </a:rPr>
              <a:t>4</a:t>
            </a:r>
            <a:r>
              <a:rPr lang="en-US" sz="2000" b="1" dirty="0" smtClean="0">
                <a:solidFill>
                  <a:schemeClr val="tx1">
                    <a:lumMod val="85000"/>
                    <a:lumOff val="15000"/>
                  </a:schemeClr>
                </a:solidFill>
              </a:rPr>
              <a:t>-CO</a:t>
            </a:r>
            <a:r>
              <a:rPr lang="en-US" sz="2000" b="1" baseline="-25000" dirty="0" smtClean="0">
                <a:solidFill>
                  <a:schemeClr val="tx1">
                    <a:lumMod val="85000"/>
                    <a:lumOff val="15000"/>
                  </a:schemeClr>
                </a:solidFill>
              </a:rPr>
              <a:t>2</a:t>
            </a:r>
            <a:r>
              <a:rPr lang="en-US" sz="2000" b="1" dirty="0" smtClean="0">
                <a:solidFill>
                  <a:schemeClr val="tx1">
                    <a:lumMod val="85000"/>
                    <a:lumOff val="15000"/>
                  </a:schemeClr>
                </a:solidFill>
              </a:rPr>
              <a:t>H </a:t>
            </a:r>
            <a:r>
              <a:rPr lang="ar-DZ" sz="2000" b="1" dirty="0" smtClean="0">
                <a:solidFill>
                  <a:schemeClr val="tx1">
                    <a:lumMod val="85000"/>
                    <a:lumOff val="15000"/>
                  </a:schemeClr>
                </a:solidFill>
              </a:rPr>
              <a:t>                  </a:t>
            </a:r>
            <a:r>
              <a:rPr lang="en-US" sz="2000" b="1" dirty="0" smtClean="0">
                <a:solidFill>
                  <a:schemeClr val="tx1">
                    <a:lumMod val="85000"/>
                    <a:lumOff val="15000"/>
                  </a:schemeClr>
                </a:solidFill>
              </a:rPr>
              <a:t>CH</a:t>
            </a:r>
            <a:r>
              <a:rPr lang="en-US" sz="2000" b="1" baseline="-25000" dirty="0" smtClean="0">
                <a:solidFill>
                  <a:schemeClr val="tx1">
                    <a:lumMod val="85000"/>
                    <a:lumOff val="15000"/>
                  </a:schemeClr>
                </a:solidFill>
              </a:rPr>
              <a:t>3</a:t>
            </a:r>
            <a:r>
              <a:rPr lang="en-US" sz="2000" b="1" dirty="0" smtClean="0">
                <a:solidFill>
                  <a:schemeClr val="tx1">
                    <a:lumMod val="85000"/>
                    <a:lumOff val="15000"/>
                  </a:schemeClr>
                </a:solidFill>
              </a:rPr>
              <a:t>CO</a:t>
            </a:r>
            <a:r>
              <a:rPr lang="en-US" sz="2000" b="1" baseline="-25000" dirty="0" smtClean="0">
                <a:solidFill>
                  <a:schemeClr val="tx1">
                    <a:lumMod val="85000"/>
                    <a:lumOff val="15000"/>
                  </a:schemeClr>
                </a:solidFill>
              </a:rPr>
              <a:t>2</a:t>
            </a:r>
            <a:r>
              <a:rPr lang="en-US" sz="2000" b="1" dirty="0" smtClean="0">
                <a:solidFill>
                  <a:schemeClr val="tx1">
                    <a:lumMod val="85000"/>
                    <a:lumOff val="15000"/>
                  </a:schemeClr>
                </a:solidFill>
              </a:rPr>
              <a:t>-C</a:t>
            </a:r>
            <a:r>
              <a:rPr lang="en-US" sz="2000" b="1" baseline="-25000" dirty="0" smtClean="0">
                <a:solidFill>
                  <a:schemeClr val="tx1">
                    <a:lumMod val="85000"/>
                    <a:lumOff val="15000"/>
                  </a:schemeClr>
                </a:solidFill>
              </a:rPr>
              <a:t>6</a:t>
            </a:r>
            <a:r>
              <a:rPr lang="en-US" sz="2000" b="1" dirty="0" smtClean="0">
                <a:solidFill>
                  <a:schemeClr val="tx1">
                    <a:lumMod val="85000"/>
                    <a:lumOff val="15000"/>
                  </a:schemeClr>
                </a:solidFill>
              </a:rPr>
              <a:t>H</a:t>
            </a:r>
            <a:r>
              <a:rPr lang="en-US" sz="2000" b="1" baseline="-25000" dirty="0" smtClean="0">
                <a:solidFill>
                  <a:schemeClr val="tx1">
                    <a:lumMod val="85000"/>
                    <a:lumOff val="15000"/>
                  </a:schemeClr>
                </a:solidFill>
              </a:rPr>
              <a:t>4</a:t>
            </a:r>
            <a:r>
              <a:rPr lang="en-US" sz="2000" b="1" dirty="0" smtClean="0">
                <a:solidFill>
                  <a:schemeClr val="tx1">
                    <a:lumMod val="85000"/>
                    <a:lumOff val="15000"/>
                  </a:schemeClr>
                </a:solidFill>
              </a:rPr>
              <a:t>-CO</a:t>
            </a:r>
            <a:r>
              <a:rPr lang="en-US" sz="2000" b="1" baseline="-25000" dirty="0" smtClean="0">
                <a:solidFill>
                  <a:schemeClr val="tx1">
                    <a:lumMod val="85000"/>
                    <a:lumOff val="15000"/>
                  </a:schemeClr>
                </a:solidFill>
              </a:rPr>
              <a:t>2</a:t>
            </a:r>
            <a:r>
              <a:rPr lang="en-US" sz="2000" b="1" dirty="0" smtClean="0">
                <a:solidFill>
                  <a:schemeClr val="tx1">
                    <a:lumMod val="85000"/>
                    <a:lumOff val="15000"/>
                  </a:schemeClr>
                </a:solidFill>
              </a:rPr>
              <a:t>H  </a:t>
            </a:r>
            <a:r>
              <a:rPr lang="ar-DZ" sz="2000" b="1" dirty="0" smtClean="0">
                <a:solidFill>
                  <a:schemeClr val="tx1">
                    <a:lumMod val="85000"/>
                    <a:lumOff val="15000"/>
                  </a:schemeClr>
                </a:solidFill>
              </a:rPr>
              <a:t>+</a:t>
            </a:r>
            <a:r>
              <a:rPr lang="en-US" sz="2000" b="1" dirty="0" smtClean="0">
                <a:solidFill>
                  <a:schemeClr val="tx1">
                    <a:lumMod val="85000"/>
                    <a:lumOff val="15000"/>
                  </a:schemeClr>
                </a:solidFill>
              </a:rPr>
              <a:t> CH</a:t>
            </a:r>
            <a:r>
              <a:rPr lang="en-US" sz="2000" b="1" baseline="-25000" dirty="0" smtClean="0">
                <a:solidFill>
                  <a:schemeClr val="tx1">
                    <a:lumMod val="85000"/>
                    <a:lumOff val="15000"/>
                  </a:schemeClr>
                </a:solidFill>
              </a:rPr>
              <a:t>3</a:t>
            </a:r>
            <a:r>
              <a:rPr lang="en-US" sz="2000" b="1" dirty="0" smtClean="0">
                <a:solidFill>
                  <a:schemeClr val="tx1">
                    <a:lumMod val="85000"/>
                    <a:lumOff val="15000"/>
                  </a:schemeClr>
                </a:solidFill>
              </a:rPr>
              <a:t>-CO</a:t>
            </a:r>
            <a:r>
              <a:rPr lang="en-US" sz="2000" b="1" baseline="-25000" dirty="0" smtClean="0">
                <a:solidFill>
                  <a:schemeClr val="tx1">
                    <a:lumMod val="85000"/>
                    <a:lumOff val="15000"/>
                  </a:schemeClr>
                </a:solidFill>
              </a:rPr>
              <a:t>2</a:t>
            </a:r>
            <a:r>
              <a:rPr lang="en-US" sz="2000" b="1" dirty="0" smtClean="0">
                <a:solidFill>
                  <a:schemeClr val="tx1">
                    <a:lumMod val="85000"/>
                    <a:lumOff val="15000"/>
                  </a:schemeClr>
                </a:solidFill>
              </a:rPr>
              <a:t>H      </a:t>
            </a:r>
            <a:endParaRPr lang="en-US" sz="2000" dirty="0" smtClean="0">
              <a:solidFill>
                <a:schemeClr val="tx1">
                  <a:lumMod val="85000"/>
                  <a:lumOff val="15000"/>
                </a:schemeClr>
              </a:solidFill>
            </a:endParaRPr>
          </a:p>
          <a:p>
            <a:r>
              <a:rPr lang="ar-SA" sz="2400" b="1" dirty="0" smtClean="0"/>
              <a:t>حمض الخل</a:t>
            </a:r>
            <a:r>
              <a:rPr lang="ar-SA" sz="2400" dirty="0" smtClean="0"/>
              <a:t>    +    </a:t>
            </a:r>
            <a:r>
              <a:rPr lang="ar-SA" sz="2400" b="1" dirty="0" smtClean="0"/>
              <a:t>الأسبرين</a:t>
            </a:r>
            <a:r>
              <a:rPr lang="ar-SA" sz="2400" dirty="0" smtClean="0"/>
              <a:t>   </a:t>
            </a:r>
            <a:r>
              <a:rPr lang="fr-FR" sz="2400" dirty="0" smtClean="0"/>
              <a:t>         </a:t>
            </a:r>
            <a:r>
              <a:rPr lang="ar-SA" sz="2400" dirty="0" smtClean="0"/>
              <a:t> </a:t>
            </a:r>
            <a:r>
              <a:rPr lang="fr-FR" sz="2400" dirty="0" smtClean="0"/>
              <a:t>     </a:t>
            </a:r>
            <a:r>
              <a:rPr lang="ar-SA" sz="2400" b="1" dirty="0" smtClean="0"/>
              <a:t>حمض السالي سيليك  +  بلا ماء حمض الخل</a:t>
            </a:r>
            <a:endParaRPr lang="ar-DZ" sz="2400" dirty="0"/>
          </a:p>
        </p:txBody>
      </p:sp>
      <p:sp>
        <p:nvSpPr>
          <p:cNvPr id="5" name="سهم إلى اليسار 4">
            <a:hlinkClick r:id="rId2" action="ppaction://hlinksldjump"/>
          </p:cNvPr>
          <p:cNvSpPr/>
          <p:nvPr/>
        </p:nvSpPr>
        <p:spPr>
          <a:xfrm>
            <a:off x="0" y="6072206"/>
            <a:ext cx="1500166" cy="785794"/>
          </a:xfrm>
          <a:prstGeom prst="leftArrow">
            <a:avLst>
              <a:gd name="adj1" fmla="val 50000"/>
              <a:gd name="adj2" fmla="val 5000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cxnSp>
        <p:nvCxnSpPr>
          <p:cNvPr id="7" name="رابط كسهم مستقيم 6"/>
          <p:cNvCxnSpPr/>
          <p:nvPr/>
        </p:nvCxnSpPr>
        <p:spPr>
          <a:xfrm>
            <a:off x="4214810" y="1857364"/>
            <a:ext cx="1071570" cy="1588"/>
          </a:xfrm>
          <a:prstGeom prst="straightConnector1">
            <a:avLst/>
          </a:prstGeom>
          <a:ln w="38100">
            <a:solidFill>
              <a:srgbClr val="FF3300"/>
            </a:solidFill>
            <a:tailEnd type="arrow"/>
          </a:ln>
        </p:spPr>
        <p:style>
          <a:lnRef idx="1">
            <a:schemeClr val="accent2"/>
          </a:lnRef>
          <a:fillRef idx="0">
            <a:schemeClr val="accent2"/>
          </a:fillRef>
          <a:effectRef idx="0">
            <a:schemeClr val="accent2"/>
          </a:effectRef>
          <a:fontRef idx="minor">
            <a:schemeClr val="tx1"/>
          </a:fontRef>
        </p:style>
      </p:cxnSp>
      <p:cxnSp>
        <p:nvCxnSpPr>
          <p:cNvPr id="9" name="رابط كسهم مستقيم 8"/>
          <p:cNvCxnSpPr/>
          <p:nvPr/>
        </p:nvCxnSpPr>
        <p:spPr>
          <a:xfrm>
            <a:off x="4643438" y="2285992"/>
            <a:ext cx="1071570" cy="1588"/>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10" name="صورة 9" descr="معادلة صناعة الاسبرين.PNG"/>
          <p:cNvPicPr>
            <a:picLocks noChangeAspect="1"/>
          </p:cNvPicPr>
          <p:nvPr/>
        </p:nvPicPr>
        <p:blipFill>
          <a:blip r:embed="rId4"/>
          <a:stretch>
            <a:fillRect/>
          </a:stretch>
        </p:blipFill>
        <p:spPr>
          <a:xfrm>
            <a:off x="0" y="2714620"/>
            <a:ext cx="9144000" cy="3143272"/>
          </a:xfrm>
          <a:prstGeom prst="rect">
            <a:avLst/>
          </a:prstGeom>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770" decel="100000"/>
                                        <p:tgtEl>
                                          <p:spTgt spid="10"/>
                                        </p:tgtEl>
                                      </p:cBhvr>
                                    </p:animEffect>
                                    <p:animScale>
                                      <p:cBhvr>
                                        <p:cTn id="43" dur="770" decel="100000"/>
                                        <p:tgtEl>
                                          <p:spTgt spid="10"/>
                                        </p:tgtEl>
                                      </p:cBhvr>
                                      <p:from x="10000" y="10000"/>
                                      <p:to x="200000" y="450000"/>
                                    </p:animScale>
                                    <p:animScale>
                                      <p:cBhvr>
                                        <p:cTn id="44" dur="1230" accel="100000" fill="hold">
                                          <p:stCondLst>
                                            <p:cond delay="770"/>
                                          </p:stCondLst>
                                        </p:cTn>
                                        <p:tgtEl>
                                          <p:spTgt spid="10"/>
                                        </p:tgtEl>
                                      </p:cBhvr>
                                      <p:from x="200000" y="450000"/>
                                      <p:to x="100000" y="100000"/>
                                    </p:animScale>
                                    <p:set>
                                      <p:cBhvr>
                                        <p:cTn id="45" dur="770" fill="hold"/>
                                        <p:tgtEl>
                                          <p:spTgt spid="10"/>
                                        </p:tgtEl>
                                        <p:attrNameLst>
                                          <p:attrName>ppt_x</p:attrName>
                                        </p:attrNameLst>
                                      </p:cBhvr>
                                      <p:to>
                                        <p:strVal val="(0.5)"/>
                                      </p:to>
                                    </p:set>
                                    <p:anim from="(0.5)" to="(#ppt_x)" calcmode="lin" valueType="num">
                                      <p:cBhvr>
                                        <p:cTn id="46" dur="1230" accel="100000" fill="hold">
                                          <p:stCondLst>
                                            <p:cond delay="770"/>
                                          </p:stCondLst>
                                        </p:cTn>
                                        <p:tgtEl>
                                          <p:spTgt spid="10"/>
                                        </p:tgtEl>
                                        <p:attrNameLst>
                                          <p:attrName>ppt_x</p:attrName>
                                        </p:attrNameLst>
                                      </p:cBhvr>
                                    </p:anim>
                                    <p:set>
                                      <p:cBhvr>
                                        <p:cTn id="47" dur="770" fill="hold"/>
                                        <p:tgtEl>
                                          <p:spTgt spid="10"/>
                                        </p:tgtEl>
                                        <p:attrNameLst>
                                          <p:attrName>ppt_y</p:attrName>
                                        </p:attrNameLst>
                                      </p:cBhvr>
                                      <p:to>
                                        <p:strVal val="(#ppt_y+0.4)"/>
                                      </p:to>
                                    </p:set>
                                    <p:anim from="(#ppt_y+0.4)" to="(#ppt_y)" calcmode="lin" valueType="num">
                                      <p:cBhvr>
                                        <p:cTn id="48"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ar-DZ" dirty="0" smtClean="0">
                <a:solidFill>
                  <a:srgbClr val="FF0000"/>
                </a:solidFill>
                <a:cs typeface="Bold Italic Art" pitchFamily="2" charset="-78"/>
              </a:rPr>
              <a:t>7/الفوائد العلمية للأسبرين</a:t>
            </a:r>
            <a:endParaRPr lang="ar-DZ" dirty="0">
              <a:solidFill>
                <a:srgbClr val="FF0000"/>
              </a:solidFill>
              <a:cs typeface="Bold Italic Art" pitchFamily="2" charset="-78"/>
            </a:endParaRPr>
          </a:p>
        </p:txBody>
      </p:sp>
      <p:sp>
        <p:nvSpPr>
          <p:cNvPr id="5" name="عنصر نائب للمحتوى 4"/>
          <p:cNvSpPr>
            <a:spLocks noGrp="1"/>
          </p:cNvSpPr>
          <p:nvPr>
            <p:ph idx="1"/>
          </p:nvPr>
        </p:nvSpPr>
        <p:spPr>
          <a:xfrm>
            <a:off x="0" y="1214422"/>
            <a:ext cx="9144000" cy="5643578"/>
          </a:xfrm>
        </p:spPr>
        <p:txBody>
          <a:bodyPr>
            <a:normAutofit fontScale="85000" lnSpcReduction="20000"/>
          </a:bodyPr>
          <a:lstStyle/>
          <a:p>
            <a:r>
              <a:rPr lang="en-US" dirty="0" smtClean="0"/>
              <a:t>·  </a:t>
            </a:r>
            <a:r>
              <a:rPr lang="ar-SA" dirty="0" smtClean="0"/>
              <a:t>خفض الحمى</a:t>
            </a:r>
            <a:r>
              <a:rPr lang="en-US" dirty="0" smtClean="0"/>
              <a:t>.</a:t>
            </a:r>
          </a:p>
          <a:p>
            <a:r>
              <a:rPr lang="en-US" dirty="0" smtClean="0"/>
              <a:t>·  </a:t>
            </a:r>
            <a:r>
              <a:rPr lang="ar-SA" dirty="0" smtClean="0"/>
              <a:t>تسكين وتخفيف الألم.</a:t>
            </a:r>
            <a:endParaRPr lang="en-US" dirty="0" smtClean="0"/>
          </a:p>
          <a:p>
            <a:r>
              <a:rPr lang="en-US" dirty="0" smtClean="0"/>
              <a:t>·  </a:t>
            </a:r>
            <a:r>
              <a:rPr lang="ar-SA" dirty="0" smtClean="0"/>
              <a:t>تخفيف ألم العضلات والأسنان ونزلات البرد </a:t>
            </a:r>
            <a:r>
              <a:rPr lang="ar-SA" dirty="0" err="1" smtClean="0"/>
              <a:t>والانفلونزا</a:t>
            </a:r>
            <a:r>
              <a:rPr lang="ar-SA" dirty="0" smtClean="0"/>
              <a:t> والصداع</a:t>
            </a:r>
            <a:r>
              <a:rPr lang="en-US" dirty="0" smtClean="0"/>
              <a:t>.</a:t>
            </a:r>
          </a:p>
          <a:p>
            <a:r>
              <a:rPr lang="en-US" dirty="0" smtClean="0"/>
              <a:t>·  </a:t>
            </a:r>
            <a:r>
              <a:rPr lang="ar-SA" dirty="0" smtClean="0"/>
              <a:t>الحد من حالات التورم </a:t>
            </a:r>
            <a:r>
              <a:rPr lang="ar-SA" dirty="0" err="1" smtClean="0"/>
              <a:t>و</a:t>
            </a:r>
            <a:r>
              <a:rPr lang="ar-SA" dirty="0" smtClean="0"/>
              <a:t> </a:t>
            </a:r>
            <a:r>
              <a:rPr lang="ar-SA" dirty="0" err="1" smtClean="0"/>
              <a:t>إلتهاب</a:t>
            </a:r>
            <a:r>
              <a:rPr lang="ar-SA" dirty="0" smtClean="0"/>
              <a:t> المفاصل </a:t>
            </a:r>
            <a:r>
              <a:rPr lang="ar-SA" dirty="0" err="1" smtClean="0"/>
              <a:t>والالتواءات</a:t>
            </a:r>
            <a:r>
              <a:rPr lang="en-US" dirty="0" smtClean="0"/>
              <a:t>.</a:t>
            </a:r>
          </a:p>
          <a:p>
            <a:r>
              <a:rPr lang="en-US" dirty="0" smtClean="0"/>
              <a:t>·  </a:t>
            </a:r>
            <a:r>
              <a:rPr lang="ar-SA" dirty="0" smtClean="0"/>
              <a:t>علاج جلطات الدم والتي تمنع من حدوث </a:t>
            </a:r>
            <a:r>
              <a:rPr lang="ar-SA" dirty="0" err="1" smtClean="0"/>
              <a:t>السكتات</a:t>
            </a:r>
            <a:r>
              <a:rPr lang="ar-SA" dirty="0" smtClean="0"/>
              <a:t> الدماغية والنوبات القلبية</a:t>
            </a:r>
            <a:r>
              <a:rPr lang="en-US" dirty="0" smtClean="0"/>
              <a:t>.</a:t>
            </a:r>
          </a:p>
          <a:p>
            <a:r>
              <a:rPr lang="en-US" dirty="0" smtClean="0"/>
              <a:t>·  </a:t>
            </a:r>
            <a:r>
              <a:rPr lang="ar-SA" dirty="0" smtClean="0"/>
              <a:t>في حالات ارتفاع مستوى </a:t>
            </a:r>
            <a:r>
              <a:rPr lang="ar-SA" dirty="0" err="1" smtClean="0"/>
              <a:t>الكوليسترول</a:t>
            </a:r>
            <a:r>
              <a:rPr lang="ar-SA" dirty="0" smtClean="0"/>
              <a:t> بالدم، وارتفاع ضغط الدم</a:t>
            </a:r>
            <a:r>
              <a:rPr lang="en-US" dirty="0" smtClean="0"/>
              <a:t>.</a:t>
            </a:r>
          </a:p>
          <a:p>
            <a:r>
              <a:rPr lang="en-US" dirty="0" smtClean="0"/>
              <a:t>·  </a:t>
            </a:r>
            <a:r>
              <a:rPr lang="ar-SA" dirty="0" smtClean="0"/>
              <a:t>وتستخدم الجرعات العالية من الأسبرين لتقليل </a:t>
            </a:r>
            <a:r>
              <a:rPr lang="ar-SA" dirty="0" err="1" smtClean="0"/>
              <a:t>اعراض</a:t>
            </a:r>
            <a:r>
              <a:rPr lang="ar-SA" dirty="0" smtClean="0"/>
              <a:t> الحمى الروماتيزمية والتهاب المفاصل الروماتيزمي والشغاف</a:t>
            </a:r>
            <a:r>
              <a:rPr lang="en-US" dirty="0" smtClean="0"/>
              <a:t>.</a:t>
            </a:r>
          </a:p>
          <a:p>
            <a:r>
              <a:rPr lang="en-US" dirty="0" smtClean="0"/>
              <a:t>·  </a:t>
            </a:r>
            <a:r>
              <a:rPr lang="ar-SA" dirty="0" smtClean="0"/>
              <a:t>الوقاية من بعض أنواع </a:t>
            </a:r>
            <a:r>
              <a:rPr lang="ar-SA" u="sng" dirty="0" smtClean="0">
                <a:hlinkClick r:id="rId2" tooltip="بحث حول مرض السرطان تعريفه أعراضه وأسبابه"/>
              </a:rPr>
              <a:t>السرطان</a:t>
            </a:r>
            <a:r>
              <a:rPr lang="en-US" dirty="0" smtClean="0"/>
              <a:t> </a:t>
            </a:r>
            <a:r>
              <a:rPr lang="ar-SA" dirty="0" smtClean="0"/>
              <a:t>خاصة سرطان القولون والمستقيم</a:t>
            </a:r>
            <a:r>
              <a:rPr lang="en-US" dirty="0" smtClean="0"/>
              <a:t>.</a:t>
            </a:r>
          </a:p>
          <a:p>
            <a:r>
              <a:rPr lang="en-US" dirty="0" smtClean="0"/>
              <a:t>·  </a:t>
            </a:r>
            <a:r>
              <a:rPr lang="ar-SA" dirty="0" smtClean="0"/>
              <a:t>تستخدمه الحوامل والمرضعات بجرعات منخفضة، ويفضل عدم تناولهم لجرعات عالية منه</a:t>
            </a:r>
            <a:r>
              <a:rPr lang="en-US" dirty="0" smtClean="0"/>
              <a:t>.</a:t>
            </a:r>
          </a:p>
          <a:p>
            <a:r>
              <a:rPr lang="en-US" dirty="0" smtClean="0"/>
              <a:t>·  </a:t>
            </a:r>
            <a:r>
              <a:rPr lang="ar-SA" dirty="0" err="1" smtClean="0"/>
              <a:t>اثبتت</a:t>
            </a:r>
            <a:r>
              <a:rPr lang="ar-SA" dirty="0" smtClean="0"/>
              <a:t> </a:t>
            </a:r>
            <a:r>
              <a:rPr lang="ar-SA" dirty="0" err="1" smtClean="0"/>
              <a:t>الابحاث</a:t>
            </a:r>
            <a:r>
              <a:rPr lang="ar-SA" dirty="0" smtClean="0"/>
              <a:t> أهميته </a:t>
            </a:r>
            <a:r>
              <a:rPr lang="ar-SA" dirty="0" err="1" smtClean="0"/>
              <a:t>ايضًا</a:t>
            </a:r>
            <a:r>
              <a:rPr lang="ar-SA" dirty="0" smtClean="0"/>
              <a:t> لنمو النبات ومحاربة الفطريات الموجودة </a:t>
            </a:r>
            <a:r>
              <a:rPr lang="ar-SA" dirty="0" err="1" smtClean="0"/>
              <a:t>به</a:t>
            </a:r>
            <a:r>
              <a:rPr lang="ar-SA" dirty="0" smtClean="0"/>
              <a:t> وزيادة مقاومته لها</a:t>
            </a:r>
            <a:endParaRPr lang="en-US" dirty="0" smtClean="0"/>
          </a:p>
          <a:p>
            <a:endParaRPr lang="ar-DZ" dirty="0"/>
          </a:p>
        </p:txBody>
      </p:sp>
      <p:sp>
        <p:nvSpPr>
          <p:cNvPr id="4" name="سهم إلى اليسار 3">
            <a:hlinkClick r:id="rId3" action="ppaction://hlinksldjump"/>
          </p:cNvPr>
          <p:cNvSpPr/>
          <p:nvPr/>
        </p:nvSpPr>
        <p:spPr>
          <a:xfrm>
            <a:off x="0" y="6072206"/>
            <a:ext cx="1500166" cy="785794"/>
          </a:xfrm>
          <a:prstGeom prst="leftArrow">
            <a:avLst>
              <a:gd name="adj1" fmla="val 50000"/>
              <a:gd name="adj2" fmla="val 50000"/>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additive="base">
                                        <p:cTn id="4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additive="base">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 calcmode="lin" valueType="num">
                                      <p:cBhvr additive="base">
                                        <p:cTn id="5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 calcmode="lin" valueType="num">
                                      <p:cBhvr additive="base">
                                        <p:cTn id="6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
                                            <p:txEl>
                                              <p:pRg st="8" end="8"/>
                                            </p:txEl>
                                          </p:spTgt>
                                        </p:tgtEl>
                                        <p:attrNameLst>
                                          <p:attrName>style.visibility</p:attrName>
                                        </p:attrNameLst>
                                      </p:cBhvr>
                                      <p:to>
                                        <p:strVal val="visible"/>
                                      </p:to>
                                    </p:set>
                                    <p:anim calcmode="lin" valueType="num">
                                      <p:cBhvr additive="base">
                                        <p:cTn id="6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7"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
                                            <p:txEl>
                                              <p:pRg st="9" end="9"/>
                                            </p:txEl>
                                          </p:spTgt>
                                        </p:tgtEl>
                                        <p:attrNameLst>
                                          <p:attrName>style.visibility</p:attrName>
                                        </p:attrNameLst>
                                      </p:cBhvr>
                                      <p:to>
                                        <p:strVal val="visible"/>
                                      </p:to>
                                    </p:set>
                                    <p:anim calcmode="lin" valueType="num">
                                      <p:cBhvr additive="base">
                                        <p:cTn id="7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normAutofit/>
          </a:bodyPr>
          <a:lstStyle/>
          <a:p>
            <a:r>
              <a:rPr lang="ar-DZ" dirty="0" smtClean="0">
                <a:solidFill>
                  <a:srgbClr val="FF0000"/>
                </a:solidFill>
                <a:cs typeface="Bold Italic Art" pitchFamily="2" charset="-78"/>
              </a:rPr>
              <a:t>8/أخطار الأسبرين</a:t>
            </a:r>
            <a:endParaRPr lang="ar-DZ" dirty="0">
              <a:solidFill>
                <a:srgbClr val="FF0000"/>
              </a:solidFill>
              <a:cs typeface="Bold Italic Art" pitchFamily="2" charset="-78"/>
            </a:endParaRPr>
          </a:p>
        </p:txBody>
      </p:sp>
      <p:sp>
        <p:nvSpPr>
          <p:cNvPr id="5" name="عنصر نائب للمحتوى 4"/>
          <p:cNvSpPr>
            <a:spLocks noGrp="1"/>
          </p:cNvSpPr>
          <p:nvPr>
            <p:ph idx="1"/>
          </p:nvPr>
        </p:nvSpPr>
        <p:spPr>
          <a:xfrm>
            <a:off x="0" y="1214422"/>
            <a:ext cx="9144000" cy="5643578"/>
          </a:xfrm>
        </p:spPr>
        <p:txBody>
          <a:bodyPr>
            <a:normAutofit/>
          </a:bodyPr>
          <a:lstStyle/>
          <a:p>
            <a:pPr>
              <a:buNone/>
            </a:pPr>
            <a:r>
              <a:rPr lang="ar-SA" b="1" dirty="0" smtClean="0">
                <a:solidFill>
                  <a:schemeClr val="tx2">
                    <a:lumMod val="60000"/>
                    <a:lumOff val="40000"/>
                  </a:schemeClr>
                </a:solidFill>
              </a:rPr>
              <a:t>تناوله بشكل مفرط يؤدي إلى</a:t>
            </a:r>
            <a:r>
              <a:rPr lang="en-US" b="1" dirty="0" smtClean="0">
                <a:solidFill>
                  <a:schemeClr val="tx2">
                    <a:lumMod val="60000"/>
                    <a:lumOff val="40000"/>
                  </a:schemeClr>
                </a:solidFill>
              </a:rPr>
              <a:t>: </a:t>
            </a:r>
            <a:r>
              <a:rPr lang="en-US" dirty="0" smtClean="0"/>
              <a:t>  </a:t>
            </a:r>
          </a:p>
          <a:p>
            <a:pPr>
              <a:buNone/>
            </a:pPr>
            <a:r>
              <a:rPr lang="ar-DZ" dirty="0" smtClean="0"/>
              <a:t>    </a:t>
            </a:r>
            <a:r>
              <a:rPr lang="ar-SA" dirty="0" smtClean="0"/>
              <a:t>-آلام شديدة في المعدة</a:t>
            </a:r>
            <a:r>
              <a:rPr lang="en-US" dirty="0" smtClean="0"/>
              <a:t> .</a:t>
            </a:r>
            <a:br>
              <a:rPr lang="en-US" dirty="0" smtClean="0"/>
            </a:br>
            <a:r>
              <a:rPr lang="en-US" dirty="0" smtClean="0"/>
              <a:t>- </a:t>
            </a:r>
            <a:r>
              <a:rPr lang="ar-SA" dirty="0" smtClean="0"/>
              <a:t>فقدان الشهية للطعام</a:t>
            </a:r>
            <a:r>
              <a:rPr lang="en-US" dirty="0" smtClean="0"/>
              <a:t>.</a:t>
            </a:r>
            <a:br>
              <a:rPr lang="en-US" dirty="0" smtClean="0"/>
            </a:br>
            <a:r>
              <a:rPr lang="en-US" dirty="0" smtClean="0"/>
              <a:t>-</a:t>
            </a:r>
            <a:r>
              <a:rPr lang="ar-SA" dirty="0" smtClean="0"/>
              <a:t>صعوبة في التنفس ولاسيما لدي المرضي الحساسين له</a:t>
            </a:r>
            <a:r>
              <a:rPr lang="en-US" dirty="0" smtClean="0"/>
              <a:t> .</a:t>
            </a:r>
            <a:br>
              <a:rPr lang="en-US" dirty="0" smtClean="0"/>
            </a:br>
            <a:r>
              <a:rPr lang="en-US" dirty="0" smtClean="0"/>
              <a:t>- </a:t>
            </a:r>
            <a:r>
              <a:rPr lang="ar-SA" dirty="0" smtClean="0"/>
              <a:t>تورم الوجه والجفون</a:t>
            </a:r>
            <a:r>
              <a:rPr lang="en-US" dirty="0" smtClean="0"/>
              <a:t>.</a:t>
            </a:r>
            <a:br>
              <a:rPr lang="en-US" dirty="0" smtClean="0"/>
            </a:br>
            <a:r>
              <a:rPr lang="en-US" dirty="0" smtClean="0"/>
              <a:t>- </a:t>
            </a:r>
            <a:r>
              <a:rPr lang="ar-SA" dirty="0" smtClean="0"/>
              <a:t>العطس </a:t>
            </a:r>
            <a:r>
              <a:rPr lang="ar-SA" dirty="0" err="1" smtClean="0"/>
              <a:t>وزغللة</a:t>
            </a:r>
            <a:r>
              <a:rPr lang="ar-SA" dirty="0" smtClean="0"/>
              <a:t> في العين</a:t>
            </a:r>
            <a:r>
              <a:rPr lang="en-US" dirty="0" smtClean="0"/>
              <a:t>.</a:t>
            </a:r>
            <a:br>
              <a:rPr lang="en-US" dirty="0" smtClean="0"/>
            </a:br>
            <a:r>
              <a:rPr lang="en-US" dirty="0" smtClean="0"/>
              <a:t>- </a:t>
            </a:r>
            <a:r>
              <a:rPr lang="ar-SA" dirty="0" smtClean="0"/>
              <a:t>طنين بالأذن</a:t>
            </a:r>
            <a:r>
              <a:rPr lang="en-US" dirty="0" smtClean="0"/>
              <a:t>.</a:t>
            </a:r>
            <a:br>
              <a:rPr lang="en-US" dirty="0" smtClean="0"/>
            </a:br>
            <a:r>
              <a:rPr lang="en-US" dirty="0" smtClean="0"/>
              <a:t>- </a:t>
            </a:r>
            <a:r>
              <a:rPr lang="ar-SA" dirty="0" smtClean="0"/>
              <a:t>يفرز الأسبرين مع لبن الأم </a:t>
            </a:r>
            <a:r>
              <a:rPr lang="ar-SA" dirty="0" err="1" smtClean="0"/>
              <a:t>المرضع</a:t>
            </a:r>
            <a:r>
              <a:rPr lang="ar-SA" dirty="0" smtClean="0"/>
              <a:t> ويسبب سيولة دم الرضيع مما يؤثر على الطفل ويصيبه بمتلازمة (</a:t>
            </a:r>
            <a:r>
              <a:rPr lang="ar-SA" dirty="0" err="1" smtClean="0"/>
              <a:t>راي</a:t>
            </a:r>
            <a:r>
              <a:rPr lang="ar-SA" dirty="0" smtClean="0"/>
              <a:t>) القاتلة</a:t>
            </a:r>
            <a:r>
              <a:rPr lang="en-US" dirty="0" smtClean="0"/>
              <a:t>.</a:t>
            </a:r>
            <a:br>
              <a:rPr lang="en-US" dirty="0" smtClean="0"/>
            </a:br>
            <a:r>
              <a:rPr lang="en-US" dirty="0" smtClean="0"/>
              <a:t>-</a:t>
            </a:r>
            <a:r>
              <a:rPr lang="ar-SA" dirty="0" smtClean="0"/>
              <a:t>قد يسبب نزيفا للحامل ونزيفا للجنين أثناء مراحل نموه ويجعل وزنه أقل من المعتاد عند ولادته</a:t>
            </a:r>
            <a:r>
              <a:rPr lang="en-US" dirty="0" smtClean="0"/>
              <a:t>.</a:t>
            </a:r>
          </a:p>
          <a:p>
            <a:pPr>
              <a:buNone/>
            </a:pPr>
            <a:endParaRPr lang="ar-DZ" dirty="0"/>
          </a:p>
        </p:txBody>
      </p:sp>
      <p:sp>
        <p:nvSpPr>
          <p:cNvPr id="4" name="سهم إلى اليسار 3">
            <a:hlinkClick r:id="rId2" action="ppaction://hlinksldjump"/>
          </p:cNvPr>
          <p:cNvSpPr/>
          <p:nvPr/>
        </p:nvSpPr>
        <p:spPr>
          <a:xfrm>
            <a:off x="0" y="6072206"/>
            <a:ext cx="1500166" cy="785794"/>
          </a:xfrm>
          <a:prstGeom prst="leftArrow">
            <a:avLst>
              <a:gd name="adj1" fmla="val 50000"/>
              <a:gd name="adj2" fmla="val 5000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pic>
        <p:nvPicPr>
          <p:cNvPr id="6" name="صورة 5" descr="19112014_maladie.jpg"/>
          <p:cNvPicPr>
            <a:picLocks noChangeAspect="1"/>
          </p:cNvPicPr>
          <p:nvPr/>
        </p:nvPicPr>
        <p:blipFill>
          <a:blip r:embed="rId4"/>
          <a:stretch>
            <a:fillRect/>
          </a:stretch>
        </p:blipFill>
        <p:spPr>
          <a:xfrm>
            <a:off x="0" y="1071546"/>
            <a:ext cx="5000627" cy="1857388"/>
          </a:xfrm>
          <a:prstGeom prst="ellipse">
            <a:avLst/>
          </a:prstGeom>
          <a:ln>
            <a:noFill/>
          </a:ln>
          <a:effectLst>
            <a:softEdge rad="112500"/>
          </a:effec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0"/>
            <a:ext cx="9144000" cy="369332"/>
          </a:xfrm>
          <a:prstGeom prst="rect">
            <a:avLst/>
          </a:prstGeom>
          <a:noFill/>
        </p:spPr>
        <p:txBody>
          <a:bodyPr wrap="square" rtlCol="1">
            <a:spAutoFit/>
          </a:bodyPr>
          <a:lstStyle/>
          <a:p>
            <a:endParaRPr lang="ar-DZ" dirty="0"/>
          </a:p>
        </p:txBody>
      </p:sp>
      <p:pic>
        <p:nvPicPr>
          <p:cNvPr id="5" name="صورة 4" descr="image_750x422_5d455fd57ea1c.jpg"/>
          <p:cNvPicPr>
            <a:picLocks noChangeAspect="1"/>
          </p:cNvPicPr>
          <p:nvPr/>
        </p:nvPicPr>
        <p:blipFill>
          <a:blip r:embed="rId2"/>
          <a:stretch>
            <a:fillRect/>
          </a:stretch>
        </p:blipFill>
        <p:spPr>
          <a:xfrm>
            <a:off x="0" y="0"/>
            <a:ext cx="9143999" cy="6858000"/>
          </a:xfrm>
          <a:prstGeom prst="rect">
            <a:avLst/>
          </a:prstGeom>
        </p:spPr>
      </p:pic>
      <p:sp>
        <p:nvSpPr>
          <p:cNvPr id="6" name="مربع نص 5"/>
          <p:cNvSpPr txBox="1"/>
          <p:nvPr/>
        </p:nvSpPr>
        <p:spPr>
          <a:xfrm>
            <a:off x="0" y="0"/>
            <a:ext cx="9144000" cy="369332"/>
          </a:xfrm>
          <a:prstGeom prst="rect">
            <a:avLst/>
          </a:prstGeom>
          <a:noFill/>
          <a:ln>
            <a:noFill/>
          </a:ln>
        </p:spPr>
        <p:txBody>
          <a:bodyPr wrap="square" rtlCol="1">
            <a:spAutoFit/>
          </a:bodyPr>
          <a:lstStyle/>
          <a:p>
            <a:endParaRPr lang="ar-DZ" dirty="0"/>
          </a:p>
        </p:txBody>
      </p:sp>
      <p:sp>
        <p:nvSpPr>
          <p:cNvPr id="1025" name="Rectangle 1"/>
          <p:cNvSpPr>
            <a:spLocks noChangeArrowheads="1"/>
          </p:cNvSpPr>
          <p:nvPr/>
        </p:nvSpPr>
        <p:spPr bwMode="auto">
          <a:xfrm>
            <a:off x="0" y="0"/>
            <a:ext cx="9144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Calibri" pitchFamily="34" charset="0"/>
                <a:ea typeface="Calibri" pitchFamily="34" charset="0"/>
                <a:cs typeface="Bold Italic Art" pitchFamily="2" charset="-78"/>
              </a:rPr>
              <a:t>                          </a:t>
            </a:r>
            <a:r>
              <a:rPr kumimoji="0" lang="ar-DZ" sz="2000" b="0" i="0" u="none" strike="noStrike" cap="none" normalizeH="0" baseline="0" dirty="0" smtClean="0">
                <a:ln>
                  <a:noFill/>
                </a:ln>
                <a:solidFill>
                  <a:schemeClr val="tx1"/>
                </a:solidFill>
                <a:effectLst/>
                <a:latin typeface="Calibri" pitchFamily="34" charset="0"/>
                <a:ea typeface="Calibri" pitchFamily="34" charset="0"/>
                <a:cs typeface="Bold Italic Art" pitchFamily="2" charset="-78"/>
              </a:rPr>
              <a:t>الجمهورية الجزائرية الديمقراطية الشعبية</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000" b="0" i="0" u="none" strike="noStrike" cap="none" normalizeH="0" baseline="0" dirty="0" smtClean="0">
                <a:ln>
                  <a:noFill/>
                </a:ln>
                <a:solidFill>
                  <a:schemeClr val="tx1"/>
                </a:solidFill>
                <a:effectLst/>
                <a:latin typeface="Calibri" pitchFamily="34" charset="0"/>
                <a:ea typeface="Calibri" pitchFamily="34" charset="0"/>
                <a:cs typeface="Bold Italic Art" pitchFamily="2" charset="-78"/>
              </a:rPr>
              <a:t>                                             وزارة التربية الوطنية</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000" b="1" strike="noStrike" cap="none" normalizeH="0" baseline="0" dirty="0" smtClean="0">
                <a:ln>
                  <a:noFill/>
                </a:ln>
                <a:solidFill>
                  <a:schemeClr val="tx1"/>
                </a:solidFill>
                <a:effectLst/>
                <a:latin typeface="Calibri" pitchFamily="34" charset="0"/>
                <a:ea typeface="Calibri" pitchFamily="34" charset="0"/>
                <a:cs typeface="Arial" pitchFamily="34" charset="0"/>
              </a:rPr>
              <a:t>ثانوية: محمد تركي </a:t>
            </a:r>
            <a:endParaRPr kumimoji="0" lang="en-US" sz="2000" b="1"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000" b="1" strike="noStrike" cap="none" normalizeH="0" baseline="0" dirty="0" smtClean="0">
                <a:ln>
                  <a:noFill/>
                </a:ln>
                <a:solidFill>
                  <a:schemeClr val="tx1"/>
                </a:solidFill>
                <a:effectLst/>
                <a:latin typeface="Calibri" pitchFamily="34" charset="0"/>
                <a:ea typeface="Calibri" pitchFamily="34" charset="0"/>
                <a:cs typeface="Arial" pitchFamily="34" charset="0"/>
              </a:rPr>
              <a:t>                               المستوى: الأولى ثانوي </a:t>
            </a:r>
            <a:endParaRPr kumimoji="0" lang="en-US" sz="2000" b="1"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000" b="1" strike="noStrike" cap="none" normalizeH="0" baseline="0" dirty="0" smtClean="0">
                <a:ln>
                  <a:noFill/>
                </a:ln>
                <a:solidFill>
                  <a:schemeClr val="tx1"/>
                </a:solidFill>
                <a:effectLst/>
                <a:latin typeface="Calibri" pitchFamily="34" charset="0"/>
                <a:ea typeface="Calibri" pitchFamily="34" charset="0"/>
                <a:cs typeface="Arial" pitchFamily="34" charset="0"/>
              </a:rPr>
              <a:t>                                                          الشعبة :جذع مشترك علوم </a:t>
            </a:r>
            <a:r>
              <a:rPr kumimoji="0" lang="ar-DZ" sz="2000" b="1" strike="noStrike" cap="none" normalizeH="0" baseline="0" dirty="0" err="1" smtClean="0">
                <a:ln>
                  <a:noFill/>
                </a:ln>
                <a:solidFill>
                  <a:schemeClr val="tx1"/>
                </a:solidFill>
                <a:effectLst/>
                <a:latin typeface="Calibri" pitchFamily="34" charset="0"/>
                <a:ea typeface="Calibri" pitchFamily="34" charset="0"/>
                <a:cs typeface="Arial" pitchFamily="34" charset="0"/>
              </a:rPr>
              <a:t>و</a:t>
            </a:r>
            <a:r>
              <a:rPr kumimoji="0" lang="ar-DZ" sz="2000" b="1" strike="noStrike" cap="none" normalizeH="0" baseline="0" dirty="0" smtClean="0">
                <a:ln>
                  <a:noFill/>
                </a:ln>
                <a:solidFill>
                  <a:schemeClr val="tx1"/>
                </a:solidFill>
                <a:effectLst/>
                <a:latin typeface="Calibri" pitchFamily="34" charset="0"/>
                <a:ea typeface="Calibri" pitchFamily="34" charset="0"/>
                <a:cs typeface="Arial" pitchFamily="34" charset="0"/>
              </a:rPr>
              <a:t> تكنولوجيا </a:t>
            </a:r>
            <a:endParaRPr kumimoji="0" lang="en-US" sz="2000" b="1"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ar-DZ" sz="2000" b="1"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lang="ar-DZ" sz="2000" b="1" dirty="0" smtClean="0">
                <a:latin typeface="Calibri" pitchFamily="34" charset="0"/>
                <a:ea typeface="Calibri" pitchFamily="34" charset="0"/>
                <a:cs typeface="Arial" pitchFamily="34" charset="0"/>
              </a:rPr>
              <a:t>(1 </a:t>
            </a:r>
            <a:r>
              <a:rPr lang="ar-DZ" sz="2000" b="1" dirty="0" err="1" smtClean="0">
                <a:latin typeface="Calibri" pitchFamily="34" charset="0"/>
                <a:ea typeface="Calibri" pitchFamily="34" charset="0"/>
                <a:cs typeface="Arial" pitchFamily="34" charset="0"/>
              </a:rPr>
              <a:t>ج</a:t>
            </a:r>
            <a:r>
              <a:rPr lang="ar-DZ" sz="2000" b="1" dirty="0" smtClean="0">
                <a:latin typeface="Calibri" pitchFamily="34" charset="0"/>
                <a:ea typeface="Calibri" pitchFamily="34" charset="0"/>
                <a:cs typeface="Arial" pitchFamily="34" charset="0"/>
              </a:rPr>
              <a:t> م </a:t>
            </a:r>
            <a:r>
              <a:rPr lang="ar-DZ" sz="2000" b="1" dirty="0" err="1" smtClean="0">
                <a:latin typeface="Calibri" pitchFamily="34" charset="0"/>
                <a:ea typeface="Calibri" pitchFamily="34" charset="0"/>
                <a:cs typeface="Arial" pitchFamily="34" charset="0"/>
              </a:rPr>
              <a:t>ع</a:t>
            </a:r>
            <a:r>
              <a:rPr lang="ar-DZ" sz="2000" b="1" dirty="0" smtClean="0">
                <a:latin typeface="Calibri" pitchFamily="34" charset="0"/>
                <a:ea typeface="Calibri" pitchFamily="34" charset="0"/>
                <a:cs typeface="Arial" pitchFamily="34" charset="0"/>
              </a:rPr>
              <a:t> 2)</a:t>
            </a:r>
            <a:r>
              <a:rPr lang="ar-DZ" sz="2000" dirty="0" smtClean="0"/>
              <a:t>    </a:t>
            </a:r>
          </a:p>
          <a:p>
            <a:pPr lvl="0" eaLnBrk="0" fontAlgn="base" hangingPunct="0">
              <a:spcBef>
                <a:spcPct val="0"/>
              </a:spcBef>
              <a:spcAft>
                <a:spcPct val="0"/>
              </a:spcAft>
            </a:pPr>
            <a:r>
              <a:rPr kumimoji="0" lang="ar-DZ" sz="2000" b="1" strike="noStrike" cap="none" normalizeH="0" baseline="0" dirty="0" smtClean="0">
                <a:ln>
                  <a:noFill/>
                </a:ln>
                <a:solidFill>
                  <a:schemeClr val="tx1"/>
                </a:solidFill>
                <a:effectLst/>
                <a:latin typeface="Calibri" pitchFamily="34" charset="0"/>
                <a:ea typeface="Calibri" pitchFamily="34" charset="0"/>
                <a:cs typeface="Arial" pitchFamily="34" charset="0"/>
              </a:rPr>
              <a:t>                                               </a:t>
            </a:r>
          </a:p>
          <a:p>
            <a:pPr lvl="0" eaLnBrk="0" fontAlgn="base" hangingPunct="0">
              <a:spcBef>
                <a:spcPct val="0"/>
              </a:spcBef>
              <a:spcAft>
                <a:spcPct val="0"/>
              </a:spcAft>
            </a:pPr>
            <a:endParaRPr lang="ar-DZ" sz="3200" dirty="0" smtClean="0">
              <a:solidFill>
                <a:schemeClr val="tx2">
                  <a:lumMod val="60000"/>
                  <a:lumOff val="40000"/>
                </a:schemeClr>
              </a:solidFill>
            </a:endParaRPr>
          </a:p>
          <a:p>
            <a:pPr lvl="0" eaLnBrk="0" fontAlgn="base" hangingPunct="0">
              <a:spcBef>
                <a:spcPct val="0"/>
              </a:spcBef>
              <a:spcAft>
                <a:spcPct val="0"/>
              </a:spcAft>
            </a:pPr>
            <a:r>
              <a:rPr lang="ar-DZ" sz="3200" dirty="0" smtClean="0">
                <a:solidFill>
                  <a:srgbClr val="0070C0"/>
                </a:solidFill>
                <a:effectLst/>
              </a:rPr>
              <a:t>بــحــــــــــــــــــث حــــول</a:t>
            </a:r>
            <a:r>
              <a:rPr lang="ar-DZ" sz="3200" dirty="0" smtClean="0">
                <a:solidFill>
                  <a:srgbClr val="0070C0"/>
                </a:solidFill>
              </a:rPr>
              <a:t> : </a:t>
            </a:r>
            <a:endParaRPr kumimoji="0" lang="ar-DZ" sz="3200" b="1" strike="noStrike" cap="none" normalizeH="0" baseline="0" dirty="0" smtClean="0">
              <a:ln>
                <a:noFill/>
              </a:ln>
              <a:solidFill>
                <a:srgbClr val="0070C0"/>
              </a:solidFill>
              <a:effectLst/>
              <a:latin typeface="Arial" pitchFamily="34" charset="0"/>
              <a:cs typeface="Arial" pitchFamily="34" charset="0"/>
            </a:endParaRPr>
          </a:p>
        </p:txBody>
      </p:sp>
      <p:sp>
        <p:nvSpPr>
          <p:cNvPr id="10" name="مستطيل 9"/>
          <p:cNvSpPr/>
          <p:nvPr/>
        </p:nvSpPr>
        <p:spPr>
          <a:xfrm>
            <a:off x="785786" y="3714752"/>
            <a:ext cx="7643866" cy="1323439"/>
          </a:xfrm>
          <a:prstGeom prst="rect">
            <a:avLst/>
          </a:prstGeom>
          <a:noFill/>
        </p:spPr>
        <p:txBody>
          <a:bodyPr wrap="square" lIns="91440" tIns="45720" rIns="91440" bIns="45720">
            <a:spAutoFit/>
          </a:bodyPr>
          <a:lstStyle/>
          <a:p>
            <a:pPr algn="ctr"/>
            <a:r>
              <a:rPr lang="ar-DZ" sz="8000" b="1" cap="none" spc="3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38100" dist="38100" dir="2700000" algn="tl">
                    <a:srgbClr val="000000">
                      <a:alpha val="43137"/>
                    </a:srgbClr>
                  </a:outerShdw>
                  <a:reflection blurRad="6350" stA="55000" endA="50" endPos="85000" dist="29997" dir="5400000" sy="-100000" algn="bl" rotWithShape="0"/>
                </a:effectLst>
              </a:rPr>
              <a:t>صناعة الأسبرين</a:t>
            </a:r>
            <a:endParaRPr lang="ar-SA" sz="8000" b="1" cap="none" spc="3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1">
                    <a:satMod val="175000"/>
                    <a:alpha val="40000"/>
                  </a:schemeClr>
                </a:glow>
                <a:outerShdw blurRad="38100" dist="38100" dir="2700000" algn="tl">
                  <a:srgbClr val="000000">
                    <a:alpha val="43137"/>
                  </a:srgbClr>
                </a:outerShdw>
                <a:reflection blurRad="6350" stA="55000" endA="50" endPos="85000" dist="29997" dir="5400000" sy="-100000" algn="bl" rotWithShape="0"/>
              </a:effectLst>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iterate type="lt">
                                    <p:tmPct val="0"/>
                                  </p:iterate>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
                                            <p:txEl>
                                              <p:pRg st="1" end="1"/>
                                            </p:txEl>
                                          </p:spTgt>
                                        </p:tgtEl>
                                        <p:attrNameLst>
                                          <p:attrName>style.visibility</p:attrName>
                                        </p:attrNameLst>
                                      </p:cBhvr>
                                      <p:to>
                                        <p:strVal val="visible"/>
                                      </p:to>
                                    </p:set>
                                    <p:anim calcmode="lin" valueType="num">
                                      <p:cBhvr additive="base">
                                        <p:cTn id="13" dur="500" fill="hold"/>
                                        <p:tgtEl>
                                          <p:spTgt spid="10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 calcmode="lin" valueType="num">
                                      <p:cBhvr additive="base">
                                        <p:cTn id="19" dur="500" fill="hold"/>
                                        <p:tgtEl>
                                          <p:spTgt spid="102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5">
                                            <p:txEl>
                                              <p:pRg st="3" end="3"/>
                                            </p:txEl>
                                          </p:spTgt>
                                        </p:tgtEl>
                                        <p:attrNameLst>
                                          <p:attrName>style.visibility</p:attrName>
                                        </p:attrNameLst>
                                      </p:cBhvr>
                                      <p:to>
                                        <p:strVal val="visible"/>
                                      </p:to>
                                    </p:set>
                                    <p:anim calcmode="lin" valueType="num">
                                      <p:cBhvr additive="base">
                                        <p:cTn id="25" dur="500" fill="hold"/>
                                        <p:tgtEl>
                                          <p:spTgt spid="102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5">
                                            <p:txEl>
                                              <p:pRg st="4" end="4"/>
                                            </p:txEl>
                                          </p:spTgt>
                                        </p:tgtEl>
                                        <p:attrNameLst>
                                          <p:attrName>style.visibility</p:attrName>
                                        </p:attrNameLst>
                                      </p:cBhvr>
                                      <p:to>
                                        <p:strVal val="visible"/>
                                      </p:to>
                                    </p:set>
                                    <p:anim calcmode="lin" valueType="num">
                                      <p:cBhvr additive="base">
                                        <p:cTn id="31" dur="500" fill="hold"/>
                                        <p:tgtEl>
                                          <p:spTgt spid="102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5">
                                            <p:txEl>
                                              <p:pRg st="5" end="5"/>
                                            </p:txEl>
                                          </p:spTgt>
                                        </p:tgtEl>
                                        <p:attrNameLst>
                                          <p:attrName>style.visibility</p:attrName>
                                        </p:attrNameLst>
                                      </p:cBhvr>
                                      <p:to>
                                        <p:strVal val="visible"/>
                                      </p:to>
                                    </p:set>
                                    <p:anim calcmode="lin" valueType="num">
                                      <p:cBhvr additive="base">
                                        <p:cTn id="35" dur="500" fill="hold"/>
                                        <p:tgtEl>
                                          <p:spTgt spid="102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25">
                                            <p:txEl>
                                              <p:pRg st="6" end="6"/>
                                            </p:txEl>
                                          </p:spTgt>
                                        </p:tgtEl>
                                        <p:attrNameLst>
                                          <p:attrName>style.visibility</p:attrName>
                                        </p:attrNameLst>
                                      </p:cBhvr>
                                      <p:to>
                                        <p:strVal val="visible"/>
                                      </p:to>
                                    </p:set>
                                    <p:anim calcmode="lin" valueType="num">
                                      <p:cBhvr additive="base">
                                        <p:cTn id="39" dur="500" fill="hold"/>
                                        <p:tgtEl>
                                          <p:spTgt spid="102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5">
                                            <p:txEl>
                                              <p:pRg st="8" end="8"/>
                                            </p:txEl>
                                          </p:spTgt>
                                        </p:tgtEl>
                                        <p:attrNameLst>
                                          <p:attrName>style.visibility</p:attrName>
                                        </p:attrNameLst>
                                      </p:cBhvr>
                                      <p:to>
                                        <p:strVal val="visible"/>
                                      </p:to>
                                    </p:set>
                                    <p:anim calcmode="lin" valueType="num">
                                      <p:cBhvr additive="base">
                                        <p:cTn id="45" dur="500" fill="hold"/>
                                        <p:tgtEl>
                                          <p:spTgt spid="102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2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fade">
                                      <p:cBhvr>
                                        <p:cTn id="51" dur="770" decel="100000"/>
                                        <p:tgtEl>
                                          <p:spTgt spid="10">
                                            <p:txEl>
                                              <p:pRg st="0" end="0"/>
                                            </p:txEl>
                                          </p:spTgt>
                                        </p:tgtEl>
                                      </p:cBhvr>
                                    </p:animEffect>
                                    <p:animScale>
                                      <p:cBhvr>
                                        <p:cTn id="52" dur="770" decel="100000"/>
                                        <p:tgtEl>
                                          <p:spTgt spid="10">
                                            <p:txEl>
                                              <p:pRg st="0" end="0"/>
                                            </p:txEl>
                                          </p:spTgt>
                                        </p:tgtEl>
                                      </p:cBhvr>
                                      <p:from x="10000" y="10000"/>
                                      <p:to x="200000" y="450000"/>
                                    </p:animScale>
                                    <p:animScale>
                                      <p:cBhvr>
                                        <p:cTn id="53" dur="1230" accel="100000" fill="hold">
                                          <p:stCondLst>
                                            <p:cond delay="770"/>
                                          </p:stCondLst>
                                        </p:cTn>
                                        <p:tgtEl>
                                          <p:spTgt spid="10">
                                            <p:txEl>
                                              <p:pRg st="0" end="0"/>
                                            </p:txEl>
                                          </p:spTgt>
                                        </p:tgtEl>
                                      </p:cBhvr>
                                      <p:from x="200000" y="450000"/>
                                      <p:to x="100000" y="100000"/>
                                    </p:animScale>
                                    <p:set>
                                      <p:cBhvr>
                                        <p:cTn id="54" dur="770" fill="hold"/>
                                        <p:tgtEl>
                                          <p:spTgt spid="10">
                                            <p:txEl>
                                              <p:pRg st="0" end="0"/>
                                            </p:txEl>
                                          </p:spTgt>
                                        </p:tgtEl>
                                        <p:attrNameLst>
                                          <p:attrName>ppt_x</p:attrName>
                                        </p:attrNameLst>
                                      </p:cBhvr>
                                      <p:to>
                                        <p:strVal val="(0.5)"/>
                                      </p:to>
                                    </p:set>
                                    <p:anim from="(0.5)" to="(#ppt_x)" calcmode="lin" valueType="num">
                                      <p:cBhvr>
                                        <p:cTn id="55" dur="1230" accel="100000" fill="hold">
                                          <p:stCondLst>
                                            <p:cond delay="770"/>
                                          </p:stCondLst>
                                        </p:cTn>
                                        <p:tgtEl>
                                          <p:spTgt spid="10">
                                            <p:txEl>
                                              <p:pRg st="0" end="0"/>
                                            </p:txEl>
                                          </p:spTgt>
                                        </p:tgtEl>
                                        <p:attrNameLst>
                                          <p:attrName>ppt_x</p:attrName>
                                        </p:attrNameLst>
                                      </p:cBhvr>
                                    </p:anim>
                                    <p:set>
                                      <p:cBhvr>
                                        <p:cTn id="56" dur="770" fill="hold"/>
                                        <p:tgtEl>
                                          <p:spTgt spid="10">
                                            <p:txEl>
                                              <p:pRg st="0" end="0"/>
                                            </p:txEl>
                                          </p:spTgt>
                                        </p:tgtEl>
                                        <p:attrNameLst>
                                          <p:attrName>ppt_y</p:attrName>
                                        </p:attrNameLst>
                                      </p:cBhvr>
                                      <p:to>
                                        <p:strVal val="(#ppt_y+0.4)"/>
                                      </p:to>
                                    </p:set>
                                    <p:anim from="(#ppt_y+0.4)" to="(#ppt_y)" calcmode="lin" valueType="num">
                                      <p:cBhvr>
                                        <p:cTn id="57" dur="1230" accel="100000" fill="hold">
                                          <p:stCondLst>
                                            <p:cond delay="770"/>
                                          </p:stCondLst>
                                        </p:cTn>
                                        <p:tgtEl>
                                          <p:spTgt spid="10">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lstStyle/>
          <a:p>
            <a:r>
              <a:rPr lang="ar-DZ" dirty="0" smtClean="0">
                <a:solidFill>
                  <a:srgbClr val="FF0000"/>
                </a:solidFill>
              </a:rPr>
              <a:t>9/ </a:t>
            </a:r>
            <a:r>
              <a:rPr lang="ar-DZ" dirty="0" smtClean="0">
                <a:solidFill>
                  <a:srgbClr val="FF0000"/>
                </a:solidFill>
                <a:cs typeface="Bold Italic Art" pitchFamily="2" charset="-78"/>
              </a:rPr>
              <a:t>خلاصة الموضوع</a:t>
            </a:r>
            <a:endParaRPr lang="ar-DZ" dirty="0">
              <a:solidFill>
                <a:srgbClr val="FF0000"/>
              </a:solidFill>
              <a:cs typeface="Bold Italic Art" pitchFamily="2" charset="-78"/>
            </a:endParaRPr>
          </a:p>
        </p:txBody>
      </p:sp>
      <p:sp>
        <p:nvSpPr>
          <p:cNvPr id="5" name="عنصر نائب للمحتوى 4"/>
          <p:cNvSpPr>
            <a:spLocks noGrp="1"/>
          </p:cNvSpPr>
          <p:nvPr>
            <p:ph idx="1"/>
          </p:nvPr>
        </p:nvSpPr>
        <p:spPr>
          <a:xfrm>
            <a:off x="0" y="1071546"/>
            <a:ext cx="9144000" cy="5786454"/>
          </a:xfrm>
        </p:spPr>
        <p:txBody>
          <a:bodyPr>
            <a:normAutofit fontScale="92500" lnSpcReduction="20000"/>
          </a:bodyPr>
          <a:lstStyle/>
          <a:p>
            <a:endParaRPr lang="ar-DZ" dirty="0" smtClean="0">
              <a:solidFill>
                <a:srgbClr val="FF00FF"/>
              </a:solidFill>
            </a:endParaRPr>
          </a:p>
          <a:p>
            <a:r>
              <a:rPr lang="ar-SA" dirty="0" smtClean="0">
                <a:solidFill>
                  <a:srgbClr val="FF00FF"/>
                </a:solidFill>
              </a:rPr>
              <a:t>الأسبرين</a:t>
            </a:r>
            <a:r>
              <a:rPr lang="ar-SA" dirty="0" smtClean="0"/>
              <a:t> يعتبر أحد أشهر العقاقير وأكثرها استخداما حول العالم صيغته الكيميائي</a:t>
            </a:r>
            <a:r>
              <a:rPr lang="en-US" dirty="0" smtClean="0">
                <a:solidFill>
                  <a:srgbClr val="FF00FF"/>
                </a:solidFill>
              </a:rPr>
              <a:t>:C</a:t>
            </a:r>
            <a:r>
              <a:rPr lang="en-US" baseline="-25000" dirty="0" smtClean="0">
                <a:solidFill>
                  <a:srgbClr val="FF00FF"/>
                </a:solidFill>
              </a:rPr>
              <a:t>9</a:t>
            </a:r>
            <a:r>
              <a:rPr lang="en-US" dirty="0" smtClean="0">
                <a:solidFill>
                  <a:srgbClr val="FF00FF"/>
                </a:solidFill>
              </a:rPr>
              <a:t>H</a:t>
            </a:r>
            <a:r>
              <a:rPr lang="en-US" baseline="-25000" dirty="0" smtClean="0">
                <a:solidFill>
                  <a:srgbClr val="FF00FF"/>
                </a:solidFill>
              </a:rPr>
              <a:t>8</a:t>
            </a:r>
            <a:r>
              <a:rPr lang="en-US" dirty="0" smtClean="0">
                <a:solidFill>
                  <a:srgbClr val="FF00FF"/>
                </a:solidFill>
              </a:rPr>
              <a:t>O</a:t>
            </a:r>
            <a:r>
              <a:rPr lang="en-US" baseline="-25000" dirty="0" smtClean="0">
                <a:solidFill>
                  <a:srgbClr val="FF00FF"/>
                </a:solidFill>
              </a:rPr>
              <a:t>4</a:t>
            </a:r>
            <a:r>
              <a:rPr lang="en-US" dirty="0" smtClean="0"/>
              <a:t>.</a:t>
            </a:r>
            <a:br>
              <a:rPr lang="en-US" dirty="0" smtClean="0"/>
            </a:br>
            <a:r>
              <a:rPr lang="ar-SA" dirty="0" smtClean="0"/>
              <a:t>تتم عملية تحضير الأسبرين صناعيا على عدة مراحل* المركب الابتدائي هو </a:t>
            </a:r>
            <a:r>
              <a:rPr lang="ar-SA" dirty="0" err="1" smtClean="0"/>
              <a:t>الفينول</a:t>
            </a:r>
            <a:r>
              <a:rPr lang="en-US" dirty="0" smtClean="0"/>
              <a:t> C</a:t>
            </a:r>
            <a:r>
              <a:rPr lang="en-US" baseline="-25000" dirty="0" smtClean="0"/>
              <a:t>6</a:t>
            </a:r>
            <a:r>
              <a:rPr lang="en-US" dirty="0" smtClean="0"/>
              <a:t>H</a:t>
            </a:r>
            <a:r>
              <a:rPr lang="en-US" baseline="-25000" dirty="0" smtClean="0"/>
              <a:t>5</a:t>
            </a:r>
            <a:r>
              <a:rPr lang="en-US" dirty="0" smtClean="0"/>
              <a:t>OH</a:t>
            </a:r>
            <a:br>
              <a:rPr lang="en-US" dirty="0" smtClean="0"/>
            </a:br>
            <a:r>
              <a:rPr lang="ar-SA" dirty="0" smtClean="0"/>
              <a:t>وحمض </a:t>
            </a:r>
            <a:r>
              <a:rPr lang="ar-SA" dirty="0" err="1" smtClean="0"/>
              <a:t>الساليسيليك</a:t>
            </a:r>
            <a:r>
              <a:rPr lang="en-US" dirty="0" smtClean="0"/>
              <a:t> -CO</a:t>
            </a:r>
            <a:r>
              <a:rPr lang="en-US" baseline="-25000" dirty="0" smtClean="0"/>
              <a:t>2</a:t>
            </a:r>
            <a:r>
              <a:rPr lang="en-US" dirty="0" smtClean="0"/>
              <a:t>H HO</a:t>
            </a:r>
            <a:br>
              <a:rPr lang="en-US" dirty="0" smtClean="0"/>
            </a:br>
            <a:r>
              <a:rPr lang="ar-SA" dirty="0" smtClean="0">
                <a:solidFill>
                  <a:srgbClr val="00B050"/>
                </a:solidFill>
              </a:rPr>
              <a:t>الشكل النهائي </a:t>
            </a:r>
            <a:r>
              <a:rPr lang="ar-SA" dirty="0" err="1" smtClean="0">
                <a:solidFill>
                  <a:srgbClr val="00B050"/>
                </a:solidFill>
              </a:rPr>
              <a:t>لل</a:t>
            </a:r>
            <a:r>
              <a:rPr lang="ar-DZ" dirty="0" smtClean="0">
                <a:solidFill>
                  <a:srgbClr val="00B050"/>
                </a:solidFill>
              </a:rPr>
              <a:t>أسبرين</a:t>
            </a:r>
            <a:r>
              <a:rPr lang="ar-SA" dirty="0" smtClean="0">
                <a:solidFill>
                  <a:srgbClr val="00B050"/>
                </a:solidFill>
              </a:rPr>
              <a:t> يمكن أن يكون</a:t>
            </a:r>
            <a:r>
              <a:rPr lang="en-US" dirty="0" smtClean="0"/>
              <a:t>:</a:t>
            </a:r>
            <a:br>
              <a:rPr lang="en-US" dirty="0" smtClean="0"/>
            </a:br>
            <a:r>
              <a:rPr lang="en-US" dirty="0" smtClean="0"/>
              <a:t>◘</a:t>
            </a:r>
            <a:r>
              <a:rPr lang="ar-SA" dirty="0" smtClean="0"/>
              <a:t>أقراص مغلفة أو غير مغلفة ( الغير مغلفة تمتص في المعد </a:t>
            </a:r>
            <a:r>
              <a:rPr lang="ar-SA" dirty="0" err="1" smtClean="0"/>
              <a:t>ة</a:t>
            </a:r>
            <a:r>
              <a:rPr lang="ar-SA" dirty="0" smtClean="0"/>
              <a:t> والمغلفة تمتص في الأمعاء </a:t>
            </a:r>
            <a:r>
              <a:rPr lang="en-US" dirty="0" smtClean="0"/>
              <a:t>(.</a:t>
            </a:r>
            <a:br>
              <a:rPr lang="en-US" dirty="0" smtClean="0"/>
            </a:br>
            <a:r>
              <a:rPr lang="en-US" dirty="0" smtClean="0"/>
              <a:t>◘</a:t>
            </a:r>
            <a:r>
              <a:rPr lang="ar-SA" dirty="0" smtClean="0"/>
              <a:t>أقراص فوارة تنحل في </a:t>
            </a:r>
            <a:r>
              <a:rPr lang="ar-SA" dirty="0" err="1" smtClean="0"/>
              <a:t>الماءقبل</a:t>
            </a:r>
            <a:r>
              <a:rPr lang="ar-SA" dirty="0" smtClean="0"/>
              <a:t> شربها</a:t>
            </a:r>
            <a:r>
              <a:rPr lang="en-US" dirty="0" smtClean="0"/>
              <a:t>.</a:t>
            </a:r>
            <a:br>
              <a:rPr lang="en-US" dirty="0" smtClean="0"/>
            </a:br>
            <a:r>
              <a:rPr lang="en-US" dirty="0" smtClean="0"/>
              <a:t>◘</a:t>
            </a:r>
            <a:r>
              <a:rPr lang="ar-SA" dirty="0" smtClean="0"/>
              <a:t>بشكل مسحوق يخلط بالماء ثم يشرب</a:t>
            </a:r>
            <a:r>
              <a:rPr lang="en-US" dirty="0" smtClean="0"/>
              <a:t>.</a:t>
            </a:r>
            <a:br>
              <a:rPr lang="en-US" dirty="0" smtClean="0"/>
            </a:br>
            <a:r>
              <a:rPr lang="en-US" dirty="0" smtClean="0"/>
              <a:t>◘</a:t>
            </a:r>
            <a:r>
              <a:rPr lang="ar-SA" dirty="0" smtClean="0"/>
              <a:t>بشكل كبسولات</a:t>
            </a:r>
            <a:r>
              <a:rPr lang="en-US" dirty="0" smtClean="0"/>
              <a:t>.</a:t>
            </a:r>
            <a:br>
              <a:rPr lang="en-US" dirty="0" smtClean="0"/>
            </a:br>
            <a:r>
              <a:rPr lang="en-US" dirty="0" smtClean="0"/>
              <a:t/>
            </a:r>
            <a:br>
              <a:rPr lang="en-US" dirty="0" smtClean="0"/>
            </a:br>
            <a:r>
              <a:rPr lang="en-US" dirty="0" smtClean="0"/>
              <a:t/>
            </a:r>
            <a:br>
              <a:rPr lang="en-US" dirty="0" smtClean="0"/>
            </a:br>
            <a:endParaRPr lang="ar-DZ" dirty="0"/>
          </a:p>
        </p:txBody>
      </p:sp>
      <p:sp>
        <p:nvSpPr>
          <p:cNvPr id="4" name="سهم إلى اليسار 3">
            <a:hlinkClick r:id="rId2" action="ppaction://hlinksldjump"/>
          </p:cNvPr>
          <p:cNvSpPr/>
          <p:nvPr/>
        </p:nvSpPr>
        <p:spPr>
          <a:xfrm>
            <a:off x="0" y="6072206"/>
            <a:ext cx="1500166" cy="785794"/>
          </a:xfrm>
          <a:prstGeom prst="leftArrow">
            <a:avLst>
              <a:gd name="adj1" fmla="val 50000"/>
              <a:gd name="adj2" fmla="val 5000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0" y="0"/>
            <a:ext cx="9144000" cy="6126163"/>
          </a:xfrm>
        </p:spPr>
        <p:txBody>
          <a:bodyPr>
            <a:normAutofit/>
          </a:bodyPr>
          <a:lstStyle/>
          <a:p>
            <a:pPr>
              <a:buNone/>
            </a:pPr>
            <a:r>
              <a:rPr lang="en-US" dirty="0" smtClean="0"/>
              <a:t/>
            </a:r>
            <a:br>
              <a:rPr lang="en-US" dirty="0" smtClean="0"/>
            </a:br>
            <a:endParaRPr lang="ar-DZ" dirty="0" smtClean="0"/>
          </a:p>
          <a:p>
            <a:r>
              <a:rPr lang="ar-SA" dirty="0" smtClean="0"/>
              <a:t>يتميز </a:t>
            </a:r>
            <a:r>
              <a:rPr lang="ar-SA" dirty="0" smtClean="0">
                <a:solidFill>
                  <a:srgbClr val="FF3300"/>
                </a:solidFill>
              </a:rPr>
              <a:t>الأسبرين</a:t>
            </a:r>
            <a:r>
              <a:rPr lang="ar-SA" dirty="0" smtClean="0"/>
              <a:t> أنه ضد الصداع </a:t>
            </a:r>
            <a:r>
              <a:rPr lang="ar-SA" dirty="0" err="1" smtClean="0"/>
              <a:t>و</a:t>
            </a:r>
            <a:r>
              <a:rPr lang="ar-SA" dirty="0" smtClean="0"/>
              <a:t> الالتهابات </a:t>
            </a:r>
            <a:r>
              <a:rPr lang="ar-SA" dirty="0" err="1" smtClean="0"/>
              <a:t>و</a:t>
            </a:r>
            <a:r>
              <a:rPr lang="ar-SA" dirty="0" smtClean="0"/>
              <a:t> مسكن للآلام </a:t>
            </a:r>
            <a:r>
              <a:rPr lang="ar-SA" dirty="0" err="1" smtClean="0"/>
              <a:t>و</a:t>
            </a:r>
            <a:r>
              <a:rPr lang="ar-SA" dirty="0" smtClean="0"/>
              <a:t> مخفض للحرارة بالجسم في حالة الأمراض المعدية وضد تجلط الدم مما يجعله أكثر سيولة ويقي القلب من نوباته </a:t>
            </a:r>
            <a:r>
              <a:rPr lang="ar-SA" dirty="0" err="1" smtClean="0"/>
              <a:t>و</a:t>
            </a:r>
            <a:r>
              <a:rPr lang="ar-SA" dirty="0" smtClean="0"/>
              <a:t> الموت الفجائي ولاسيما مرضي الذبحة الصدرية أو انسداد الشرايين والذين يعانون من الآلام الروماتيزمية الحادة والمزمنة</a:t>
            </a:r>
            <a:r>
              <a:rPr lang="en-US" dirty="0" smtClean="0"/>
              <a:t>.</a:t>
            </a:r>
            <a:br>
              <a:rPr lang="en-US" dirty="0" smtClean="0"/>
            </a:br>
            <a:endParaRPr lang="ar-DZ" dirty="0"/>
          </a:p>
        </p:txBody>
      </p:sp>
      <p:sp>
        <p:nvSpPr>
          <p:cNvPr id="4" name="سهم إلى اليسار 3">
            <a:hlinkClick r:id="rId2" action="ppaction://hlinksldjump"/>
          </p:cNvPr>
          <p:cNvSpPr/>
          <p:nvPr/>
        </p:nvSpPr>
        <p:spPr>
          <a:xfrm>
            <a:off x="0" y="6072206"/>
            <a:ext cx="1500166" cy="785794"/>
          </a:xfrm>
          <a:prstGeom prst="leftArrow">
            <a:avLst>
              <a:gd name="adj1" fmla="val 50000"/>
              <a:gd name="adj2" fmla="val 5000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buNone/>
            </a:pPr>
            <a:r>
              <a:rPr lang="ar-DZ" dirty="0" smtClean="0">
                <a:solidFill>
                  <a:srgbClr val="FF0000"/>
                </a:solidFill>
                <a:cs typeface="Bold Italic Art" pitchFamily="2" charset="-78"/>
              </a:rPr>
              <a:t>                   أسئلة  حول الموضوع</a:t>
            </a:r>
          </a:p>
          <a:p>
            <a:pPr>
              <a:buNone/>
            </a:pPr>
            <a:r>
              <a:rPr lang="en-US" dirty="0" smtClean="0">
                <a:solidFill>
                  <a:srgbClr val="00FF00"/>
                </a:solidFill>
                <a:sym typeface="Webdings"/>
              </a:rPr>
              <a:t></a:t>
            </a:r>
            <a:r>
              <a:rPr lang="ar-DZ" dirty="0" smtClean="0">
                <a:solidFill>
                  <a:srgbClr val="00FF00"/>
                </a:solidFill>
                <a:sym typeface="Webdings"/>
              </a:rPr>
              <a:t> </a:t>
            </a:r>
            <a:r>
              <a:rPr lang="ar-DZ" dirty="0" smtClean="0">
                <a:sym typeface="Webdings"/>
              </a:rPr>
              <a:t>في مراحل التجربة </a:t>
            </a:r>
            <a:r>
              <a:rPr lang="ar-DZ" dirty="0" smtClean="0">
                <a:solidFill>
                  <a:srgbClr val="1204C4"/>
                </a:solidFill>
                <a:sym typeface="Webdings"/>
              </a:rPr>
              <a:t>.</a:t>
            </a:r>
            <a:r>
              <a:rPr lang="en-US" dirty="0" smtClean="0">
                <a:solidFill>
                  <a:srgbClr val="1204C4"/>
                </a:solidFill>
              </a:rPr>
              <a:t> </a:t>
            </a:r>
            <a:r>
              <a:rPr lang="ar-SA" dirty="0" smtClean="0">
                <a:solidFill>
                  <a:srgbClr val="1204C4"/>
                </a:solidFill>
              </a:rPr>
              <a:t>ما هو هدف إذابة المادة الصلبة ومن ثم إعادة </a:t>
            </a:r>
            <a:r>
              <a:rPr lang="ar-SA" dirty="0" smtClean="0">
                <a:solidFill>
                  <a:srgbClr val="1204C4"/>
                </a:solidFill>
              </a:rPr>
              <a:t>بلور</a:t>
            </a:r>
            <a:r>
              <a:rPr lang="ar-DZ" dirty="0" smtClean="0">
                <a:solidFill>
                  <a:srgbClr val="1204C4"/>
                </a:solidFill>
              </a:rPr>
              <a:t>ت</a:t>
            </a:r>
            <a:r>
              <a:rPr lang="ar-SA" dirty="0" smtClean="0">
                <a:solidFill>
                  <a:srgbClr val="1204C4"/>
                </a:solidFill>
              </a:rPr>
              <a:t>ها </a:t>
            </a:r>
            <a:r>
              <a:rPr lang="ar-SA" dirty="0" smtClean="0">
                <a:solidFill>
                  <a:srgbClr val="1204C4"/>
                </a:solidFill>
              </a:rPr>
              <a:t>؟</a:t>
            </a:r>
            <a:r>
              <a:rPr lang="en-US" dirty="0" smtClean="0">
                <a:solidFill>
                  <a:srgbClr val="1204C4"/>
                </a:solidFill>
              </a:rPr>
              <a:t>.</a:t>
            </a:r>
            <a:endParaRPr lang="ar-DZ" dirty="0" smtClean="0">
              <a:solidFill>
                <a:srgbClr val="1204C4"/>
              </a:solidFill>
            </a:endParaRPr>
          </a:p>
          <a:p>
            <a:pPr>
              <a:buNone/>
            </a:pPr>
            <a:r>
              <a:rPr lang="en-US" dirty="0" smtClean="0">
                <a:solidFill>
                  <a:srgbClr val="00FF00"/>
                </a:solidFill>
              </a:rPr>
              <a:t>#</a:t>
            </a:r>
            <a:r>
              <a:rPr lang="ar-SA" dirty="0" smtClean="0">
                <a:solidFill>
                  <a:srgbClr val="FF3399"/>
                </a:solidFill>
              </a:rPr>
              <a:t>الهدف من إذابة المادة الصلبة في الماء وبلورتها</a:t>
            </a:r>
            <a:r>
              <a:rPr lang="ar-DZ" dirty="0" smtClean="0">
                <a:solidFill>
                  <a:srgbClr val="FF3399"/>
                </a:solidFill>
              </a:rPr>
              <a:t> من جديد</a:t>
            </a:r>
            <a:r>
              <a:rPr lang="ar-SA" dirty="0" smtClean="0">
                <a:solidFill>
                  <a:srgbClr val="FF3399"/>
                </a:solidFill>
              </a:rPr>
              <a:t> هو تنقيتها من الشوائب</a:t>
            </a:r>
            <a:r>
              <a:rPr lang="en-US" dirty="0" smtClean="0">
                <a:solidFill>
                  <a:srgbClr val="E7EB3F"/>
                </a:solidFill>
              </a:rPr>
              <a:t>.</a:t>
            </a:r>
            <a:endParaRPr lang="ar-DZ" dirty="0" smtClean="0">
              <a:solidFill>
                <a:srgbClr val="E7EB3F"/>
              </a:solidFill>
            </a:endParaRPr>
          </a:p>
          <a:p>
            <a:pPr>
              <a:buNone/>
            </a:pPr>
            <a:r>
              <a:rPr lang="en-US" dirty="0" smtClean="0">
                <a:solidFill>
                  <a:srgbClr val="00FF00"/>
                </a:solidFill>
                <a:sym typeface="Webdings"/>
              </a:rPr>
              <a:t></a:t>
            </a:r>
            <a:r>
              <a:rPr lang="ar-DZ" dirty="0" smtClean="0">
                <a:solidFill>
                  <a:srgbClr val="1204C4"/>
                </a:solidFill>
                <a:sym typeface="Webdings"/>
              </a:rPr>
              <a:t>اذكر خطرين محتملين عند </a:t>
            </a:r>
            <a:r>
              <a:rPr lang="ar-DZ" dirty="0" err="1" smtClean="0">
                <a:solidFill>
                  <a:srgbClr val="1204C4"/>
                </a:solidFill>
                <a:sym typeface="Webdings"/>
              </a:rPr>
              <a:t>الاكثار</a:t>
            </a:r>
            <a:r>
              <a:rPr lang="ar-DZ" dirty="0" smtClean="0">
                <a:solidFill>
                  <a:srgbClr val="1204C4"/>
                </a:solidFill>
                <a:sym typeface="Webdings"/>
              </a:rPr>
              <a:t> من تناول الأسبرين </a:t>
            </a:r>
            <a:r>
              <a:rPr lang="ar-SA" dirty="0" smtClean="0">
                <a:solidFill>
                  <a:srgbClr val="1204C4"/>
                </a:solidFill>
              </a:rPr>
              <a:t>؟</a:t>
            </a:r>
            <a:endParaRPr lang="ar-DZ" dirty="0" smtClean="0">
              <a:solidFill>
                <a:srgbClr val="1204C4"/>
              </a:solidFill>
            </a:endParaRPr>
          </a:p>
          <a:p>
            <a:pPr>
              <a:buNone/>
            </a:pPr>
            <a:r>
              <a:rPr lang="en-US" dirty="0" smtClean="0">
                <a:solidFill>
                  <a:srgbClr val="00FF00"/>
                </a:solidFill>
              </a:rPr>
              <a:t># </a:t>
            </a:r>
            <a:r>
              <a:rPr lang="ar-SA" dirty="0" smtClean="0">
                <a:solidFill>
                  <a:srgbClr val="FF3399"/>
                </a:solidFill>
              </a:rPr>
              <a:t>آلام شديدة في المعدة</a:t>
            </a:r>
            <a:r>
              <a:rPr lang="ar-DZ" dirty="0" smtClean="0">
                <a:solidFill>
                  <a:srgbClr val="FF3399"/>
                </a:solidFill>
              </a:rPr>
              <a:t>+</a:t>
            </a:r>
            <a:r>
              <a:rPr lang="en-US" dirty="0" smtClean="0">
                <a:solidFill>
                  <a:srgbClr val="FF3399"/>
                </a:solidFill>
              </a:rPr>
              <a:t> </a:t>
            </a:r>
            <a:r>
              <a:rPr lang="ar-SA" dirty="0" smtClean="0">
                <a:solidFill>
                  <a:srgbClr val="FF3399"/>
                </a:solidFill>
              </a:rPr>
              <a:t>طنين بالأذن</a:t>
            </a:r>
            <a:r>
              <a:rPr lang="ar-DZ" dirty="0" smtClean="0">
                <a:solidFill>
                  <a:srgbClr val="FF3399"/>
                </a:solidFill>
              </a:rPr>
              <a:t>......</a:t>
            </a:r>
          </a:p>
          <a:p>
            <a:pPr>
              <a:buNone/>
            </a:pPr>
            <a:r>
              <a:rPr lang="en-US" dirty="0" smtClean="0">
                <a:solidFill>
                  <a:srgbClr val="00FF00"/>
                </a:solidFill>
                <a:sym typeface="Webdings"/>
              </a:rPr>
              <a:t> </a:t>
            </a:r>
            <a:r>
              <a:rPr lang="ar-DZ" dirty="0" smtClean="0">
                <a:solidFill>
                  <a:srgbClr val="1204C4"/>
                </a:solidFill>
              </a:rPr>
              <a:t>في </a:t>
            </a:r>
            <a:r>
              <a:rPr lang="ar-DZ" dirty="0" err="1" smtClean="0">
                <a:solidFill>
                  <a:srgbClr val="1204C4"/>
                </a:solidFill>
              </a:rPr>
              <a:t>اي</a:t>
            </a:r>
            <a:r>
              <a:rPr lang="ar-DZ" dirty="0" smtClean="0">
                <a:solidFill>
                  <a:srgbClr val="1204C4"/>
                </a:solidFill>
              </a:rPr>
              <a:t> سنة بدا تحضير </a:t>
            </a:r>
            <a:r>
              <a:rPr lang="ar-DZ" dirty="0" err="1" smtClean="0">
                <a:solidFill>
                  <a:srgbClr val="1204C4"/>
                </a:solidFill>
              </a:rPr>
              <a:t>الاسبرين</a:t>
            </a:r>
            <a:r>
              <a:rPr lang="ar-DZ" dirty="0" smtClean="0">
                <a:solidFill>
                  <a:srgbClr val="1204C4"/>
                </a:solidFill>
              </a:rPr>
              <a:t> في المعامل </a:t>
            </a:r>
            <a:r>
              <a:rPr lang="ar-SA" dirty="0" smtClean="0">
                <a:solidFill>
                  <a:srgbClr val="1204C4"/>
                </a:solidFill>
              </a:rPr>
              <a:t>؟</a:t>
            </a:r>
            <a:endParaRPr lang="ar-DZ" dirty="0" smtClean="0">
              <a:solidFill>
                <a:srgbClr val="1204C4"/>
              </a:solidFill>
            </a:endParaRPr>
          </a:p>
          <a:p>
            <a:pPr>
              <a:buNone/>
            </a:pPr>
            <a:r>
              <a:rPr lang="en-US" dirty="0" smtClean="0">
                <a:solidFill>
                  <a:srgbClr val="00FF00"/>
                </a:solidFill>
              </a:rPr>
              <a:t>#</a:t>
            </a:r>
            <a:r>
              <a:rPr lang="ar-DZ" dirty="0" smtClean="0">
                <a:solidFill>
                  <a:schemeClr val="tx2">
                    <a:lumMod val="60000"/>
                    <a:lumOff val="40000"/>
                  </a:schemeClr>
                </a:solidFill>
              </a:rPr>
              <a:t> </a:t>
            </a:r>
            <a:r>
              <a:rPr lang="ar-SA" dirty="0" smtClean="0">
                <a:solidFill>
                  <a:srgbClr val="FF3399"/>
                </a:solidFill>
              </a:rPr>
              <a:t>بدأ تحضير الأسبرين في المعامل عام </a:t>
            </a:r>
            <a:r>
              <a:rPr lang="fr-FR" dirty="0" smtClean="0">
                <a:solidFill>
                  <a:srgbClr val="FF3399"/>
                </a:solidFill>
              </a:rPr>
              <a:t>1853</a:t>
            </a:r>
            <a:endParaRPr lang="en-US" dirty="0" smtClean="0">
              <a:solidFill>
                <a:srgbClr val="FF3399"/>
              </a:solidFill>
            </a:endParaRPr>
          </a:p>
          <a:p>
            <a:pPr>
              <a:buNone/>
            </a:pPr>
            <a:endParaRPr lang="ar-DZ" dirty="0" smtClean="0">
              <a:solidFill>
                <a:srgbClr val="C00000"/>
              </a:solidFill>
            </a:endParaRPr>
          </a:p>
          <a:p>
            <a:pPr>
              <a:buNone/>
            </a:pPr>
            <a:endParaRPr lang="ar-DZ" dirty="0" smtClean="0">
              <a:solidFill>
                <a:srgbClr val="C00000"/>
              </a:solidFill>
              <a:cs typeface="Bold Italic Art" pitchFamily="2" charset="-78"/>
            </a:endParaRPr>
          </a:p>
        </p:txBody>
      </p:sp>
      <p:pic>
        <p:nvPicPr>
          <p:cNvPr id="4" name="صورة 3" descr="تنزيل.png"/>
          <p:cNvPicPr>
            <a:picLocks noChangeAspect="1"/>
          </p:cNvPicPr>
          <p:nvPr/>
        </p:nvPicPr>
        <p:blipFill>
          <a:blip r:embed="rId2"/>
          <a:stretch>
            <a:fillRect/>
          </a:stretch>
        </p:blipFill>
        <p:spPr>
          <a:xfrm>
            <a:off x="0" y="4714875"/>
            <a:ext cx="2500298" cy="2143125"/>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heckerboard(across)">
                                      <p:cBhvr>
                                        <p:cTn id="4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power142.jpg"/>
          <p:cNvPicPr>
            <a:picLocks noGrp="1" noChangeAspect="1"/>
          </p:cNvPicPr>
          <p:nvPr>
            <p:ph idx="1"/>
          </p:nvPr>
        </p:nvPicPr>
        <p:blipFill>
          <a:blip r:embed="rId2"/>
          <a:stretch>
            <a:fillRect/>
          </a:stretch>
        </p:blipFill>
        <p:spPr>
          <a:xfrm>
            <a:off x="0" y="0"/>
            <a:ext cx="9144000" cy="6858000"/>
          </a:xfrm>
        </p:spPr>
      </p:pic>
      <p:sp>
        <p:nvSpPr>
          <p:cNvPr id="8" name="عنصر نائب للمحتوى 2"/>
          <p:cNvSpPr txBox="1">
            <a:spLocks/>
          </p:cNvSpPr>
          <p:nvPr/>
        </p:nvSpPr>
        <p:spPr>
          <a:xfrm>
            <a:off x="0" y="0"/>
            <a:ext cx="9296400" cy="7010400"/>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DZ" sz="8000" b="0" i="0" u="none" strike="noStrike" kern="1200" cap="none" spc="0" normalizeH="0" baseline="0" noProof="0" dirty="0" smtClean="0">
                <a:ln>
                  <a:noFill/>
                </a:ln>
                <a:solidFill>
                  <a:srgbClr val="FF0000"/>
                </a:solidFill>
                <a:effectLst/>
                <a:uLnTx/>
                <a:uFillTx/>
                <a:latin typeface="+mn-lt"/>
                <a:ea typeface="+mn-ea"/>
                <a:cs typeface="Bold Italic Art" pitchFamily="2" charset="-78"/>
              </a:rPr>
              <a:t>من  انجاز :</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DZ" sz="6000" b="0" i="0" u="none" strike="noStrike" kern="1200" cap="none" spc="0" normalizeH="0" baseline="0" noProof="0" dirty="0" smtClean="0">
                <a:ln>
                  <a:noFill/>
                </a:ln>
                <a:solidFill>
                  <a:schemeClr val="tx1"/>
                </a:solidFill>
                <a:effectLst/>
                <a:uLnTx/>
                <a:uFillTx/>
                <a:latin typeface="+mn-lt"/>
                <a:ea typeface="+mn-ea"/>
                <a:cs typeface="Bold Italic Art" pitchFamily="2" charset="-78"/>
              </a:rPr>
              <a:t>                  </a:t>
            </a:r>
            <a:r>
              <a:rPr kumimoji="0" lang="ar-DZ" sz="6000" b="0" i="0" u="none" strike="noStrike" kern="1200" cap="none" spc="0" normalizeH="0" baseline="0" noProof="0" dirty="0" err="1" smtClean="0">
                <a:ln>
                  <a:noFill/>
                </a:ln>
                <a:solidFill>
                  <a:schemeClr val="tx1"/>
                </a:solidFill>
                <a:effectLst/>
                <a:uLnTx/>
                <a:uFillTx/>
                <a:latin typeface="+mn-lt"/>
                <a:ea typeface="+mn-ea"/>
                <a:cs typeface="Bold Italic Art" pitchFamily="2" charset="-78"/>
              </a:rPr>
              <a:t>مقورة</a:t>
            </a:r>
            <a:r>
              <a:rPr kumimoji="0" lang="ar-DZ" sz="6000" b="0" i="0" u="none" strike="noStrike" kern="1200" cap="none" spc="0" normalizeH="0" baseline="0" noProof="0" dirty="0" smtClean="0">
                <a:ln>
                  <a:noFill/>
                </a:ln>
                <a:solidFill>
                  <a:schemeClr val="tx1"/>
                </a:solidFill>
                <a:effectLst/>
                <a:uLnTx/>
                <a:uFillTx/>
                <a:latin typeface="+mn-lt"/>
                <a:ea typeface="+mn-ea"/>
                <a:cs typeface="Bold Italic Art" pitchFamily="2" charset="-78"/>
              </a:rPr>
              <a:t>  عبير</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DZ" sz="6000" b="0" i="0" u="none" strike="noStrike" kern="1200" cap="none" spc="0" normalizeH="0" baseline="0" noProof="0" dirty="0" smtClean="0">
                <a:ln>
                  <a:noFill/>
                </a:ln>
                <a:solidFill>
                  <a:schemeClr val="tx1"/>
                </a:solidFill>
                <a:effectLst/>
                <a:uLnTx/>
                <a:uFillTx/>
                <a:latin typeface="+mn-lt"/>
                <a:ea typeface="+mn-ea"/>
                <a:cs typeface="Bold Italic Art" pitchFamily="2" charset="-78"/>
              </a:rPr>
              <a:t>                 </a:t>
            </a:r>
            <a:r>
              <a:rPr kumimoji="0" lang="ar-DZ" sz="6000" b="0" i="0" u="none" strike="noStrike" kern="1200" cap="none" spc="0" normalizeH="0" baseline="0" noProof="0" dirty="0" err="1" smtClean="0">
                <a:ln>
                  <a:noFill/>
                </a:ln>
                <a:solidFill>
                  <a:schemeClr val="tx1"/>
                </a:solidFill>
                <a:effectLst/>
                <a:uLnTx/>
                <a:uFillTx/>
                <a:latin typeface="+mn-lt"/>
                <a:ea typeface="+mn-ea"/>
                <a:cs typeface="Bold Italic Art" pitchFamily="2" charset="-78"/>
              </a:rPr>
              <a:t>عريبي</a:t>
            </a:r>
            <a:r>
              <a:rPr kumimoji="0" lang="ar-DZ" sz="6000" b="0" i="0" u="none" strike="noStrike" kern="1200" cap="none" spc="0" normalizeH="0" baseline="0" noProof="0" dirty="0" smtClean="0">
                <a:ln>
                  <a:noFill/>
                </a:ln>
                <a:solidFill>
                  <a:schemeClr val="tx1"/>
                </a:solidFill>
                <a:effectLst/>
                <a:uLnTx/>
                <a:uFillTx/>
                <a:latin typeface="+mn-lt"/>
                <a:ea typeface="+mn-ea"/>
                <a:cs typeface="Bold Italic Art" pitchFamily="2" charset="-78"/>
              </a:rPr>
              <a:t> نسيبة </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DZ" sz="6000" b="0" i="0" u="none" strike="noStrike" kern="1200" cap="none" spc="0" normalizeH="0" baseline="0" noProof="0" dirty="0" smtClean="0">
                <a:ln>
                  <a:noFill/>
                </a:ln>
                <a:solidFill>
                  <a:schemeClr val="tx1"/>
                </a:solidFill>
                <a:effectLst/>
                <a:uLnTx/>
                <a:uFillTx/>
                <a:latin typeface="+mn-lt"/>
                <a:ea typeface="+mn-ea"/>
                <a:cs typeface="Bold Italic Art" pitchFamily="2" charset="-78"/>
              </a:rPr>
              <a:t>                 قدور  </a:t>
            </a:r>
            <a:r>
              <a:rPr kumimoji="0" lang="ar-DZ" sz="6000" b="0" i="0" u="none" strike="noStrike" kern="1200" cap="none" spc="0" normalizeH="0" baseline="0" noProof="0" dirty="0" err="1" smtClean="0">
                <a:ln>
                  <a:noFill/>
                </a:ln>
                <a:solidFill>
                  <a:schemeClr val="tx1"/>
                </a:solidFill>
                <a:effectLst/>
                <a:uLnTx/>
                <a:uFillTx/>
                <a:latin typeface="+mn-lt"/>
                <a:ea typeface="+mn-ea"/>
                <a:cs typeface="Bold Italic Art" pitchFamily="2" charset="-78"/>
              </a:rPr>
              <a:t>احلام</a:t>
            </a:r>
            <a:endParaRPr lang="ar-DZ" sz="6000" dirty="0" smtClean="0">
              <a:cs typeface="Bold Italic Art" pitchFamily="2" charset="-78"/>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DZ" sz="6000" b="0" i="0" u="none" strike="noStrike" kern="1200" cap="none" spc="0" normalizeH="0" baseline="0" noProof="0" dirty="0" smtClean="0">
                <a:ln>
                  <a:noFill/>
                </a:ln>
                <a:solidFill>
                  <a:schemeClr val="tx1"/>
                </a:solidFill>
                <a:effectLst/>
                <a:uLnTx/>
                <a:uFillTx/>
                <a:latin typeface="+mn-lt"/>
                <a:ea typeface="+mn-ea"/>
                <a:cs typeface="Bold Italic Art" pitchFamily="2" charset="-78"/>
              </a:rPr>
              <a:t>                </a:t>
            </a:r>
            <a:r>
              <a:rPr kumimoji="0" lang="ar-DZ" sz="6000" b="0" i="0" u="none" strike="noStrike" kern="1200" cap="none" spc="0" normalizeH="0" baseline="0" noProof="0" dirty="0" err="1" smtClean="0">
                <a:ln>
                  <a:noFill/>
                </a:ln>
                <a:solidFill>
                  <a:schemeClr val="tx1"/>
                </a:solidFill>
                <a:effectLst/>
                <a:uLnTx/>
                <a:uFillTx/>
                <a:latin typeface="+mn-lt"/>
                <a:ea typeface="+mn-ea"/>
                <a:cs typeface="Bold Italic Art" pitchFamily="2" charset="-78"/>
              </a:rPr>
              <a:t>مقورة</a:t>
            </a:r>
            <a:r>
              <a:rPr kumimoji="0" lang="ar-DZ" sz="6000" b="0" i="0" u="none" strike="noStrike" kern="1200" cap="none" spc="0" normalizeH="0" baseline="0" noProof="0" dirty="0" smtClean="0">
                <a:ln>
                  <a:noFill/>
                </a:ln>
                <a:solidFill>
                  <a:schemeClr val="tx1"/>
                </a:solidFill>
                <a:effectLst/>
                <a:uLnTx/>
                <a:uFillTx/>
                <a:latin typeface="+mn-lt"/>
                <a:ea typeface="+mn-ea"/>
                <a:cs typeface="Bold Italic Art" pitchFamily="2" charset="-78"/>
              </a:rPr>
              <a:t> </a:t>
            </a:r>
            <a:r>
              <a:rPr kumimoji="0" lang="ar-DZ" sz="6000" b="0" i="0" u="none" strike="noStrike" kern="1200" cap="none" spc="0" normalizeH="0" baseline="0" noProof="0" dirty="0" err="1" smtClean="0">
                <a:ln>
                  <a:noFill/>
                </a:ln>
                <a:solidFill>
                  <a:schemeClr val="tx1"/>
                </a:solidFill>
                <a:effectLst/>
                <a:uLnTx/>
                <a:uFillTx/>
                <a:latin typeface="+mn-lt"/>
                <a:ea typeface="+mn-ea"/>
                <a:cs typeface="Bold Italic Art" pitchFamily="2" charset="-78"/>
              </a:rPr>
              <a:t>ايمان</a:t>
            </a:r>
            <a:endParaRPr kumimoji="0" lang="ar-DZ" sz="6000" b="0" i="0" u="none" strike="noStrike" kern="1200" cap="none" spc="0" normalizeH="0" baseline="0" noProof="0" dirty="0" smtClean="0">
              <a:ln>
                <a:noFill/>
              </a:ln>
              <a:solidFill>
                <a:schemeClr val="tx1"/>
              </a:solidFill>
              <a:effectLst/>
              <a:uLnTx/>
              <a:uFillTx/>
              <a:latin typeface="+mn-lt"/>
              <a:ea typeface="+mn-ea"/>
              <a:cs typeface="Bold Italic Art"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DZ"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70" decel="100000"/>
                                        <p:tgtEl>
                                          <p:spTgt spid="8">
                                            <p:txEl>
                                              <p:pRg st="0" end="0"/>
                                            </p:txEl>
                                          </p:spTgt>
                                        </p:tgtEl>
                                      </p:cBhvr>
                                    </p:animEffect>
                                    <p:animScale>
                                      <p:cBhvr>
                                        <p:cTn id="8" dur="770" decel="100000"/>
                                        <p:tgtEl>
                                          <p:spTgt spid="8">
                                            <p:txEl>
                                              <p:pRg st="0" end="0"/>
                                            </p:txEl>
                                          </p:spTgt>
                                        </p:tgtEl>
                                      </p:cBhvr>
                                      <p:from x="10000" y="10000"/>
                                      <p:to x="200000" y="450000"/>
                                    </p:animScale>
                                    <p:animScale>
                                      <p:cBhvr>
                                        <p:cTn id="9" dur="1230" accel="100000" fill="hold">
                                          <p:stCondLst>
                                            <p:cond delay="770"/>
                                          </p:stCondLst>
                                        </p:cTn>
                                        <p:tgtEl>
                                          <p:spTgt spid="8">
                                            <p:txEl>
                                              <p:pRg st="0" end="0"/>
                                            </p:txEl>
                                          </p:spTgt>
                                        </p:tgtEl>
                                      </p:cBhvr>
                                      <p:from x="200000" y="450000"/>
                                      <p:to x="100000" y="100000"/>
                                    </p:animScale>
                                    <p:set>
                                      <p:cBhvr>
                                        <p:cTn id="10" dur="770" fill="hold"/>
                                        <p:tgtEl>
                                          <p:spTgt spid="8">
                                            <p:txEl>
                                              <p:pRg st="0" end="0"/>
                                            </p:txEl>
                                          </p:spTgt>
                                        </p:tgtEl>
                                        <p:attrNameLst>
                                          <p:attrName>ppt_x</p:attrName>
                                        </p:attrNameLst>
                                      </p:cBhvr>
                                      <p:to>
                                        <p:strVal val="(0.5)"/>
                                      </p:to>
                                    </p:set>
                                    <p:anim from="(0.5)" to="(#ppt_x)" calcmode="lin" valueType="num">
                                      <p:cBhvr>
                                        <p:cTn id="11" dur="1230" accel="100000" fill="hold">
                                          <p:stCondLst>
                                            <p:cond delay="770"/>
                                          </p:stCondLst>
                                        </p:cTn>
                                        <p:tgtEl>
                                          <p:spTgt spid="8">
                                            <p:txEl>
                                              <p:pRg st="0" end="0"/>
                                            </p:txEl>
                                          </p:spTgt>
                                        </p:tgtEl>
                                        <p:attrNameLst>
                                          <p:attrName>ppt_x</p:attrName>
                                        </p:attrNameLst>
                                      </p:cBhvr>
                                    </p:anim>
                                    <p:set>
                                      <p:cBhvr>
                                        <p:cTn id="12" dur="770" fill="hold"/>
                                        <p:tgtEl>
                                          <p:spTgt spid="8">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8">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additive="base">
                                        <p:cTn id="3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 calcmode="lin" valueType="num">
                                      <p:cBhvr additive="base">
                                        <p:cTn id="3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buNone/>
            </a:pPr>
            <a:r>
              <a:rPr lang="ar-DZ"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DZ"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50" endPos="85000" dist="60007" dir="5400000" sy="-100000" algn="bl" rotWithShape="0"/>
                </a:effectLst>
              </a:rPr>
              <a:t>شكرا </a:t>
            </a:r>
          </a:p>
          <a:p>
            <a:pPr>
              <a:buNone/>
            </a:pPr>
            <a:r>
              <a:rPr lang="ar-DZ"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50" endPos="85000" dist="60007" dir="5400000" sy="-100000" algn="bl" rotWithShape="0"/>
                </a:effectLst>
              </a:rPr>
              <a:t>       على طيب </a:t>
            </a:r>
          </a:p>
          <a:p>
            <a:pPr>
              <a:buNone/>
            </a:pPr>
            <a:r>
              <a:rPr lang="ar-DZ"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50" endPos="85000" dist="60007" dir="5400000" sy="-100000" algn="bl" rotWithShape="0"/>
                </a:effectLst>
              </a:rPr>
              <a:t>   </a:t>
            </a:r>
            <a:r>
              <a:rPr lang="ar-DZ" sz="9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50" endPos="85000" dist="60007" dir="5400000" sy="-100000" algn="bl" rotWithShape="0"/>
                </a:effectLst>
              </a:rPr>
              <a:t>الإسغاء</a:t>
            </a:r>
            <a:r>
              <a:rPr lang="ar-DZ"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50" endPos="85000" dist="60007" dir="5400000" sy="-100000" algn="bl" rotWithShape="0"/>
                </a:effectLst>
              </a:rPr>
              <a:t> و  المتابعة</a:t>
            </a:r>
            <a:endParaRPr lang="ar-DZ"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50" endPos="85000" dist="60007" dir="5400000" sy="-100000" algn="bl" rotWithShape="0"/>
              </a:effectLs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pPr>
              <a:buNone/>
            </a:pPr>
            <a:endParaRPr lang="ar-DZ" dirty="0" smtClean="0">
              <a:solidFill>
                <a:srgbClr val="FF0000"/>
              </a:solidFill>
            </a:endParaRPr>
          </a:p>
          <a:p>
            <a:pPr>
              <a:buNone/>
            </a:pPr>
            <a:endParaRPr lang="ar-DZ" dirty="0">
              <a:solidFill>
                <a:srgbClr val="FF0000"/>
              </a:solidFill>
            </a:endParaRPr>
          </a:p>
          <a:p>
            <a:pPr>
              <a:buNone/>
            </a:pPr>
            <a:r>
              <a:rPr lang="ar-DZ" dirty="0" smtClean="0">
                <a:solidFill>
                  <a:srgbClr val="FF0000"/>
                </a:solidFill>
              </a:rPr>
              <a:t>1/</a:t>
            </a:r>
            <a:r>
              <a:rPr lang="ar-DZ" dirty="0" smtClean="0">
                <a:solidFill>
                  <a:srgbClr val="FF0000"/>
                </a:solidFill>
                <a:hlinkClick r:id="rId2" action="ppaction://hlinksldjump"/>
              </a:rPr>
              <a:t> </a:t>
            </a:r>
            <a:r>
              <a:rPr lang="ar-DZ" dirty="0" smtClean="0">
                <a:hlinkClick r:id="rId2" action="ppaction://hlinksldjump"/>
              </a:rPr>
              <a:t>المقدمة </a:t>
            </a:r>
            <a:r>
              <a:rPr lang="ar-DZ" dirty="0" smtClean="0">
                <a:solidFill>
                  <a:srgbClr val="FF0000"/>
                </a:solidFill>
              </a:rPr>
              <a:t>..........................................................</a:t>
            </a:r>
            <a:r>
              <a:rPr lang="ar-DZ" dirty="0" smtClean="0">
                <a:solidFill>
                  <a:srgbClr val="FF0000"/>
                </a:solidFill>
                <a:sym typeface="Wingdings"/>
              </a:rPr>
              <a:t> </a:t>
            </a:r>
            <a:r>
              <a:rPr lang="ar-DZ" dirty="0" smtClean="0">
                <a:sym typeface="Wingdings"/>
              </a:rPr>
              <a:t></a:t>
            </a:r>
          </a:p>
          <a:p>
            <a:pPr>
              <a:buNone/>
            </a:pPr>
            <a:r>
              <a:rPr lang="ar-DZ" dirty="0" smtClean="0">
                <a:solidFill>
                  <a:srgbClr val="FF0000"/>
                </a:solidFill>
                <a:sym typeface="Wingdings"/>
              </a:rPr>
              <a:t>2/ </a:t>
            </a:r>
            <a:r>
              <a:rPr lang="ar-DZ" dirty="0" smtClean="0"/>
              <a:t>نبذة تاريخية   </a:t>
            </a:r>
            <a:r>
              <a:rPr lang="ar-DZ" dirty="0" smtClean="0">
                <a:solidFill>
                  <a:srgbClr val="FF0000"/>
                </a:solidFill>
              </a:rPr>
              <a:t>....................................................</a:t>
            </a:r>
            <a:r>
              <a:rPr lang="fr-FR" dirty="0" smtClean="0">
                <a:sym typeface="Wingdings"/>
              </a:rPr>
              <a:t></a:t>
            </a:r>
            <a:endParaRPr lang="en-US" dirty="0" smtClean="0"/>
          </a:p>
          <a:p>
            <a:pPr>
              <a:buNone/>
            </a:pPr>
            <a:r>
              <a:rPr lang="fr-FR" dirty="0" smtClean="0">
                <a:solidFill>
                  <a:srgbClr val="FF0000"/>
                </a:solidFill>
              </a:rPr>
              <a:t>3</a:t>
            </a:r>
            <a:r>
              <a:rPr lang="ar-DZ" dirty="0" smtClean="0">
                <a:solidFill>
                  <a:srgbClr val="FF0000"/>
                </a:solidFill>
              </a:rPr>
              <a:t>/ </a:t>
            </a:r>
            <a:r>
              <a:rPr lang="ar-DZ" dirty="0" smtClean="0"/>
              <a:t>تعريف الأسبرين</a:t>
            </a:r>
            <a:r>
              <a:rPr lang="ar-DZ" dirty="0" smtClean="0">
                <a:solidFill>
                  <a:srgbClr val="FF0000"/>
                </a:solidFill>
              </a:rPr>
              <a:t>..................................................</a:t>
            </a:r>
            <a:r>
              <a:rPr lang="fr-FR" dirty="0" smtClean="0">
                <a:sym typeface="Wingdings"/>
              </a:rPr>
              <a:t></a:t>
            </a:r>
            <a:endParaRPr lang="en-US" dirty="0" smtClean="0"/>
          </a:p>
          <a:p>
            <a:pPr>
              <a:buNone/>
            </a:pPr>
            <a:r>
              <a:rPr lang="fr-FR" dirty="0" smtClean="0">
                <a:solidFill>
                  <a:srgbClr val="FF0000"/>
                </a:solidFill>
              </a:rPr>
              <a:t>4</a:t>
            </a:r>
            <a:r>
              <a:rPr lang="ar-DZ" dirty="0" smtClean="0">
                <a:solidFill>
                  <a:srgbClr val="FF0000"/>
                </a:solidFill>
              </a:rPr>
              <a:t>/ </a:t>
            </a:r>
            <a:r>
              <a:rPr lang="ar-DZ" dirty="0" smtClean="0"/>
              <a:t>تحضير الأسبرين صناعيا</a:t>
            </a:r>
            <a:r>
              <a:rPr lang="ar-DZ" dirty="0" smtClean="0">
                <a:solidFill>
                  <a:srgbClr val="FF0000"/>
                </a:solidFill>
              </a:rPr>
              <a:t>........................................</a:t>
            </a:r>
            <a:r>
              <a:rPr lang="fr-FR" dirty="0" smtClean="0">
                <a:sym typeface="Wingdings"/>
              </a:rPr>
              <a:t></a:t>
            </a:r>
            <a:endParaRPr lang="en-US" dirty="0" smtClean="0"/>
          </a:p>
          <a:p>
            <a:pPr>
              <a:buNone/>
            </a:pPr>
            <a:r>
              <a:rPr lang="ar-DZ" dirty="0" smtClean="0"/>
              <a:t>   </a:t>
            </a:r>
            <a:r>
              <a:rPr lang="ar-DZ" dirty="0" smtClean="0">
                <a:solidFill>
                  <a:srgbClr val="FF0000"/>
                </a:solidFill>
              </a:rPr>
              <a:t>..............................</a:t>
            </a:r>
            <a:r>
              <a:rPr lang="ar-DZ" dirty="0" smtClean="0"/>
              <a:t>م1 :تحضير حمض السالي سيليك </a:t>
            </a:r>
            <a:r>
              <a:rPr lang="ar-DZ" dirty="0" smtClean="0">
                <a:solidFill>
                  <a:srgbClr val="FF0000"/>
                </a:solidFill>
              </a:rPr>
              <a:t>.............................</a:t>
            </a:r>
            <a:r>
              <a:rPr lang="ar-DZ" dirty="0" smtClean="0"/>
              <a:t> م2: المرور إلى الأسبرين</a:t>
            </a:r>
            <a:endParaRPr lang="en-US" dirty="0" smtClean="0"/>
          </a:p>
          <a:p>
            <a:pPr>
              <a:buNone/>
            </a:pPr>
            <a:r>
              <a:rPr lang="fr-FR" dirty="0" smtClean="0">
                <a:solidFill>
                  <a:srgbClr val="FF0000"/>
                </a:solidFill>
              </a:rPr>
              <a:t>5</a:t>
            </a:r>
            <a:r>
              <a:rPr lang="ar-DZ" dirty="0" smtClean="0">
                <a:solidFill>
                  <a:srgbClr val="FF0000"/>
                </a:solidFill>
              </a:rPr>
              <a:t>/</a:t>
            </a:r>
            <a:r>
              <a:rPr lang="ar-DZ" dirty="0" smtClean="0"/>
              <a:t>تحضير</a:t>
            </a:r>
            <a:r>
              <a:rPr lang="ar-DZ" dirty="0" smtClean="0">
                <a:solidFill>
                  <a:srgbClr val="FF0000"/>
                </a:solidFill>
              </a:rPr>
              <a:t> </a:t>
            </a:r>
            <a:r>
              <a:rPr lang="ar-DZ" dirty="0" smtClean="0"/>
              <a:t>الأسبرين في المخبر </a:t>
            </a:r>
            <a:r>
              <a:rPr lang="ar-DZ" dirty="0" smtClean="0">
                <a:solidFill>
                  <a:srgbClr val="FF0000"/>
                </a:solidFill>
              </a:rPr>
              <a:t>....................................</a:t>
            </a:r>
            <a:r>
              <a:rPr lang="fr-FR" dirty="0" smtClean="0">
                <a:sym typeface="Wingdings"/>
              </a:rPr>
              <a:t></a:t>
            </a:r>
            <a:endParaRPr lang="en-US" dirty="0" smtClean="0"/>
          </a:p>
          <a:p>
            <a:pPr>
              <a:buNone/>
            </a:pPr>
            <a:r>
              <a:rPr lang="fr-FR" dirty="0" smtClean="0">
                <a:solidFill>
                  <a:srgbClr val="FF0000"/>
                </a:solidFill>
              </a:rPr>
              <a:t>6</a:t>
            </a:r>
            <a:r>
              <a:rPr lang="ar-DZ" dirty="0" smtClean="0">
                <a:solidFill>
                  <a:srgbClr val="FF0000"/>
                </a:solidFill>
              </a:rPr>
              <a:t>/ </a:t>
            </a:r>
            <a:r>
              <a:rPr lang="ar-DZ" dirty="0" smtClean="0"/>
              <a:t>المعادلة الكيميائية لصناعة الأسبرين </a:t>
            </a:r>
            <a:r>
              <a:rPr lang="ar-DZ" dirty="0" smtClean="0">
                <a:solidFill>
                  <a:srgbClr val="FF0000"/>
                </a:solidFill>
              </a:rPr>
              <a:t>...........................</a:t>
            </a:r>
            <a:r>
              <a:rPr lang="fr-FR" dirty="0" smtClean="0">
                <a:sym typeface="Wingdings"/>
              </a:rPr>
              <a:t></a:t>
            </a:r>
            <a:endParaRPr lang="en-US" dirty="0" smtClean="0"/>
          </a:p>
          <a:p>
            <a:pPr>
              <a:buNone/>
            </a:pPr>
            <a:r>
              <a:rPr lang="fr-FR" dirty="0" smtClean="0">
                <a:solidFill>
                  <a:srgbClr val="FF0000"/>
                </a:solidFill>
              </a:rPr>
              <a:t>7</a:t>
            </a:r>
            <a:r>
              <a:rPr lang="ar-DZ" dirty="0" smtClean="0">
                <a:solidFill>
                  <a:srgbClr val="FF0000"/>
                </a:solidFill>
              </a:rPr>
              <a:t>/  </a:t>
            </a:r>
            <a:r>
              <a:rPr lang="ar-DZ" dirty="0" smtClean="0"/>
              <a:t>الفوائد العلمية للأسبرين</a:t>
            </a:r>
            <a:r>
              <a:rPr lang="ar-DZ" dirty="0" smtClean="0">
                <a:solidFill>
                  <a:srgbClr val="FF0000"/>
                </a:solidFill>
              </a:rPr>
              <a:t>.........................................</a:t>
            </a:r>
            <a:r>
              <a:rPr lang="fr-FR" dirty="0" smtClean="0">
                <a:sym typeface="Wingdings"/>
              </a:rPr>
              <a:t></a:t>
            </a:r>
            <a:endParaRPr lang="en-US" dirty="0" smtClean="0"/>
          </a:p>
          <a:p>
            <a:pPr>
              <a:buNone/>
            </a:pPr>
            <a:r>
              <a:rPr lang="fr-FR" dirty="0" smtClean="0">
                <a:solidFill>
                  <a:srgbClr val="FF0000"/>
                </a:solidFill>
              </a:rPr>
              <a:t>8</a:t>
            </a:r>
            <a:r>
              <a:rPr lang="ar-DZ" dirty="0" smtClean="0">
                <a:solidFill>
                  <a:srgbClr val="FF0000"/>
                </a:solidFill>
              </a:rPr>
              <a:t>/ </a:t>
            </a:r>
            <a:r>
              <a:rPr lang="ar-DZ" dirty="0" smtClean="0"/>
              <a:t>أخطار الأسبرين</a:t>
            </a:r>
            <a:r>
              <a:rPr lang="ar-DZ" dirty="0" smtClean="0">
                <a:solidFill>
                  <a:srgbClr val="FF0000"/>
                </a:solidFill>
              </a:rPr>
              <a:t>..................................................</a:t>
            </a:r>
            <a:r>
              <a:rPr lang="fr-FR" dirty="0" smtClean="0">
                <a:sym typeface="Wingdings"/>
              </a:rPr>
              <a:t></a:t>
            </a:r>
            <a:endParaRPr lang="en-US" dirty="0" smtClean="0"/>
          </a:p>
          <a:p>
            <a:pPr>
              <a:buNone/>
            </a:pPr>
            <a:r>
              <a:rPr lang="fr-FR" dirty="0" smtClean="0">
                <a:solidFill>
                  <a:srgbClr val="FF0000"/>
                </a:solidFill>
              </a:rPr>
              <a:t>9</a:t>
            </a:r>
            <a:r>
              <a:rPr lang="ar-DZ" dirty="0" smtClean="0">
                <a:solidFill>
                  <a:srgbClr val="FF0000"/>
                </a:solidFill>
              </a:rPr>
              <a:t>/ </a:t>
            </a:r>
            <a:r>
              <a:rPr lang="ar-DZ" dirty="0" smtClean="0"/>
              <a:t>خلاصة الموضوع</a:t>
            </a:r>
            <a:r>
              <a:rPr lang="ar-DZ" dirty="0" smtClean="0">
                <a:solidFill>
                  <a:srgbClr val="FF0000"/>
                </a:solidFill>
              </a:rPr>
              <a:t>................................................</a:t>
            </a:r>
            <a:r>
              <a:rPr lang="fr-FR" dirty="0" smtClean="0">
                <a:sym typeface="Wingdings"/>
              </a:rPr>
              <a:t> </a:t>
            </a:r>
            <a:endParaRPr lang="ar-DZ" dirty="0" smtClean="0">
              <a:solidFill>
                <a:srgbClr val="FF0000"/>
              </a:solidFill>
              <a:sym typeface="Wingdings"/>
            </a:endParaRPr>
          </a:p>
        </p:txBody>
      </p:sp>
      <p:sp>
        <p:nvSpPr>
          <p:cNvPr id="4" name="مستطيل 3"/>
          <p:cNvSpPr/>
          <p:nvPr/>
        </p:nvSpPr>
        <p:spPr>
          <a:xfrm>
            <a:off x="3071802" y="0"/>
            <a:ext cx="3440365" cy="923330"/>
          </a:xfrm>
          <a:prstGeom prst="rect">
            <a:avLst/>
          </a:prstGeom>
          <a:noFill/>
        </p:spPr>
        <p:txBody>
          <a:bodyPr wrap="none" lIns="91440" tIns="45720" rIns="91440" bIns="45720">
            <a:spAutoFit/>
          </a:bodyPr>
          <a:lstStyle/>
          <a:p>
            <a:pPr algn="ctr"/>
            <a:r>
              <a:rPr lang="ar-DZ"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عناصر البحث </a:t>
            </a:r>
            <a:endParaRPr lang="ar-DZ"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80">
                                          <p:stCondLst>
                                            <p:cond delay="0"/>
                                          </p:stCondLst>
                                        </p:cTn>
                                        <p:tgtEl>
                                          <p:spTgt spid="3">
                                            <p:txEl>
                                              <p:pRg st="3" end="3"/>
                                            </p:txEl>
                                          </p:spTgt>
                                        </p:tgtEl>
                                      </p:cBhvr>
                                    </p:animEffect>
                                    <p:anim calcmode="lin" valueType="num">
                                      <p:cBhvr>
                                        <p:cTn id="3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3" end="3"/>
                                            </p:txEl>
                                          </p:spTgt>
                                        </p:tgtEl>
                                      </p:cBhvr>
                                      <p:to x="100000" y="60000"/>
                                    </p:animScale>
                                    <p:animScale>
                                      <p:cBhvr>
                                        <p:cTn id="37" dur="166" decel="50000">
                                          <p:stCondLst>
                                            <p:cond delay="676"/>
                                          </p:stCondLst>
                                        </p:cTn>
                                        <p:tgtEl>
                                          <p:spTgt spid="3">
                                            <p:txEl>
                                              <p:pRg st="3" end="3"/>
                                            </p:txEl>
                                          </p:spTgt>
                                        </p:tgtEl>
                                      </p:cBhvr>
                                      <p:to x="100000" y="100000"/>
                                    </p:animScale>
                                    <p:animScale>
                                      <p:cBhvr>
                                        <p:cTn id="38" dur="26">
                                          <p:stCondLst>
                                            <p:cond delay="1312"/>
                                          </p:stCondLst>
                                        </p:cTn>
                                        <p:tgtEl>
                                          <p:spTgt spid="3">
                                            <p:txEl>
                                              <p:pRg st="3" end="3"/>
                                            </p:txEl>
                                          </p:spTgt>
                                        </p:tgtEl>
                                      </p:cBhvr>
                                      <p:to x="100000" y="80000"/>
                                    </p:animScale>
                                    <p:animScale>
                                      <p:cBhvr>
                                        <p:cTn id="39" dur="166" decel="50000">
                                          <p:stCondLst>
                                            <p:cond delay="1338"/>
                                          </p:stCondLst>
                                        </p:cTn>
                                        <p:tgtEl>
                                          <p:spTgt spid="3">
                                            <p:txEl>
                                              <p:pRg st="3" end="3"/>
                                            </p:txEl>
                                          </p:spTgt>
                                        </p:tgtEl>
                                      </p:cBhvr>
                                      <p:to x="100000" y="100000"/>
                                    </p:animScale>
                                    <p:animScale>
                                      <p:cBhvr>
                                        <p:cTn id="40" dur="26">
                                          <p:stCondLst>
                                            <p:cond delay="1642"/>
                                          </p:stCondLst>
                                        </p:cTn>
                                        <p:tgtEl>
                                          <p:spTgt spid="3">
                                            <p:txEl>
                                              <p:pRg st="3" end="3"/>
                                            </p:txEl>
                                          </p:spTgt>
                                        </p:tgtEl>
                                      </p:cBhvr>
                                      <p:to x="100000" y="90000"/>
                                    </p:animScale>
                                    <p:animScale>
                                      <p:cBhvr>
                                        <p:cTn id="41" dur="166" decel="50000">
                                          <p:stCondLst>
                                            <p:cond delay="1668"/>
                                          </p:stCondLst>
                                        </p:cTn>
                                        <p:tgtEl>
                                          <p:spTgt spid="3">
                                            <p:txEl>
                                              <p:pRg st="3" end="3"/>
                                            </p:txEl>
                                          </p:spTgt>
                                        </p:tgtEl>
                                      </p:cBhvr>
                                      <p:to x="100000" y="100000"/>
                                    </p:animScale>
                                    <p:animScale>
                                      <p:cBhvr>
                                        <p:cTn id="42" dur="26">
                                          <p:stCondLst>
                                            <p:cond delay="1808"/>
                                          </p:stCondLst>
                                        </p:cTn>
                                        <p:tgtEl>
                                          <p:spTgt spid="3">
                                            <p:txEl>
                                              <p:pRg st="3" end="3"/>
                                            </p:txEl>
                                          </p:spTgt>
                                        </p:tgtEl>
                                      </p:cBhvr>
                                      <p:to x="100000" y="95000"/>
                                    </p:animScale>
                                    <p:animScale>
                                      <p:cBhvr>
                                        <p:cTn id="43" dur="166" decel="50000">
                                          <p:stCondLst>
                                            <p:cond delay="1834"/>
                                          </p:stCondLst>
                                        </p:cTn>
                                        <p:tgtEl>
                                          <p:spTgt spid="3">
                                            <p:txEl>
                                              <p:pRg st="3" end="3"/>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wipe(down)">
                                      <p:cBhvr>
                                        <p:cTn id="48" dur="580">
                                          <p:stCondLst>
                                            <p:cond delay="0"/>
                                          </p:stCondLst>
                                        </p:cTn>
                                        <p:tgtEl>
                                          <p:spTgt spid="3">
                                            <p:txEl>
                                              <p:pRg st="4" end="4"/>
                                            </p:txEl>
                                          </p:spTgt>
                                        </p:tgtEl>
                                      </p:cBhvr>
                                    </p:animEffect>
                                    <p:anim calcmode="lin" valueType="num">
                                      <p:cBhvr>
                                        <p:cTn id="4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4" end="4"/>
                                            </p:txEl>
                                          </p:spTgt>
                                        </p:tgtEl>
                                      </p:cBhvr>
                                      <p:to x="100000" y="60000"/>
                                    </p:animScale>
                                    <p:animScale>
                                      <p:cBhvr>
                                        <p:cTn id="55" dur="166" decel="50000">
                                          <p:stCondLst>
                                            <p:cond delay="676"/>
                                          </p:stCondLst>
                                        </p:cTn>
                                        <p:tgtEl>
                                          <p:spTgt spid="3">
                                            <p:txEl>
                                              <p:pRg st="4" end="4"/>
                                            </p:txEl>
                                          </p:spTgt>
                                        </p:tgtEl>
                                      </p:cBhvr>
                                      <p:to x="100000" y="100000"/>
                                    </p:animScale>
                                    <p:animScale>
                                      <p:cBhvr>
                                        <p:cTn id="56" dur="26">
                                          <p:stCondLst>
                                            <p:cond delay="1312"/>
                                          </p:stCondLst>
                                        </p:cTn>
                                        <p:tgtEl>
                                          <p:spTgt spid="3">
                                            <p:txEl>
                                              <p:pRg st="4" end="4"/>
                                            </p:txEl>
                                          </p:spTgt>
                                        </p:tgtEl>
                                      </p:cBhvr>
                                      <p:to x="100000" y="80000"/>
                                    </p:animScale>
                                    <p:animScale>
                                      <p:cBhvr>
                                        <p:cTn id="57" dur="166" decel="50000">
                                          <p:stCondLst>
                                            <p:cond delay="1338"/>
                                          </p:stCondLst>
                                        </p:cTn>
                                        <p:tgtEl>
                                          <p:spTgt spid="3">
                                            <p:txEl>
                                              <p:pRg st="4" end="4"/>
                                            </p:txEl>
                                          </p:spTgt>
                                        </p:tgtEl>
                                      </p:cBhvr>
                                      <p:to x="100000" y="100000"/>
                                    </p:animScale>
                                    <p:animScale>
                                      <p:cBhvr>
                                        <p:cTn id="58" dur="26">
                                          <p:stCondLst>
                                            <p:cond delay="1642"/>
                                          </p:stCondLst>
                                        </p:cTn>
                                        <p:tgtEl>
                                          <p:spTgt spid="3">
                                            <p:txEl>
                                              <p:pRg st="4" end="4"/>
                                            </p:txEl>
                                          </p:spTgt>
                                        </p:tgtEl>
                                      </p:cBhvr>
                                      <p:to x="100000" y="90000"/>
                                    </p:animScale>
                                    <p:animScale>
                                      <p:cBhvr>
                                        <p:cTn id="59" dur="166" decel="50000">
                                          <p:stCondLst>
                                            <p:cond delay="1668"/>
                                          </p:stCondLst>
                                        </p:cTn>
                                        <p:tgtEl>
                                          <p:spTgt spid="3">
                                            <p:txEl>
                                              <p:pRg st="4" end="4"/>
                                            </p:txEl>
                                          </p:spTgt>
                                        </p:tgtEl>
                                      </p:cBhvr>
                                      <p:to x="100000" y="100000"/>
                                    </p:animScale>
                                    <p:animScale>
                                      <p:cBhvr>
                                        <p:cTn id="60" dur="26">
                                          <p:stCondLst>
                                            <p:cond delay="1808"/>
                                          </p:stCondLst>
                                        </p:cTn>
                                        <p:tgtEl>
                                          <p:spTgt spid="3">
                                            <p:txEl>
                                              <p:pRg st="4" end="4"/>
                                            </p:txEl>
                                          </p:spTgt>
                                        </p:tgtEl>
                                      </p:cBhvr>
                                      <p:to x="100000" y="95000"/>
                                    </p:animScale>
                                    <p:animScale>
                                      <p:cBhvr>
                                        <p:cTn id="61" dur="166" decel="50000">
                                          <p:stCondLst>
                                            <p:cond delay="1834"/>
                                          </p:stCondLst>
                                        </p:cTn>
                                        <p:tgtEl>
                                          <p:spTgt spid="3">
                                            <p:txEl>
                                              <p:pRg st="4" end="4"/>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wipe(down)">
                                      <p:cBhvr>
                                        <p:cTn id="66" dur="580">
                                          <p:stCondLst>
                                            <p:cond delay="0"/>
                                          </p:stCondLst>
                                        </p:cTn>
                                        <p:tgtEl>
                                          <p:spTgt spid="3">
                                            <p:txEl>
                                              <p:pRg st="5" end="5"/>
                                            </p:txEl>
                                          </p:spTgt>
                                        </p:tgtEl>
                                      </p:cBhvr>
                                    </p:animEffect>
                                    <p:anim calcmode="lin" valueType="num">
                                      <p:cBhvr>
                                        <p:cTn id="6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5" end="5"/>
                                            </p:txEl>
                                          </p:spTgt>
                                        </p:tgtEl>
                                      </p:cBhvr>
                                      <p:to x="100000" y="60000"/>
                                    </p:animScale>
                                    <p:animScale>
                                      <p:cBhvr>
                                        <p:cTn id="73" dur="166" decel="50000">
                                          <p:stCondLst>
                                            <p:cond delay="676"/>
                                          </p:stCondLst>
                                        </p:cTn>
                                        <p:tgtEl>
                                          <p:spTgt spid="3">
                                            <p:txEl>
                                              <p:pRg st="5" end="5"/>
                                            </p:txEl>
                                          </p:spTgt>
                                        </p:tgtEl>
                                      </p:cBhvr>
                                      <p:to x="100000" y="100000"/>
                                    </p:animScale>
                                    <p:animScale>
                                      <p:cBhvr>
                                        <p:cTn id="74" dur="26">
                                          <p:stCondLst>
                                            <p:cond delay="1312"/>
                                          </p:stCondLst>
                                        </p:cTn>
                                        <p:tgtEl>
                                          <p:spTgt spid="3">
                                            <p:txEl>
                                              <p:pRg st="5" end="5"/>
                                            </p:txEl>
                                          </p:spTgt>
                                        </p:tgtEl>
                                      </p:cBhvr>
                                      <p:to x="100000" y="80000"/>
                                    </p:animScale>
                                    <p:animScale>
                                      <p:cBhvr>
                                        <p:cTn id="75" dur="166" decel="50000">
                                          <p:stCondLst>
                                            <p:cond delay="1338"/>
                                          </p:stCondLst>
                                        </p:cTn>
                                        <p:tgtEl>
                                          <p:spTgt spid="3">
                                            <p:txEl>
                                              <p:pRg st="5" end="5"/>
                                            </p:txEl>
                                          </p:spTgt>
                                        </p:tgtEl>
                                      </p:cBhvr>
                                      <p:to x="100000" y="100000"/>
                                    </p:animScale>
                                    <p:animScale>
                                      <p:cBhvr>
                                        <p:cTn id="76" dur="26">
                                          <p:stCondLst>
                                            <p:cond delay="1642"/>
                                          </p:stCondLst>
                                        </p:cTn>
                                        <p:tgtEl>
                                          <p:spTgt spid="3">
                                            <p:txEl>
                                              <p:pRg st="5" end="5"/>
                                            </p:txEl>
                                          </p:spTgt>
                                        </p:tgtEl>
                                      </p:cBhvr>
                                      <p:to x="100000" y="90000"/>
                                    </p:animScale>
                                    <p:animScale>
                                      <p:cBhvr>
                                        <p:cTn id="77" dur="166" decel="50000">
                                          <p:stCondLst>
                                            <p:cond delay="1668"/>
                                          </p:stCondLst>
                                        </p:cTn>
                                        <p:tgtEl>
                                          <p:spTgt spid="3">
                                            <p:txEl>
                                              <p:pRg st="5" end="5"/>
                                            </p:txEl>
                                          </p:spTgt>
                                        </p:tgtEl>
                                      </p:cBhvr>
                                      <p:to x="100000" y="100000"/>
                                    </p:animScale>
                                    <p:animScale>
                                      <p:cBhvr>
                                        <p:cTn id="78" dur="26">
                                          <p:stCondLst>
                                            <p:cond delay="1808"/>
                                          </p:stCondLst>
                                        </p:cTn>
                                        <p:tgtEl>
                                          <p:spTgt spid="3">
                                            <p:txEl>
                                              <p:pRg st="5" end="5"/>
                                            </p:txEl>
                                          </p:spTgt>
                                        </p:tgtEl>
                                      </p:cBhvr>
                                      <p:to x="100000" y="95000"/>
                                    </p:animScale>
                                    <p:animScale>
                                      <p:cBhvr>
                                        <p:cTn id="79" dur="166" decel="50000">
                                          <p:stCondLst>
                                            <p:cond delay="1834"/>
                                          </p:stCondLst>
                                        </p:cTn>
                                        <p:tgtEl>
                                          <p:spTgt spid="3">
                                            <p:txEl>
                                              <p:pRg st="5" end="5"/>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6" end="6"/>
                                            </p:txEl>
                                          </p:spTgt>
                                        </p:tgtEl>
                                        <p:attrNameLst>
                                          <p:attrName>style.visibility</p:attrName>
                                        </p:attrNameLst>
                                      </p:cBhvr>
                                      <p:to>
                                        <p:strVal val="visible"/>
                                      </p:to>
                                    </p:set>
                                    <p:animEffect transition="in" filter="wipe(down)">
                                      <p:cBhvr>
                                        <p:cTn id="84" dur="580">
                                          <p:stCondLst>
                                            <p:cond delay="0"/>
                                          </p:stCondLst>
                                        </p:cTn>
                                        <p:tgtEl>
                                          <p:spTgt spid="3">
                                            <p:txEl>
                                              <p:pRg st="6" end="6"/>
                                            </p:txEl>
                                          </p:spTgt>
                                        </p:tgtEl>
                                      </p:cBhvr>
                                    </p:animEffect>
                                    <p:anim calcmode="lin" valueType="num">
                                      <p:cBhvr>
                                        <p:cTn id="85"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6" end="6"/>
                                            </p:txEl>
                                          </p:spTgt>
                                        </p:tgtEl>
                                      </p:cBhvr>
                                      <p:to x="100000" y="60000"/>
                                    </p:animScale>
                                    <p:animScale>
                                      <p:cBhvr>
                                        <p:cTn id="91" dur="166" decel="50000">
                                          <p:stCondLst>
                                            <p:cond delay="676"/>
                                          </p:stCondLst>
                                        </p:cTn>
                                        <p:tgtEl>
                                          <p:spTgt spid="3">
                                            <p:txEl>
                                              <p:pRg st="6" end="6"/>
                                            </p:txEl>
                                          </p:spTgt>
                                        </p:tgtEl>
                                      </p:cBhvr>
                                      <p:to x="100000" y="100000"/>
                                    </p:animScale>
                                    <p:animScale>
                                      <p:cBhvr>
                                        <p:cTn id="92" dur="26">
                                          <p:stCondLst>
                                            <p:cond delay="1312"/>
                                          </p:stCondLst>
                                        </p:cTn>
                                        <p:tgtEl>
                                          <p:spTgt spid="3">
                                            <p:txEl>
                                              <p:pRg st="6" end="6"/>
                                            </p:txEl>
                                          </p:spTgt>
                                        </p:tgtEl>
                                      </p:cBhvr>
                                      <p:to x="100000" y="80000"/>
                                    </p:animScale>
                                    <p:animScale>
                                      <p:cBhvr>
                                        <p:cTn id="93" dur="166" decel="50000">
                                          <p:stCondLst>
                                            <p:cond delay="1338"/>
                                          </p:stCondLst>
                                        </p:cTn>
                                        <p:tgtEl>
                                          <p:spTgt spid="3">
                                            <p:txEl>
                                              <p:pRg st="6" end="6"/>
                                            </p:txEl>
                                          </p:spTgt>
                                        </p:tgtEl>
                                      </p:cBhvr>
                                      <p:to x="100000" y="100000"/>
                                    </p:animScale>
                                    <p:animScale>
                                      <p:cBhvr>
                                        <p:cTn id="94" dur="26">
                                          <p:stCondLst>
                                            <p:cond delay="1642"/>
                                          </p:stCondLst>
                                        </p:cTn>
                                        <p:tgtEl>
                                          <p:spTgt spid="3">
                                            <p:txEl>
                                              <p:pRg st="6" end="6"/>
                                            </p:txEl>
                                          </p:spTgt>
                                        </p:tgtEl>
                                      </p:cBhvr>
                                      <p:to x="100000" y="90000"/>
                                    </p:animScale>
                                    <p:animScale>
                                      <p:cBhvr>
                                        <p:cTn id="95" dur="166" decel="50000">
                                          <p:stCondLst>
                                            <p:cond delay="1668"/>
                                          </p:stCondLst>
                                        </p:cTn>
                                        <p:tgtEl>
                                          <p:spTgt spid="3">
                                            <p:txEl>
                                              <p:pRg st="6" end="6"/>
                                            </p:txEl>
                                          </p:spTgt>
                                        </p:tgtEl>
                                      </p:cBhvr>
                                      <p:to x="100000" y="100000"/>
                                    </p:animScale>
                                    <p:animScale>
                                      <p:cBhvr>
                                        <p:cTn id="96" dur="26">
                                          <p:stCondLst>
                                            <p:cond delay="1808"/>
                                          </p:stCondLst>
                                        </p:cTn>
                                        <p:tgtEl>
                                          <p:spTgt spid="3">
                                            <p:txEl>
                                              <p:pRg st="6" end="6"/>
                                            </p:txEl>
                                          </p:spTgt>
                                        </p:tgtEl>
                                      </p:cBhvr>
                                      <p:to x="100000" y="95000"/>
                                    </p:animScale>
                                    <p:animScale>
                                      <p:cBhvr>
                                        <p:cTn id="97" dur="166" decel="50000">
                                          <p:stCondLst>
                                            <p:cond delay="1834"/>
                                          </p:stCondLst>
                                        </p:cTn>
                                        <p:tgtEl>
                                          <p:spTgt spid="3">
                                            <p:txEl>
                                              <p:pRg st="6" end="6"/>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
                                            <p:txEl>
                                              <p:pRg st="7" end="7"/>
                                            </p:txEl>
                                          </p:spTgt>
                                        </p:tgtEl>
                                        <p:attrNameLst>
                                          <p:attrName>style.visibility</p:attrName>
                                        </p:attrNameLst>
                                      </p:cBhvr>
                                      <p:to>
                                        <p:strVal val="visible"/>
                                      </p:to>
                                    </p:set>
                                    <p:animEffect transition="in" filter="wipe(down)">
                                      <p:cBhvr>
                                        <p:cTn id="102" dur="580">
                                          <p:stCondLst>
                                            <p:cond delay="0"/>
                                          </p:stCondLst>
                                        </p:cTn>
                                        <p:tgtEl>
                                          <p:spTgt spid="3">
                                            <p:txEl>
                                              <p:pRg st="7" end="7"/>
                                            </p:txEl>
                                          </p:spTgt>
                                        </p:tgtEl>
                                      </p:cBhvr>
                                    </p:animEffect>
                                    <p:anim calcmode="lin" valueType="num">
                                      <p:cBhvr>
                                        <p:cTn id="103"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7" end="7"/>
                                            </p:txEl>
                                          </p:spTgt>
                                        </p:tgtEl>
                                      </p:cBhvr>
                                      <p:to x="100000" y="60000"/>
                                    </p:animScale>
                                    <p:animScale>
                                      <p:cBhvr>
                                        <p:cTn id="109" dur="166" decel="50000">
                                          <p:stCondLst>
                                            <p:cond delay="676"/>
                                          </p:stCondLst>
                                        </p:cTn>
                                        <p:tgtEl>
                                          <p:spTgt spid="3">
                                            <p:txEl>
                                              <p:pRg st="7" end="7"/>
                                            </p:txEl>
                                          </p:spTgt>
                                        </p:tgtEl>
                                      </p:cBhvr>
                                      <p:to x="100000" y="100000"/>
                                    </p:animScale>
                                    <p:animScale>
                                      <p:cBhvr>
                                        <p:cTn id="110" dur="26">
                                          <p:stCondLst>
                                            <p:cond delay="1312"/>
                                          </p:stCondLst>
                                        </p:cTn>
                                        <p:tgtEl>
                                          <p:spTgt spid="3">
                                            <p:txEl>
                                              <p:pRg st="7" end="7"/>
                                            </p:txEl>
                                          </p:spTgt>
                                        </p:tgtEl>
                                      </p:cBhvr>
                                      <p:to x="100000" y="80000"/>
                                    </p:animScale>
                                    <p:animScale>
                                      <p:cBhvr>
                                        <p:cTn id="111" dur="166" decel="50000">
                                          <p:stCondLst>
                                            <p:cond delay="1338"/>
                                          </p:stCondLst>
                                        </p:cTn>
                                        <p:tgtEl>
                                          <p:spTgt spid="3">
                                            <p:txEl>
                                              <p:pRg st="7" end="7"/>
                                            </p:txEl>
                                          </p:spTgt>
                                        </p:tgtEl>
                                      </p:cBhvr>
                                      <p:to x="100000" y="100000"/>
                                    </p:animScale>
                                    <p:animScale>
                                      <p:cBhvr>
                                        <p:cTn id="112" dur="26">
                                          <p:stCondLst>
                                            <p:cond delay="1642"/>
                                          </p:stCondLst>
                                        </p:cTn>
                                        <p:tgtEl>
                                          <p:spTgt spid="3">
                                            <p:txEl>
                                              <p:pRg st="7" end="7"/>
                                            </p:txEl>
                                          </p:spTgt>
                                        </p:tgtEl>
                                      </p:cBhvr>
                                      <p:to x="100000" y="90000"/>
                                    </p:animScale>
                                    <p:animScale>
                                      <p:cBhvr>
                                        <p:cTn id="113" dur="166" decel="50000">
                                          <p:stCondLst>
                                            <p:cond delay="1668"/>
                                          </p:stCondLst>
                                        </p:cTn>
                                        <p:tgtEl>
                                          <p:spTgt spid="3">
                                            <p:txEl>
                                              <p:pRg st="7" end="7"/>
                                            </p:txEl>
                                          </p:spTgt>
                                        </p:tgtEl>
                                      </p:cBhvr>
                                      <p:to x="100000" y="100000"/>
                                    </p:animScale>
                                    <p:animScale>
                                      <p:cBhvr>
                                        <p:cTn id="114" dur="26">
                                          <p:stCondLst>
                                            <p:cond delay="1808"/>
                                          </p:stCondLst>
                                        </p:cTn>
                                        <p:tgtEl>
                                          <p:spTgt spid="3">
                                            <p:txEl>
                                              <p:pRg st="7" end="7"/>
                                            </p:txEl>
                                          </p:spTgt>
                                        </p:tgtEl>
                                      </p:cBhvr>
                                      <p:to x="100000" y="95000"/>
                                    </p:animScale>
                                    <p:animScale>
                                      <p:cBhvr>
                                        <p:cTn id="115" dur="166" decel="50000">
                                          <p:stCondLst>
                                            <p:cond delay="1834"/>
                                          </p:stCondLst>
                                        </p:cTn>
                                        <p:tgtEl>
                                          <p:spTgt spid="3">
                                            <p:txEl>
                                              <p:pRg st="7" end="7"/>
                                            </p:txEl>
                                          </p:spTgt>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3">
                                            <p:txEl>
                                              <p:pRg st="8" end="8"/>
                                            </p:txEl>
                                          </p:spTgt>
                                        </p:tgtEl>
                                        <p:attrNameLst>
                                          <p:attrName>style.visibility</p:attrName>
                                        </p:attrNameLst>
                                      </p:cBhvr>
                                      <p:to>
                                        <p:strVal val="visible"/>
                                      </p:to>
                                    </p:set>
                                    <p:animEffect transition="in" filter="wipe(down)">
                                      <p:cBhvr>
                                        <p:cTn id="120" dur="580">
                                          <p:stCondLst>
                                            <p:cond delay="0"/>
                                          </p:stCondLst>
                                        </p:cTn>
                                        <p:tgtEl>
                                          <p:spTgt spid="3">
                                            <p:txEl>
                                              <p:pRg st="8" end="8"/>
                                            </p:txEl>
                                          </p:spTgt>
                                        </p:tgtEl>
                                      </p:cBhvr>
                                    </p:animEffect>
                                    <p:anim calcmode="lin" valueType="num">
                                      <p:cBhvr>
                                        <p:cTn id="121"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26" dur="26">
                                          <p:stCondLst>
                                            <p:cond delay="650"/>
                                          </p:stCondLst>
                                        </p:cTn>
                                        <p:tgtEl>
                                          <p:spTgt spid="3">
                                            <p:txEl>
                                              <p:pRg st="8" end="8"/>
                                            </p:txEl>
                                          </p:spTgt>
                                        </p:tgtEl>
                                      </p:cBhvr>
                                      <p:to x="100000" y="60000"/>
                                    </p:animScale>
                                    <p:animScale>
                                      <p:cBhvr>
                                        <p:cTn id="127" dur="166" decel="50000">
                                          <p:stCondLst>
                                            <p:cond delay="676"/>
                                          </p:stCondLst>
                                        </p:cTn>
                                        <p:tgtEl>
                                          <p:spTgt spid="3">
                                            <p:txEl>
                                              <p:pRg st="8" end="8"/>
                                            </p:txEl>
                                          </p:spTgt>
                                        </p:tgtEl>
                                      </p:cBhvr>
                                      <p:to x="100000" y="100000"/>
                                    </p:animScale>
                                    <p:animScale>
                                      <p:cBhvr>
                                        <p:cTn id="128" dur="26">
                                          <p:stCondLst>
                                            <p:cond delay="1312"/>
                                          </p:stCondLst>
                                        </p:cTn>
                                        <p:tgtEl>
                                          <p:spTgt spid="3">
                                            <p:txEl>
                                              <p:pRg st="8" end="8"/>
                                            </p:txEl>
                                          </p:spTgt>
                                        </p:tgtEl>
                                      </p:cBhvr>
                                      <p:to x="100000" y="80000"/>
                                    </p:animScale>
                                    <p:animScale>
                                      <p:cBhvr>
                                        <p:cTn id="129" dur="166" decel="50000">
                                          <p:stCondLst>
                                            <p:cond delay="1338"/>
                                          </p:stCondLst>
                                        </p:cTn>
                                        <p:tgtEl>
                                          <p:spTgt spid="3">
                                            <p:txEl>
                                              <p:pRg st="8" end="8"/>
                                            </p:txEl>
                                          </p:spTgt>
                                        </p:tgtEl>
                                      </p:cBhvr>
                                      <p:to x="100000" y="100000"/>
                                    </p:animScale>
                                    <p:animScale>
                                      <p:cBhvr>
                                        <p:cTn id="130" dur="26">
                                          <p:stCondLst>
                                            <p:cond delay="1642"/>
                                          </p:stCondLst>
                                        </p:cTn>
                                        <p:tgtEl>
                                          <p:spTgt spid="3">
                                            <p:txEl>
                                              <p:pRg st="8" end="8"/>
                                            </p:txEl>
                                          </p:spTgt>
                                        </p:tgtEl>
                                      </p:cBhvr>
                                      <p:to x="100000" y="90000"/>
                                    </p:animScale>
                                    <p:animScale>
                                      <p:cBhvr>
                                        <p:cTn id="131" dur="166" decel="50000">
                                          <p:stCondLst>
                                            <p:cond delay="1668"/>
                                          </p:stCondLst>
                                        </p:cTn>
                                        <p:tgtEl>
                                          <p:spTgt spid="3">
                                            <p:txEl>
                                              <p:pRg st="8" end="8"/>
                                            </p:txEl>
                                          </p:spTgt>
                                        </p:tgtEl>
                                      </p:cBhvr>
                                      <p:to x="100000" y="100000"/>
                                    </p:animScale>
                                    <p:animScale>
                                      <p:cBhvr>
                                        <p:cTn id="132" dur="26">
                                          <p:stCondLst>
                                            <p:cond delay="1808"/>
                                          </p:stCondLst>
                                        </p:cTn>
                                        <p:tgtEl>
                                          <p:spTgt spid="3">
                                            <p:txEl>
                                              <p:pRg st="8" end="8"/>
                                            </p:txEl>
                                          </p:spTgt>
                                        </p:tgtEl>
                                      </p:cBhvr>
                                      <p:to x="100000" y="95000"/>
                                    </p:animScale>
                                    <p:animScale>
                                      <p:cBhvr>
                                        <p:cTn id="133" dur="166" decel="50000">
                                          <p:stCondLst>
                                            <p:cond delay="1834"/>
                                          </p:stCondLst>
                                        </p:cTn>
                                        <p:tgtEl>
                                          <p:spTgt spid="3">
                                            <p:txEl>
                                              <p:pRg st="8" end="8"/>
                                            </p:txEl>
                                          </p:spTgt>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3">
                                            <p:txEl>
                                              <p:pRg st="9" end="9"/>
                                            </p:txEl>
                                          </p:spTgt>
                                        </p:tgtEl>
                                        <p:attrNameLst>
                                          <p:attrName>style.visibility</p:attrName>
                                        </p:attrNameLst>
                                      </p:cBhvr>
                                      <p:to>
                                        <p:strVal val="visible"/>
                                      </p:to>
                                    </p:set>
                                    <p:animEffect transition="in" filter="wipe(down)">
                                      <p:cBhvr>
                                        <p:cTn id="138" dur="580">
                                          <p:stCondLst>
                                            <p:cond delay="0"/>
                                          </p:stCondLst>
                                        </p:cTn>
                                        <p:tgtEl>
                                          <p:spTgt spid="3">
                                            <p:txEl>
                                              <p:pRg st="9" end="9"/>
                                            </p:txEl>
                                          </p:spTgt>
                                        </p:tgtEl>
                                      </p:cBhvr>
                                    </p:animEffect>
                                    <p:anim calcmode="lin" valueType="num">
                                      <p:cBhvr>
                                        <p:cTn id="139"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4" dur="26">
                                          <p:stCondLst>
                                            <p:cond delay="650"/>
                                          </p:stCondLst>
                                        </p:cTn>
                                        <p:tgtEl>
                                          <p:spTgt spid="3">
                                            <p:txEl>
                                              <p:pRg st="9" end="9"/>
                                            </p:txEl>
                                          </p:spTgt>
                                        </p:tgtEl>
                                      </p:cBhvr>
                                      <p:to x="100000" y="60000"/>
                                    </p:animScale>
                                    <p:animScale>
                                      <p:cBhvr>
                                        <p:cTn id="145" dur="166" decel="50000">
                                          <p:stCondLst>
                                            <p:cond delay="676"/>
                                          </p:stCondLst>
                                        </p:cTn>
                                        <p:tgtEl>
                                          <p:spTgt spid="3">
                                            <p:txEl>
                                              <p:pRg st="9" end="9"/>
                                            </p:txEl>
                                          </p:spTgt>
                                        </p:tgtEl>
                                      </p:cBhvr>
                                      <p:to x="100000" y="100000"/>
                                    </p:animScale>
                                    <p:animScale>
                                      <p:cBhvr>
                                        <p:cTn id="146" dur="26">
                                          <p:stCondLst>
                                            <p:cond delay="1312"/>
                                          </p:stCondLst>
                                        </p:cTn>
                                        <p:tgtEl>
                                          <p:spTgt spid="3">
                                            <p:txEl>
                                              <p:pRg st="9" end="9"/>
                                            </p:txEl>
                                          </p:spTgt>
                                        </p:tgtEl>
                                      </p:cBhvr>
                                      <p:to x="100000" y="80000"/>
                                    </p:animScale>
                                    <p:animScale>
                                      <p:cBhvr>
                                        <p:cTn id="147" dur="166" decel="50000">
                                          <p:stCondLst>
                                            <p:cond delay="1338"/>
                                          </p:stCondLst>
                                        </p:cTn>
                                        <p:tgtEl>
                                          <p:spTgt spid="3">
                                            <p:txEl>
                                              <p:pRg st="9" end="9"/>
                                            </p:txEl>
                                          </p:spTgt>
                                        </p:tgtEl>
                                      </p:cBhvr>
                                      <p:to x="100000" y="100000"/>
                                    </p:animScale>
                                    <p:animScale>
                                      <p:cBhvr>
                                        <p:cTn id="148" dur="26">
                                          <p:stCondLst>
                                            <p:cond delay="1642"/>
                                          </p:stCondLst>
                                        </p:cTn>
                                        <p:tgtEl>
                                          <p:spTgt spid="3">
                                            <p:txEl>
                                              <p:pRg st="9" end="9"/>
                                            </p:txEl>
                                          </p:spTgt>
                                        </p:tgtEl>
                                      </p:cBhvr>
                                      <p:to x="100000" y="90000"/>
                                    </p:animScale>
                                    <p:animScale>
                                      <p:cBhvr>
                                        <p:cTn id="149" dur="166" decel="50000">
                                          <p:stCondLst>
                                            <p:cond delay="1668"/>
                                          </p:stCondLst>
                                        </p:cTn>
                                        <p:tgtEl>
                                          <p:spTgt spid="3">
                                            <p:txEl>
                                              <p:pRg st="9" end="9"/>
                                            </p:txEl>
                                          </p:spTgt>
                                        </p:tgtEl>
                                      </p:cBhvr>
                                      <p:to x="100000" y="100000"/>
                                    </p:animScale>
                                    <p:animScale>
                                      <p:cBhvr>
                                        <p:cTn id="150" dur="26">
                                          <p:stCondLst>
                                            <p:cond delay="1808"/>
                                          </p:stCondLst>
                                        </p:cTn>
                                        <p:tgtEl>
                                          <p:spTgt spid="3">
                                            <p:txEl>
                                              <p:pRg st="9" end="9"/>
                                            </p:txEl>
                                          </p:spTgt>
                                        </p:tgtEl>
                                      </p:cBhvr>
                                      <p:to x="100000" y="95000"/>
                                    </p:animScale>
                                    <p:animScale>
                                      <p:cBhvr>
                                        <p:cTn id="151" dur="166" decel="50000">
                                          <p:stCondLst>
                                            <p:cond delay="1834"/>
                                          </p:stCondLst>
                                        </p:cTn>
                                        <p:tgtEl>
                                          <p:spTgt spid="3">
                                            <p:txEl>
                                              <p:pRg st="9" end="9"/>
                                            </p:txEl>
                                          </p:spTgt>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26" presetClass="entr" presetSubtype="0" fill="hold" grpId="0" nodeType="clickEffect">
                                  <p:stCondLst>
                                    <p:cond delay="0"/>
                                  </p:stCondLst>
                                  <p:childTnLst>
                                    <p:set>
                                      <p:cBhvr>
                                        <p:cTn id="155" dur="1" fill="hold">
                                          <p:stCondLst>
                                            <p:cond delay="0"/>
                                          </p:stCondLst>
                                        </p:cTn>
                                        <p:tgtEl>
                                          <p:spTgt spid="3">
                                            <p:txEl>
                                              <p:pRg st="10" end="10"/>
                                            </p:txEl>
                                          </p:spTgt>
                                        </p:tgtEl>
                                        <p:attrNameLst>
                                          <p:attrName>style.visibility</p:attrName>
                                        </p:attrNameLst>
                                      </p:cBhvr>
                                      <p:to>
                                        <p:strVal val="visible"/>
                                      </p:to>
                                    </p:set>
                                    <p:animEffect transition="in" filter="wipe(down)">
                                      <p:cBhvr>
                                        <p:cTn id="156" dur="580">
                                          <p:stCondLst>
                                            <p:cond delay="0"/>
                                          </p:stCondLst>
                                        </p:cTn>
                                        <p:tgtEl>
                                          <p:spTgt spid="3">
                                            <p:txEl>
                                              <p:pRg st="10" end="10"/>
                                            </p:txEl>
                                          </p:spTgt>
                                        </p:tgtEl>
                                      </p:cBhvr>
                                    </p:animEffect>
                                    <p:anim calcmode="lin" valueType="num">
                                      <p:cBhvr>
                                        <p:cTn id="157"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62" dur="26">
                                          <p:stCondLst>
                                            <p:cond delay="650"/>
                                          </p:stCondLst>
                                        </p:cTn>
                                        <p:tgtEl>
                                          <p:spTgt spid="3">
                                            <p:txEl>
                                              <p:pRg st="10" end="10"/>
                                            </p:txEl>
                                          </p:spTgt>
                                        </p:tgtEl>
                                      </p:cBhvr>
                                      <p:to x="100000" y="60000"/>
                                    </p:animScale>
                                    <p:animScale>
                                      <p:cBhvr>
                                        <p:cTn id="163" dur="166" decel="50000">
                                          <p:stCondLst>
                                            <p:cond delay="676"/>
                                          </p:stCondLst>
                                        </p:cTn>
                                        <p:tgtEl>
                                          <p:spTgt spid="3">
                                            <p:txEl>
                                              <p:pRg st="10" end="10"/>
                                            </p:txEl>
                                          </p:spTgt>
                                        </p:tgtEl>
                                      </p:cBhvr>
                                      <p:to x="100000" y="100000"/>
                                    </p:animScale>
                                    <p:animScale>
                                      <p:cBhvr>
                                        <p:cTn id="164" dur="26">
                                          <p:stCondLst>
                                            <p:cond delay="1312"/>
                                          </p:stCondLst>
                                        </p:cTn>
                                        <p:tgtEl>
                                          <p:spTgt spid="3">
                                            <p:txEl>
                                              <p:pRg st="10" end="10"/>
                                            </p:txEl>
                                          </p:spTgt>
                                        </p:tgtEl>
                                      </p:cBhvr>
                                      <p:to x="100000" y="80000"/>
                                    </p:animScale>
                                    <p:animScale>
                                      <p:cBhvr>
                                        <p:cTn id="165" dur="166" decel="50000">
                                          <p:stCondLst>
                                            <p:cond delay="1338"/>
                                          </p:stCondLst>
                                        </p:cTn>
                                        <p:tgtEl>
                                          <p:spTgt spid="3">
                                            <p:txEl>
                                              <p:pRg st="10" end="10"/>
                                            </p:txEl>
                                          </p:spTgt>
                                        </p:tgtEl>
                                      </p:cBhvr>
                                      <p:to x="100000" y="100000"/>
                                    </p:animScale>
                                    <p:animScale>
                                      <p:cBhvr>
                                        <p:cTn id="166" dur="26">
                                          <p:stCondLst>
                                            <p:cond delay="1642"/>
                                          </p:stCondLst>
                                        </p:cTn>
                                        <p:tgtEl>
                                          <p:spTgt spid="3">
                                            <p:txEl>
                                              <p:pRg st="10" end="10"/>
                                            </p:txEl>
                                          </p:spTgt>
                                        </p:tgtEl>
                                      </p:cBhvr>
                                      <p:to x="100000" y="90000"/>
                                    </p:animScale>
                                    <p:animScale>
                                      <p:cBhvr>
                                        <p:cTn id="167" dur="166" decel="50000">
                                          <p:stCondLst>
                                            <p:cond delay="1668"/>
                                          </p:stCondLst>
                                        </p:cTn>
                                        <p:tgtEl>
                                          <p:spTgt spid="3">
                                            <p:txEl>
                                              <p:pRg st="10" end="10"/>
                                            </p:txEl>
                                          </p:spTgt>
                                        </p:tgtEl>
                                      </p:cBhvr>
                                      <p:to x="100000" y="100000"/>
                                    </p:animScale>
                                    <p:animScale>
                                      <p:cBhvr>
                                        <p:cTn id="168" dur="26">
                                          <p:stCondLst>
                                            <p:cond delay="1808"/>
                                          </p:stCondLst>
                                        </p:cTn>
                                        <p:tgtEl>
                                          <p:spTgt spid="3">
                                            <p:txEl>
                                              <p:pRg st="10" end="10"/>
                                            </p:txEl>
                                          </p:spTgt>
                                        </p:tgtEl>
                                      </p:cBhvr>
                                      <p:to x="100000" y="95000"/>
                                    </p:animScale>
                                    <p:animScale>
                                      <p:cBhvr>
                                        <p:cTn id="169" dur="166" decel="50000">
                                          <p:stCondLst>
                                            <p:cond delay="1834"/>
                                          </p:stCondLst>
                                        </p:cTn>
                                        <p:tgtEl>
                                          <p:spTgt spid="3">
                                            <p:txEl>
                                              <p:pRg st="10" end="10"/>
                                            </p:txEl>
                                          </p:spTgt>
                                        </p:tgtEl>
                                      </p:cBhvr>
                                      <p:to x="100000" y="100000"/>
                                    </p:animScale>
                                  </p:childTnLst>
                                </p:cTn>
                              </p:par>
                            </p:childTnLst>
                          </p:cTn>
                        </p:par>
                      </p:childTnLst>
                    </p:cTn>
                  </p:par>
                  <p:par>
                    <p:cTn id="170" fill="hold">
                      <p:stCondLst>
                        <p:cond delay="indefinite"/>
                      </p:stCondLst>
                      <p:childTnLst>
                        <p:par>
                          <p:cTn id="171" fill="hold">
                            <p:stCondLst>
                              <p:cond delay="0"/>
                            </p:stCondLst>
                            <p:childTnLst>
                              <p:par>
                                <p:cTn id="172" presetID="26" presetClass="entr" presetSubtype="0" fill="hold" grpId="0" nodeType="clickEffect">
                                  <p:stCondLst>
                                    <p:cond delay="0"/>
                                  </p:stCondLst>
                                  <p:childTnLst>
                                    <p:set>
                                      <p:cBhvr>
                                        <p:cTn id="173" dur="1" fill="hold">
                                          <p:stCondLst>
                                            <p:cond delay="0"/>
                                          </p:stCondLst>
                                        </p:cTn>
                                        <p:tgtEl>
                                          <p:spTgt spid="3">
                                            <p:txEl>
                                              <p:pRg st="11" end="11"/>
                                            </p:txEl>
                                          </p:spTgt>
                                        </p:tgtEl>
                                        <p:attrNameLst>
                                          <p:attrName>style.visibility</p:attrName>
                                        </p:attrNameLst>
                                      </p:cBhvr>
                                      <p:to>
                                        <p:strVal val="visible"/>
                                      </p:to>
                                    </p:set>
                                    <p:animEffect transition="in" filter="wipe(down)">
                                      <p:cBhvr>
                                        <p:cTn id="174" dur="580">
                                          <p:stCondLst>
                                            <p:cond delay="0"/>
                                          </p:stCondLst>
                                        </p:cTn>
                                        <p:tgtEl>
                                          <p:spTgt spid="3">
                                            <p:txEl>
                                              <p:pRg st="11" end="11"/>
                                            </p:txEl>
                                          </p:spTgt>
                                        </p:tgtEl>
                                      </p:cBhvr>
                                    </p:animEffect>
                                    <p:anim calcmode="lin" valueType="num">
                                      <p:cBhvr>
                                        <p:cTn id="175"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80" dur="26">
                                          <p:stCondLst>
                                            <p:cond delay="650"/>
                                          </p:stCondLst>
                                        </p:cTn>
                                        <p:tgtEl>
                                          <p:spTgt spid="3">
                                            <p:txEl>
                                              <p:pRg st="11" end="11"/>
                                            </p:txEl>
                                          </p:spTgt>
                                        </p:tgtEl>
                                      </p:cBhvr>
                                      <p:to x="100000" y="60000"/>
                                    </p:animScale>
                                    <p:animScale>
                                      <p:cBhvr>
                                        <p:cTn id="181" dur="166" decel="50000">
                                          <p:stCondLst>
                                            <p:cond delay="676"/>
                                          </p:stCondLst>
                                        </p:cTn>
                                        <p:tgtEl>
                                          <p:spTgt spid="3">
                                            <p:txEl>
                                              <p:pRg st="11" end="11"/>
                                            </p:txEl>
                                          </p:spTgt>
                                        </p:tgtEl>
                                      </p:cBhvr>
                                      <p:to x="100000" y="100000"/>
                                    </p:animScale>
                                    <p:animScale>
                                      <p:cBhvr>
                                        <p:cTn id="182" dur="26">
                                          <p:stCondLst>
                                            <p:cond delay="1312"/>
                                          </p:stCondLst>
                                        </p:cTn>
                                        <p:tgtEl>
                                          <p:spTgt spid="3">
                                            <p:txEl>
                                              <p:pRg st="11" end="11"/>
                                            </p:txEl>
                                          </p:spTgt>
                                        </p:tgtEl>
                                      </p:cBhvr>
                                      <p:to x="100000" y="80000"/>
                                    </p:animScale>
                                    <p:animScale>
                                      <p:cBhvr>
                                        <p:cTn id="183" dur="166" decel="50000">
                                          <p:stCondLst>
                                            <p:cond delay="1338"/>
                                          </p:stCondLst>
                                        </p:cTn>
                                        <p:tgtEl>
                                          <p:spTgt spid="3">
                                            <p:txEl>
                                              <p:pRg st="11" end="11"/>
                                            </p:txEl>
                                          </p:spTgt>
                                        </p:tgtEl>
                                      </p:cBhvr>
                                      <p:to x="100000" y="100000"/>
                                    </p:animScale>
                                    <p:animScale>
                                      <p:cBhvr>
                                        <p:cTn id="184" dur="26">
                                          <p:stCondLst>
                                            <p:cond delay="1642"/>
                                          </p:stCondLst>
                                        </p:cTn>
                                        <p:tgtEl>
                                          <p:spTgt spid="3">
                                            <p:txEl>
                                              <p:pRg st="11" end="11"/>
                                            </p:txEl>
                                          </p:spTgt>
                                        </p:tgtEl>
                                      </p:cBhvr>
                                      <p:to x="100000" y="90000"/>
                                    </p:animScale>
                                    <p:animScale>
                                      <p:cBhvr>
                                        <p:cTn id="185" dur="166" decel="50000">
                                          <p:stCondLst>
                                            <p:cond delay="1668"/>
                                          </p:stCondLst>
                                        </p:cTn>
                                        <p:tgtEl>
                                          <p:spTgt spid="3">
                                            <p:txEl>
                                              <p:pRg st="11" end="11"/>
                                            </p:txEl>
                                          </p:spTgt>
                                        </p:tgtEl>
                                      </p:cBhvr>
                                      <p:to x="100000" y="100000"/>
                                    </p:animScale>
                                    <p:animScale>
                                      <p:cBhvr>
                                        <p:cTn id="186" dur="26">
                                          <p:stCondLst>
                                            <p:cond delay="1808"/>
                                          </p:stCondLst>
                                        </p:cTn>
                                        <p:tgtEl>
                                          <p:spTgt spid="3">
                                            <p:txEl>
                                              <p:pRg st="11" end="11"/>
                                            </p:txEl>
                                          </p:spTgt>
                                        </p:tgtEl>
                                      </p:cBhvr>
                                      <p:to x="100000" y="95000"/>
                                    </p:animScale>
                                    <p:animScale>
                                      <p:cBhvr>
                                        <p:cTn id="187"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DZ" b="1" dirty="0" smtClean="0">
                <a:ln w="17780" cmpd="sng">
                  <a:solidFill>
                    <a:srgbClr val="FFFFFF"/>
                  </a:solidFill>
                  <a:prstDash val="solid"/>
                  <a:miter lim="800000"/>
                </a:ln>
                <a:solidFill>
                  <a:srgbClr val="FF0000"/>
                </a:solidFill>
                <a:effectLst>
                  <a:outerShdw blurRad="50800" algn="tl" rotWithShape="0">
                    <a:srgbClr val="000000"/>
                  </a:outerShdw>
                </a:effectLst>
                <a:cs typeface="Bold Italic Art" pitchFamily="2" charset="-78"/>
              </a:rPr>
              <a:t>المقدمة :</a:t>
            </a:r>
            <a:endParaRPr lang="ar-DZ" dirty="0">
              <a:solidFill>
                <a:srgbClr val="FF0000"/>
              </a:solidFill>
              <a:cs typeface="Bold Italic Art" pitchFamily="2" charset="-78"/>
            </a:endParaRPr>
          </a:p>
        </p:txBody>
      </p:sp>
      <p:pic>
        <p:nvPicPr>
          <p:cNvPr id="5" name="عنصر نائب للمحتوى 4" descr="630.jpg"/>
          <p:cNvPicPr>
            <a:picLocks noGrp="1" noChangeAspect="1"/>
          </p:cNvPicPr>
          <p:nvPr>
            <p:ph idx="1"/>
          </p:nvPr>
        </p:nvPicPr>
        <p:blipFill>
          <a:blip r:embed="rId3">
            <a:lum bright="40000" contrast="-40000"/>
          </a:blip>
          <a:stretch>
            <a:fillRect/>
          </a:stretch>
        </p:blipFill>
        <p:spPr>
          <a:xfrm>
            <a:off x="0" y="1500174"/>
            <a:ext cx="9144000" cy="5357826"/>
          </a:xfrm>
        </p:spPr>
      </p:pic>
      <p:sp>
        <p:nvSpPr>
          <p:cNvPr id="7" name="سهم إلى اليسار 6">
            <a:hlinkClick r:id="rId4" action="ppaction://hlinksldjump"/>
          </p:cNvPr>
          <p:cNvSpPr/>
          <p:nvPr/>
        </p:nvSpPr>
        <p:spPr>
          <a:xfrm>
            <a:off x="0" y="6072206"/>
            <a:ext cx="1500166" cy="785794"/>
          </a:xfrm>
          <a:prstGeom prst="leftArrow">
            <a:avLst>
              <a:gd name="adj1" fmla="val 50000"/>
              <a:gd name="adj2" fmla="val 50000"/>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6" name="مربع نص 5"/>
          <p:cNvSpPr txBox="1"/>
          <p:nvPr/>
        </p:nvSpPr>
        <p:spPr>
          <a:xfrm>
            <a:off x="0" y="1571612"/>
            <a:ext cx="8858280" cy="4401205"/>
          </a:xfrm>
          <a:prstGeom prst="rect">
            <a:avLst/>
          </a:prstGeom>
          <a:noFill/>
        </p:spPr>
        <p:txBody>
          <a:bodyPr wrap="square" rtlCol="1">
            <a:spAutoFit/>
          </a:bodyPr>
          <a:lstStyle/>
          <a:p>
            <a:r>
              <a:rPr lang="ar-SA" sz="4000" dirty="0" smtClean="0">
                <a:solidFill>
                  <a:schemeClr val="tx1">
                    <a:lumMod val="95000"/>
                    <a:lumOff val="5000"/>
                  </a:schemeClr>
                </a:solidFill>
              </a:rPr>
              <a:t>الأسبرين، أحد أشهر الأدوية وأكثرها شعبية في كل مكان فقد أنقذ ملايين البشر من الحمى والنوبات القلبية والآلام الروماتيزمية خلال القرن الماضي وما زال حتى الآن يعتبر علاج متميزا عل</a:t>
            </a:r>
            <a:r>
              <a:rPr lang="ar-DZ" sz="4000" dirty="0" smtClean="0">
                <a:solidFill>
                  <a:schemeClr val="tx1">
                    <a:lumMod val="95000"/>
                    <a:lumOff val="5000"/>
                  </a:schemeClr>
                </a:solidFill>
              </a:rPr>
              <a:t>ى</a:t>
            </a:r>
            <a:r>
              <a:rPr lang="ar-SA" sz="4000" dirty="0" smtClean="0">
                <a:solidFill>
                  <a:schemeClr val="tx1">
                    <a:lumMod val="95000"/>
                    <a:lumOff val="5000"/>
                  </a:schemeClr>
                </a:solidFill>
              </a:rPr>
              <a:t> بدائله . حيث يعد أكثر الأدوية إنتاجا </a:t>
            </a:r>
            <a:r>
              <a:rPr lang="ar-SA" sz="4000" dirty="0" err="1" smtClean="0">
                <a:solidFill>
                  <a:schemeClr val="tx1">
                    <a:lumMod val="95000"/>
                    <a:lumOff val="5000"/>
                  </a:schemeClr>
                </a:solidFill>
              </a:rPr>
              <a:t>ومبيعا</a:t>
            </a:r>
            <a:r>
              <a:rPr lang="ar-SA" sz="4000" dirty="0" smtClean="0">
                <a:solidFill>
                  <a:schemeClr val="tx1">
                    <a:lumMod val="95000"/>
                    <a:lumOff val="5000"/>
                  </a:schemeClr>
                </a:solidFill>
              </a:rPr>
              <a:t> في العالم منذ أكثر من قرن</a:t>
            </a:r>
            <a:r>
              <a:rPr lang="en-US" sz="4000" dirty="0" smtClean="0">
                <a:solidFill>
                  <a:schemeClr val="tx1">
                    <a:lumMod val="95000"/>
                    <a:lumOff val="5000"/>
                  </a:schemeClr>
                </a:solidFill>
              </a:rPr>
              <a:t> .</a:t>
            </a:r>
            <a:r>
              <a:rPr lang="ar-DZ" sz="4000" dirty="0" smtClean="0">
                <a:solidFill>
                  <a:schemeClr val="tx1">
                    <a:lumMod val="95000"/>
                    <a:lumOff val="5000"/>
                  </a:schemeClr>
                </a:solidFill>
              </a:rPr>
              <a:t>عندما </a:t>
            </a:r>
            <a:r>
              <a:rPr lang="ar-DZ" sz="4000" dirty="0" err="1" smtClean="0">
                <a:solidFill>
                  <a:schemeClr val="tx1">
                    <a:lumMod val="95000"/>
                    <a:lumOff val="5000"/>
                  </a:schemeClr>
                </a:solidFill>
              </a:rPr>
              <a:t>اطلق</a:t>
            </a:r>
            <a:r>
              <a:rPr lang="ar-DZ" sz="4000" dirty="0" smtClean="0">
                <a:solidFill>
                  <a:schemeClr val="tx1">
                    <a:lumMod val="95000"/>
                    <a:lumOff val="5000"/>
                  </a:schemeClr>
                </a:solidFill>
              </a:rPr>
              <a:t> الصيادلة </a:t>
            </a:r>
            <a:r>
              <a:rPr lang="ar-DZ" sz="4000" dirty="0" err="1" smtClean="0">
                <a:solidFill>
                  <a:schemeClr val="tx1">
                    <a:lumMod val="95000"/>
                    <a:lumOff val="5000"/>
                  </a:schemeClr>
                </a:solidFill>
              </a:rPr>
              <a:t>الالمان</a:t>
            </a:r>
            <a:r>
              <a:rPr lang="ar-DZ" sz="4000" dirty="0" smtClean="0">
                <a:solidFill>
                  <a:schemeClr val="tx1">
                    <a:lumMod val="95000"/>
                    <a:lumOff val="5000"/>
                  </a:schemeClr>
                </a:solidFill>
              </a:rPr>
              <a:t> في مصنع (</a:t>
            </a:r>
            <a:r>
              <a:rPr lang="ar-DZ" sz="4000" dirty="0" err="1" smtClean="0">
                <a:solidFill>
                  <a:schemeClr val="tx1">
                    <a:lumMod val="95000"/>
                    <a:lumOff val="5000"/>
                  </a:schemeClr>
                </a:solidFill>
              </a:rPr>
              <a:t>باير</a:t>
            </a:r>
            <a:r>
              <a:rPr lang="ar-DZ" sz="4000" dirty="0" smtClean="0">
                <a:solidFill>
                  <a:schemeClr val="tx1">
                    <a:lumMod val="95000"/>
                    <a:lumOff val="5000"/>
                  </a:schemeClr>
                </a:solidFill>
              </a:rPr>
              <a:t>) للكيماويات على حمض</a:t>
            </a:r>
            <a:r>
              <a:rPr lang="ar-DZ" sz="4000" dirty="0" smtClean="0">
                <a:solidFill>
                  <a:srgbClr val="FF0000"/>
                </a:solidFill>
              </a:rPr>
              <a:t> </a:t>
            </a:r>
            <a:r>
              <a:rPr lang="ar-DZ" sz="4000" b="1" i="1" dirty="0" err="1" smtClean="0">
                <a:solidFill>
                  <a:srgbClr val="FF0000"/>
                </a:solidFill>
              </a:rPr>
              <a:t>أستيلسالسيك</a:t>
            </a:r>
            <a:r>
              <a:rPr lang="ar-DZ" sz="4000" b="1" i="1" dirty="0" smtClean="0">
                <a:solidFill>
                  <a:srgbClr val="FF0000"/>
                </a:solidFill>
              </a:rPr>
              <a:t> </a:t>
            </a:r>
            <a:r>
              <a:rPr lang="ar-DZ" sz="4000" dirty="0" smtClean="0">
                <a:solidFill>
                  <a:schemeClr val="tx1">
                    <a:lumMod val="95000"/>
                    <a:lumOff val="5000"/>
                  </a:schemeClr>
                </a:solidFill>
              </a:rPr>
              <a:t>اسم </a:t>
            </a:r>
            <a:r>
              <a:rPr lang="ar-DZ" sz="4000" dirty="0" err="1" smtClean="0">
                <a:solidFill>
                  <a:schemeClr val="tx1">
                    <a:lumMod val="95000"/>
                    <a:lumOff val="5000"/>
                  </a:schemeClr>
                </a:solidFill>
              </a:rPr>
              <a:t>الاسبرين</a:t>
            </a:r>
            <a:endParaRPr lang="ar-DZ" sz="4000" dirty="0">
              <a:solidFill>
                <a:schemeClr val="tx1">
                  <a:lumMod val="95000"/>
                  <a:lumOff val="5000"/>
                </a:schemeClr>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DZ" sz="4000" dirty="0" smtClean="0">
                <a:solidFill>
                  <a:srgbClr val="FF0000"/>
                </a:solidFill>
                <a:cs typeface="Bold Italic Art" pitchFamily="2" charset="-78"/>
              </a:rPr>
              <a:t>2/نبذة تاريخية</a:t>
            </a:r>
            <a:endParaRPr lang="ar-DZ" sz="4000" dirty="0">
              <a:solidFill>
                <a:srgbClr val="FF0000"/>
              </a:solidFill>
              <a:cs typeface="Bold Italic Art" pitchFamily="2" charset="-78"/>
            </a:endParaRPr>
          </a:p>
        </p:txBody>
      </p:sp>
      <p:sp>
        <p:nvSpPr>
          <p:cNvPr id="10" name="عنصر نائب للمحتوى 9"/>
          <p:cNvSpPr>
            <a:spLocks noGrp="1"/>
          </p:cNvSpPr>
          <p:nvPr>
            <p:ph idx="1"/>
          </p:nvPr>
        </p:nvSpPr>
        <p:spPr/>
        <p:txBody>
          <a:bodyPr>
            <a:normAutofit fontScale="92500" lnSpcReduction="10000"/>
          </a:bodyPr>
          <a:lstStyle/>
          <a:p>
            <a:r>
              <a:rPr lang="ar-SA" dirty="0" smtClean="0">
                <a:solidFill>
                  <a:schemeClr val="tx1">
                    <a:lumMod val="95000"/>
                    <a:lumOff val="5000"/>
                  </a:schemeClr>
                </a:solidFill>
              </a:rPr>
              <a:t>يرجع تاريخ </a:t>
            </a:r>
            <a:r>
              <a:rPr lang="ar-SA" dirty="0" err="1" smtClean="0">
                <a:solidFill>
                  <a:srgbClr val="00B0F0"/>
                </a:solidFill>
              </a:rPr>
              <a:t>الاسبرين</a:t>
            </a:r>
            <a:r>
              <a:rPr lang="ar-SA" dirty="0" smtClean="0"/>
              <a:t> </a:t>
            </a:r>
            <a:r>
              <a:rPr lang="ar-SA" dirty="0" err="1" smtClean="0"/>
              <a:t>الى</a:t>
            </a:r>
            <a:r>
              <a:rPr lang="ar-SA" dirty="0" smtClean="0"/>
              <a:t> القرن الخامس قبل الميلاد ، حيث اكتشفه </a:t>
            </a:r>
            <a:r>
              <a:rPr lang="ar-SA" dirty="0" err="1" smtClean="0">
                <a:solidFill>
                  <a:schemeClr val="accent6">
                    <a:lumMod val="75000"/>
                  </a:schemeClr>
                </a:solidFill>
              </a:rPr>
              <a:t>ابقراط</a:t>
            </a:r>
            <a:r>
              <a:rPr lang="ar-SA" dirty="0" smtClean="0">
                <a:solidFill>
                  <a:schemeClr val="accent6">
                    <a:lumMod val="75000"/>
                  </a:schemeClr>
                </a:solidFill>
              </a:rPr>
              <a:t> </a:t>
            </a:r>
            <a:r>
              <a:rPr lang="ar-SA" dirty="0" err="1" smtClean="0">
                <a:solidFill>
                  <a:schemeClr val="accent6">
                    <a:lumMod val="75000"/>
                  </a:schemeClr>
                </a:solidFill>
              </a:rPr>
              <a:t>الاغريقي</a:t>
            </a:r>
            <a:r>
              <a:rPr lang="ar-SA" dirty="0" smtClean="0"/>
              <a:t> بالصدفة عندما كان يعلك </a:t>
            </a:r>
            <a:r>
              <a:rPr lang="ar-SA" dirty="0" smtClean="0">
                <a:solidFill>
                  <a:schemeClr val="accent2">
                    <a:lumMod val="75000"/>
                  </a:schemeClr>
                </a:solidFill>
              </a:rPr>
              <a:t>لحاء </a:t>
            </a:r>
            <a:r>
              <a:rPr lang="ar-SA" dirty="0" smtClean="0">
                <a:solidFill>
                  <a:schemeClr val="accent2">
                    <a:lumMod val="75000"/>
                  </a:schemeClr>
                </a:solidFill>
                <a:hlinkClick r:id="rId2" action="ppaction://hlinksldjump"/>
              </a:rPr>
              <a:t>شجرة الصفصاف</a:t>
            </a:r>
            <a:r>
              <a:rPr lang="en-US" dirty="0" smtClean="0">
                <a:solidFill>
                  <a:schemeClr val="accent2">
                    <a:lumMod val="75000"/>
                  </a:schemeClr>
                </a:solidFill>
              </a:rPr>
              <a:t>. </a:t>
            </a:r>
            <a:r>
              <a:rPr lang="ar-SA" dirty="0" smtClean="0"/>
              <a:t>ولكن سرعان ما تمّ تناسي هذا الدواء ولمدة طويلة وصلت إلى ما يقارب القرن تقريباً، إلى أن قام راهب يدعى ستون بنشر ورقة تضمّ أهمية ومفعول </a:t>
            </a:r>
            <a:r>
              <a:rPr lang="ar-SA" dirty="0" smtClean="0">
                <a:solidFill>
                  <a:srgbClr val="0070C0"/>
                </a:solidFill>
              </a:rPr>
              <a:t>الأسبرين</a:t>
            </a:r>
            <a:r>
              <a:rPr lang="ar-SA" dirty="0" smtClean="0"/>
              <a:t> ولا </a:t>
            </a:r>
            <a:r>
              <a:rPr lang="ar-SA" dirty="0" err="1" smtClean="0"/>
              <a:t>سيّما</a:t>
            </a:r>
            <a:r>
              <a:rPr lang="ar-SA" dirty="0" smtClean="0"/>
              <a:t> في خفض درجة الحرارة، وكان ذلك تحديداً في العام </a:t>
            </a:r>
            <a:r>
              <a:rPr lang="en-US" dirty="0" smtClean="0"/>
              <a:t>1763</a:t>
            </a:r>
            <a:r>
              <a:rPr lang="ar-SA" dirty="0" smtClean="0"/>
              <a:t>م بناءً على اعتقاد منه يكمن في أن الله يضع العلاج في مكان قريب من المرض، وبما أن أكثر الناس الذين كانوا يقطنون في ذلك الوقت بالقرب من المستنقعات يعانون من الحمى والشجرة كانت تنمو في ذلك المكان، اعتبر أنّها علاج فعال</a:t>
            </a:r>
            <a:r>
              <a:rPr lang="en-US" dirty="0" smtClean="0"/>
              <a:t>.</a:t>
            </a:r>
          </a:p>
          <a:p>
            <a:endParaRPr lang="ar-DZ" dirty="0"/>
          </a:p>
        </p:txBody>
      </p:sp>
      <p:sp>
        <p:nvSpPr>
          <p:cNvPr id="5" name="سهم إلى اليسار 4">
            <a:hlinkClick r:id="rId3" action="ppaction://hlinksldjump"/>
          </p:cNvPr>
          <p:cNvSpPr/>
          <p:nvPr/>
        </p:nvSpPr>
        <p:spPr>
          <a:xfrm>
            <a:off x="0" y="6072206"/>
            <a:ext cx="1500166" cy="785794"/>
          </a:xfrm>
          <a:prstGeom prst="leftArrow">
            <a:avLst>
              <a:gd name="adj1" fmla="val 50000"/>
              <a:gd name="adj2" fmla="val 50000"/>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additive="base">
                                        <p:cTn id="1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1"/>
          </p:nvPr>
        </p:nvSpPr>
        <p:spPr>
          <a:xfrm>
            <a:off x="0" y="6218238"/>
            <a:ext cx="4429124" cy="639762"/>
          </a:xfrm>
        </p:spPr>
        <p:txBody>
          <a:bodyPr>
            <a:normAutofit fontScale="92500" lnSpcReduction="20000"/>
          </a:bodyPr>
          <a:lstStyle/>
          <a:p>
            <a:r>
              <a:rPr lang="ar-DZ" b="0" i="1" dirty="0" smtClean="0"/>
              <a:t/>
            </a:r>
            <a:br>
              <a:rPr lang="ar-DZ" b="0" i="1" dirty="0" smtClean="0"/>
            </a:br>
            <a:r>
              <a:rPr lang="ar-DZ" i="1" dirty="0" smtClean="0"/>
              <a:t>إكليلية المروج أحد مصادر الأسبرين</a:t>
            </a:r>
            <a:endParaRPr lang="ar-DZ" i="1" dirty="0"/>
          </a:p>
        </p:txBody>
      </p:sp>
      <p:pic>
        <p:nvPicPr>
          <p:cNvPr id="10" name="عنصر نائب للمحتوى 9" descr="220px-Illustration_Filipendula_ulmaria0_clean.jpg"/>
          <p:cNvPicPr>
            <a:picLocks noGrp="1" noChangeAspect="1"/>
          </p:cNvPicPr>
          <p:nvPr>
            <p:ph sz="half" idx="2"/>
          </p:nvPr>
        </p:nvPicPr>
        <p:blipFill>
          <a:blip r:embed="rId2"/>
          <a:stretch>
            <a:fillRect/>
          </a:stretch>
        </p:blipFill>
        <p:spPr>
          <a:xfrm>
            <a:off x="0" y="0"/>
            <a:ext cx="4643438" cy="6357958"/>
          </a:xfrm>
        </p:spPr>
      </p:pic>
      <p:sp>
        <p:nvSpPr>
          <p:cNvPr id="7" name="عنصر نائب للنص 6"/>
          <p:cNvSpPr>
            <a:spLocks noGrp="1"/>
          </p:cNvSpPr>
          <p:nvPr>
            <p:ph type="body" sz="quarter" idx="3"/>
          </p:nvPr>
        </p:nvSpPr>
        <p:spPr>
          <a:xfrm>
            <a:off x="4714876" y="0"/>
            <a:ext cx="4429125" cy="639762"/>
          </a:xfrm>
        </p:spPr>
        <p:txBody>
          <a:bodyPr>
            <a:normAutofit/>
          </a:bodyPr>
          <a:lstStyle/>
          <a:p>
            <a:r>
              <a:rPr lang="ar-DZ" i="1" dirty="0" smtClean="0"/>
              <a:t>الصفصاف الأبيض أحد مصادر الأسبرين</a:t>
            </a:r>
            <a:endParaRPr lang="ar-DZ" i="1" dirty="0"/>
          </a:p>
        </p:txBody>
      </p:sp>
      <p:pic>
        <p:nvPicPr>
          <p:cNvPr id="9" name="عنصر نائب للمحتوى 8" descr="220px-Thomé_Salix_alba_clean.jpg"/>
          <p:cNvPicPr>
            <a:picLocks noGrp="1" noChangeAspect="1"/>
          </p:cNvPicPr>
          <p:nvPr>
            <p:ph sz="quarter" idx="4"/>
          </p:nvPr>
        </p:nvPicPr>
        <p:blipFill>
          <a:blip r:embed="rId3"/>
          <a:stretch>
            <a:fillRect/>
          </a:stretch>
        </p:blipFill>
        <p:spPr>
          <a:xfrm>
            <a:off x="4857752" y="642918"/>
            <a:ext cx="4286248" cy="6215082"/>
          </a:xfrm>
        </p:spPr>
      </p:pic>
      <p:sp>
        <p:nvSpPr>
          <p:cNvPr id="6" name="سهم إلى اليمين 5">
            <a:hlinkClick r:id="rId4" action="ppaction://hlinksldjump"/>
          </p:cNvPr>
          <p:cNvSpPr/>
          <p:nvPr/>
        </p:nvSpPr>
        <p:spPr>
          <a:xfrm>
            <a:off x="8143900" y="6215082"/>
            <a:ext cx="1000100" cy="642918"/>
          </a:xfrm>
          <a:prstGeom prst="rightArrow">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cSld>
  <p:clrMapOvr>
    <a:masterClrMapping/>
  </p:clrMapOvr>
  <p:transition spd="slow">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5111750" cy="6858000"/>
          </a:xfrm>
        </p:spPr>
        <p:txBody>
          <a:bodyPr>
            <a:normAutofit lnSpcReduction="10000"/>
          </a:bodyPr>
          <a:lstStyle/>
          <a:p>
            <a:pPr>
              <a:buNone/>
            </a:pPr>
            <a:r>
              <a:rPr lang="ar-DZ" dirty="0" smtClean="0"/>
              <a:t>  </a:t>
            </a:r>
            <a:r>
              <a:rPr lang="ar-SA" dirty="0" smtClean="0">
                <a:solidFill>
                  <a:schemeClr val="accent3">
                    <a:lumMod val="75000"/>
                  </a:schemeClr>
                </a:solidFill>
              </a:rPr>
              <a:t>بدأ تحضير الأسبرين في المعامل عام </a:t>
            </a:r>
            <a:r>
              <a:rPr lang="fr-FR" dirty="0" smtClean="0">
                <a:solidFill>
                  <a:schemeClr val="accent3">
                    <a:lumMod val="75000"/>
                  </a:schemeClr>
                </a:solidFill>
              </a:rPr>
              <a:t>1853</a:t>
            </a:r>
            <a:r>
              <a:rPr lang="ar-SA" dirty="0" smtClean="0"/>
              <a:t>، وبدأ استخدامه كدواء في عام </a:t>
            </a:r>
            <a:r>
              <a:rPr lang="en-US" dirty="0" smtClean="0"/>
              <a:t>1899</a:t>
            </a:r>
            <a:r>
              <a:rPr lang="ar-SA" dirty="0" smtClean="0"/>
              <a:t>،- واسمه من اللغة الألمانيّة-، وقد كان سكان أمريكا الأصليين وقدماء مصر يقومون بنقع لحاء شجرة الصفصاف، وأوراقها لمعالجة الآلام وتخفيض الحرارة، وهي شجرة تنبت في البيئات المعتدلة، بالقرب من المياه، والمادة الفعّالة فيها تسمّى </a:t>
            </a:r>
            <a:r>
              <a:rPr lang="ar-SA" dirty="0" err="1" smtClean="0">
                <a:solidFill>
                  <a:schemeClr val="accent1">
                    <a:lumMod val="75000"/>
                  </a:schemeClr>
                </a:solidFill>
              </a:rPr>
              <a:t>صفصافين</a:t>
            </a:r>
            <a:r>
              <a:rPr lang="ar-SA" dirty="0" smtClean="0"/>
              <a:t>، وهي </a:t>
            </a:r>
            <a:r>
              <a:rPr lang="ar-SA" dirty="0" smtClean="0">
                <a:solidFill>
                  <a:schemeClr val="accent1">
                    <a:lumMod val="75000"/>
                  </a:schemeClr>
                </a:solidFill>
              </a:rPr>
              <a:t>مادة شديدة المرارة</a:t>
            </a:r>
            <a:r>
              <a:rPr lang="ar-SA" dirty="0" smtClean="0"/>
              <a:t>، ثم توالت جهود الباحثين والصيادلة لاستخراجه وتشكيله على هيئة دواء، أو الحصول على </a:t>
            </a:r>
            <a:r>
              <a:rPr lang="ar-SA" dirty="0" smtClean="0">
                <a:solidFill>
                  <a:srgbClr val="FFC000"/>
                </a:solidFill>
              </a:rPr>
              <a:t>زيته لمعالجة المشاكل الجلديّة</a:t>
            </a:r>
            <a:r>
              <a:rPr lang="en-US" dirty="0" smtClean="0">
                <a:solidFill>
                  <a:srgbClr val="FFC000"/>
                </a:solidFill>
              </a:rPr>
              <a:t>.</a:t>
            </a:r>
          </a:p>
          <a:p>
            <a:pPr>
              <a:buNone/>
            </a:pPr>
            <a:endParaRPr lang="ar-DZ" dirty="0"/>
          </a:p>
        </p:txBody>
      </p:sp>
      <p:sp>
        <p:nvSpPr>
          <p:cNvPr id="4" name="سهم إلى اليسار 3">
            <a:hlinkClick r:id="rId2" action="ppaction://hlinksldjump"/>
          </p:cNvPr>
          <p:cNvSpPr/>
          <p:nvPr/>
        </p:nvSpPr>
        <p:spPr>
          <a:xfrm>
            <a:off x="0" y="6072206"/>
            <a:ext cx="1500166" cy="785794"/>
          </a:xfrm>
          <a:prstGeom prst="leftArrow">
            <a:avLst>
              <a:gd name="adj1" fmla="val 50000"/>
              <a:gd name="adj2" fmla="val 5000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pic>
        <p:nvPicPr>
          <p:cNvPr id="5" name="صورة 4" descr="hqdefault.jpg"/>
          <p:cNvPicPr>
            <a:picLocks noChangeAspect="1"/>
          </p:cNvPicPr>
          <p:nvPr/>
        </p:nvPicPr>
        <p:blipFill>
          <a:blip r:embed="rId4"/>
          <a:stretch>
            <a:fillRect/>
          </a:stretch>
        </p:blipFill>
        <p:spPr>
          <a:xfrm>
            <a:off x="5143504" y="0"/>
            <a:ext cx="4000496" cy="6858000"/>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aspirin-3f9e6740f1d37bd7ba221c74c7009fc6e2ed0534-s6-c30.jpg"/>
          <p:cNvPicPr>
            <a:picLocks noGrp="1" noChangeAspect="1"/>
          </p:cNvPicPr>
          <p:nvPr>
            <p:ph idx="1"/>
          </p:nvPr>
        </p:nvPicPr>
        <p:blipFill>
          <a:blip r:embed="rId2">
            <a:lum bright="30000" contrast="-40000"/>
          </a:blip>
          <a:stretch>
            <a:fillRect/>
          </a:stretch>
        </p:blipFill>
        <p:spPr>
          <a:xfrm>
            <a:off x="0" y="0"/>
            <a:ext cx="9144000" cy="6858000"/>
          </a:xfrm>
        </p:spPr>
      </p:pic>
      <p:sp>
        <p:nvSpPr>
          <p:cNvPr id="6" name="عنوان 1"/>
          <p:cNvSpPr>
            <a:spLocks noGrp="1"/>
          </p:cNvSpPr>
          <p:nvPr>
            <p:ph type="title"/>
          </p:nvPr>
        </p:nvSpPr>
        <p:spPr>
          <a:xfrm>
            <a:off x="457200" y="274638"/>
            <a:ext cx="8229600" cy="1143000"/>
          </a:xfrm>
        </p:spPr>
        <p:txBody>
          <a:bodyPr/>
          <a:lstStyle/>
          <a:p>
            <a:r>
              <a:rPr lang="ar-DZ" dirty="0" smtClean="0">
                <a:solidFill>
                  <a:srgbClr val="FF0000"/>
                </a:solidFill>
                <a:cs typeface="Bold Italic Art" pitchFamily="2" charset="-78"/>
              </a:rPr>
              <a:t>3/تعريف الأسبرين</a:t>
            </a:r>
            <a:endParaRPr lang="ar-DZ" dirty="0">
              <a:solidFill>
                <a:srgbClr val="FF0000"/>
              </a:solidFill>
              <a:cs typeface="Bold Italic Art" pitchFamily="2" charset="-78"/>
            </a:endParaRPr>
          </a:p>
        </p:txBody>
      </p:sp>
      <p:sp>
        <p:nvSpPr>
          <p:cNvPr id="7" name="عنصر نائب للمحتوى 4"/>
          <p:cNvSpPr txBox="1">
            <a:spLocks/>
          </p:cNvSpPr>
          <p:nvPr/>
        </p:nvSpPr>
        <p:spPr>
          <a:xfrm>
            <a:off x="457200" y="1600200"/>
            <a:ext cx="8229600" cy="4525963"/>
          </a:xfrm>
          <a:prstGeom prst="rect">
            <a:avLst/>
          </a:prstGeom>
        </p:spPr>
        <p:txBody>
          <a:bodyPr vert="horz" lIns="91440" tIns="45720" rIns="91440" bIns="45720" rtlCol="1">
            <a:normAutofit lnSpcReduction="1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0" i="0" u="none" strike="noStrike" kern="1200" cap="none" spc="0" normalizeH="0" baseline="0" noProof="0" dirty="0" smtClean="0">
                <a:ln>
                  <a:noFill/>
                </a:ln>
                <a:solidFill>
                  <a:schemeClr val="tx1"/>
                </a:solidFill>
                <a:effectLst/>
                <a:uLnTx/>
                <a:uFillTx/>
                <a:latin typeface="+mn-lt"/>
                <a:ea typeface="+mn-ea"/>
                <a:cs typeface="+mn-cs"/>
              </a:rPr>
              <a:t>يعتبر الأسبرين بالإنجليزية</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3200" b="0" i="0" u="none" strike="noStrike" kern="1200" cap="none" spc="0" normalizeH="0" baseline="0" noProof="0" dirty="0" smtClean="0">
                <a:ln>
                  <a:noFill/>
                </a:ln>
                <a:solidFill>
                  <a:srgbClr val="FF00FF"/>
                </a:solidFill>
                <a:effectLst/>
                <a:uLnTx/>
                <a:uFillTx/>
                <a:latin typeface="+mn-lt"/>
                <a:ea typeface="+mn-ea"/>
                <a:cs typeface="+mn-cs"/>
              </a:rPr>
              <a:t>Aspirin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بودرة بيضاء اللون ليس لها أي رائحة مميزة ،ويسمى عادة </a:t>
            </a:r>
            <a:r>
              <a:rPr kumimoji="0" lang="en-US" sz="3200" b="0" i="0" u="none" strike="noStrike" kern="1200" cap="none" spc="0" normalizeH="0" baseline="0" noProof="0" dirty="0" smtClean="0">
                <a:ln>
                  <a:noFill/>
                </a:ln>
                <a:solidFill>
                  <a:srgbClr val="FF00FF"/>
                </a:solidFill>
                <a:effectLst/>
                <a:uLnTx/>
                <a:uFillTx/>
                <a:latin typeface="+mn-lt"/>
                <a:ea typeface="+mn-ea"/>
                <a:cs typeface="+mn-cs"/>
              </a:rPr>
              <a:t>(ASA)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ar-DZ" sz="3200" b="0" i="0" u="none" strike="noStrike" kern="1200" cap="none" spc="0" normalizeH="0" baseline="0" noProof="0" dirty="0" smtClean="0">
                <a:ln>
                  <a:noFill/>
                </a:ln>
                <a:solidFill>
                  <a:schemeClr val="tx1"/>
                </a:solidFill>
                <a:effectLst/>
                <a:uLnTx/>
                <a:uFillTx/>
                <a:latin typeface="+mn-lt"/>
                <a:ea typeface="+mn-ea"/>
                <a:cs typeface="+mn-cs"/>
              </a:rPr>
              <a:t>.ويدخل فيما يقارب </a:t>
            </a:r>
            <a:r>
              <a:rPr kumimoji="0" lang="fr-FR" sz="3200" b="0" i="0" u="none" strike="noStrike" kern="1200" cap="none" spc="0" normalizeH="0" baseline="0" noProof="0" dirty="0" smtClean="0">
                <a:ln>
                  <a:noFill/>
                </a:ln>
                <a:solidFill>
                  <a:schemeClr val="bg2">
                    <a:lumMod val="50000"/>
                  </a:schemeClr>
                </a:solidFill>
                <a:effectLst/>
                <a:uLnTx/>
                <a:uFillTx/>
                <a:latin typeface="+mn-lt"/>
                <a:ea typeface="+mn-ea"/>
                <a:cs typeface="+mn-cs"/>
              </a:rPr>
              <a:t>50</a:t>
            </a:r>
            <a:r>
              <a:rPr kumimoji="0" lang="ar-DZ" sz="3200" b="0" i="0" u="none" strike="noStrike" kern="1200" cap="none" spc="0" normalizeH="0" baseline="0" noProof="0" dirty="0" smtClean="0">
                <a:ln>
                  <a:noFill/>
                </a:ln>
                <a:solidFill>
                  <a:schemeClr val="bg2">
                    <a:lumMod val="50000"/>
                  </a:schemeClr>
                </a:solidFill>
                <a:effectLst/>
                <a:uLnTx/>
                <a:uFillTx/>
                <a:latin typeface="+mn-lt"/>
                <a:ea typeface="+mn-ea"/>
                <a:cs typeface="+mn-cs"/>
              </a:rPr>
              <a:t> نوع من </a:t>
            </a:r>
            <a:r>
              <a:rPr kumimoji="0" lang="ar-DZ" sz="3200" b="0" i="0" u="none" strike="noStrike" kern="1200" cap="none" spc="0" normalizeH="0" baseline="0" noProof="0" dirty="0" err="1" smtClean="0">
                <a:ln>
                  <a:noFill/>
                </a:ln>
                <a:solidFill>
                  <a:schemeClr val="bg2">
                    <a:lumMod val="50000"/>
                  </a:schemeClr>
                </a:solidFill>
                <a:effectLst/>
                <a:uLnTx/>
                <a:uFillTx/>
                <a:latin typeface="+mn-lt"/>
                <a:ea typeface="+mn-ea"/>
                <a:cs typeface="+mn-cs"/>
              </a:rPr>
              <a:t>الادوية</a:t>
            </a:r>
            <a:r>
              <a:rPr kumimoji="0" lang="ar-DZ" sz="3200" b="0" i="0" u="none" strike="noStrike" kern="1200" cap="none" spc="0" normalizeH="0" baseline="0" noProof="0" dirty="0" smtClean="0">
                <a:ln>
                  <a:noFill/>
                </a:ln>
                <a:solidFill>
                  <a:schemeClr val="bg2">
                    <a:lumMod val="50000"/>
                  </a:schemeClr>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0" i="0" u="none" strike="noStrike" kern="1200" cap="none" spc="0" normalizeH="0" baseline="0" noProof="0" dirty="0" smtClean="0">
                <a:ln>
                  <a:noFill/>
                </a:ln>
                <a:solidFill>
                  <a:schemeClr val="tx1"/>
                </a:solidFill>
                <a:effectLst/>
                <a:uLnTx/>
                <a:uFillTx/>
                <a:latin typeface="+mn-lt"/>
                <a:ea typeface="+mn-ea"/>
                <a:cs typeface="+mn-cs"/>
              </a:rPr>
              <a:t>و هو أحد أشهر الأدوية وأكثرها شعبية. يستخدم لعلاج </a:t>
            </a:r>
            <a:r>
              <a:rPr kumimoji="0" lang="ar-SA" sz="3200" b="0" i="0" u="none" strike="noStrike" kern="1200" cap="none" spc="0" normalizeH="0" baseline="0" noProof="0" dirty="0" smtClean="0">
                <a:ln>
                  <a:noFill/>
                </a:ln>
                <a:solidFill>
                  <a:schemeClr val="accent2">
                    <a:lumMod val="75000"/>
                  </a:schemeClr>
                </a:solidFill>
                <a:effectLst/>
                <a:uLnTx/>
                <a:uFillTx/>
                <a:latin typeface="+mn-lt"/>
                <a:ea typeface="+mn-ea"/>
                <a:cs typeface="+mn-cs"/>
              </a:rPr>
              <a:t>أعراض الحمى والآلام الروماتيزمية</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 خلال القرن الماضي وما زال حتى الآن يعتبر علاجا متميزا </a:t>
            </a:r>
            <a:r>
              <a:rPr kumimoji="0" lang="ar-SA" sz="3200" b="0" i="0" u="none" strike="noStrike" kern="1200" cap="none" spc="0" normalizeH="0" baseline="0" noProof="0" dirty="0" err="1" smtClean="0">
                <a:ln>
                  <a:noFill/>
                </a:ln>
                <a:solidFill>
                  <a:schemeClr val="accent2">
                    <a:lumMod val="75000"/>
                  </a:schemeClr>
                </a:solidFill>
                <a:effectLst/>
                <a:uLnTx/>
                <a:uFillTx/>
                <a:latin typeface="+mn-lt"/>
                <a:ea typeface="+mn-ea"/>
                <a:cs typeface="+mn-cs"/>
              </a:rPr>
              <a:t>و</a:t>
            </a:r>
            <a:r>
              <a:rPr kumimoji="0" lang="ar-SA" sz="3200" b="0" i="0" u="none" strike="noStrike" kern="1200" cap="none" spc="0" normalizeH="0" baseline="0" noProof="0" dirty="0" smtClean="0">
                <a:ln>
                  <a:noFill/>
                </a:ln>
                <a:solidFill>
                  <a:schemeClr val="accent2">
                    <a:lumMod val="75000"/>
                  </a:schemeClr>
                </a:solidFill>
                <a:effectLst/>
                <a:uLnTx/>
                <a:uFillTx/>
                <a:latin typeface="+mn-lt"/>
                <a:ea typeface="+mn-ea"/>
                <a:cs typeface="+mn-cs"/>
              </a:rPr>
              <a:t> مسكنا فاعلا للآلام</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 كما يستخدم لتجنب تكوّن الجلطات المسببة للنوبات القلبية ، </a:t>
            </a:r>
            <a:r>
              <a:rPr kumimoji="0" lang="ar-SA" sz="3200" b="0" i="0" u="none" strike="noStrike" kern="1200" cap="none" spc="0" normalizeH="0" baseline="0" noProof="0" dirty="0" smtClean="0">
                <a:ln>
                  <a:noFill/>
                </a:ln>
                <a:solidFill>
                  <a:schemeClr val="accent2">
                    <a:lumMod val="75000"/>
                  </a:schemeClr>
                </a:solidFill>
                <a:effectLst/>
                <a:uLnTx/>
                <a:uFillTx/>
                <a:latin typeface="+mn-lt"/>
                <a:ea typeface="+mn-ea"/>
                <a:cs typeface="+mn-cs"/>
              </a:rPr>
              <a:t>ويمنع تكرار الإصابة بالذبحة الصدرية والجلطة الدماغية </a:t>
            </a:r>
            <a:endParaRPr kumimoji="0" lang="ar-DZ" sz="32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
        <p:nvSpPr>
          <p:cNvPr id="8" name="سهم إلى اليسار 7">
            <a:hlinkClick r:id="rId3" action="ppaction://hlinksldjump"/>
          </p:cNvPr>
          <p:cNvSpPr/>
          <p:nvPr/>
        </p:nvSpPr>
        <p:spPr>
          <a:xfrm>
            <a:off x="0" y="6072206"/>
            <a:ext cx="1500166" cy="785794"/>
          </a:xfrm>
          <a:prstGeom prst="leftArrow">
            <a:avLst>
              <a:gd name="adj1" fmla="val 50000"/>
              <a:gd name="adj2" fmla="val 50000"/>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DZ" dirty="0" smtClean="0">
                <a:solidFill>
                  <a:srgbClr val="00FF00"/>
                </a:solidFill>
                <a:cs typeface="Bold Italic Art" pitchFamily="2" charset="-78"/>
              </a:rPr>
              <a:t>المكونات الأساسية للأسبرين</a:t>
            </a:r>
            <a:endParaRPr lang="ar-DZ" dirty="0">
              <a:solidFill>
                <a:srgbClr val="00FF00"/>
              </a:solidFill>
              <a:cs typeface="Bold Italic Art" pitchFamily="2" charset="-78"/>
            </a:endParaRPr>
          </a:p>
        </p:txBody>
      </p:sp>
      <p:sp>
        <p:nvSpPr>
          <p:cNvPr id="3" name="عنصر نائب للمحتوى 2"/>
          <p:cNvSpPr>
            <a:spLocks noGrp="1"/>
          </p:cNvSpPr>
          <p:nvPr>
            <p:ph idx="1"/>
          </p:nvPr>
        </p:nvSpPr>
        <p:spPr/>
        <p:txBody>
          <a:bodyPr>
            <a:normAutofit/>
          </a:bodyPr>
          <a:lstStyle/>
          <a:p>
            <a:pPr>
              <a:buNone/>
            </a:pPr>
            <a:r>
              <a:rPr lang="fr-FR" b="1" dirty="0" smtClean="0"/>
              <a:t> </a:t>
            </a:r>
          </a:p>
          <a:p>
            <a:pPr>
              <a:buNone/>
            </a:pPr>
            <a:r>
              <a:rPr lang="fr-FR" b="1" dirty="0" smtClean="0"/>
              <a:t>                </a:t>
            </a:r>
            <a:r>
              <a:rPr lang="ar-SA" dirty="0" err="1" smtClean="0"/>
              <a:t>الفينول</a:t>
            </a:r>
            <a:r>
              <a:rPr lang="en-US" dirty="0" smtClean="0"/>
              <a:t>                                           </a:t>
            </a:r>
            <a:r>
              <a:rPr lang="en-US" b="1" dirty="0" smtClean="0">
                <a:solidFill>
                  <a:srgbClr val="66FFFF"/>
                </a:solidFill>
              </a:rPr>
              <a:t>(C</a:t>
            </a:r>
            <a:r>
              <a:rPr lang="en-US" sz="2400" b="1" dirty="0" smtClean="0">
                <a:solidFill>
                  <a:srgbClr val="66FFFF"/>
                </a:solidFill>
              </a:rPr>
              <a:t>6</a:t>
            </a:r>
            <a:r>
              <a:rPr lang="en-US" b="1" dirty="0" smtClean="0">
                <a:solidFill>
                  <a:srgbClr val="66FFFF"/>
                </a:solidFill>
              </a:rPr>
              <a:t>H</a:t>
            </a:r>
            <a:r>
              <a:rPr lang="en-US" sz="2400" b="1" dirty="0" smtClean="0">
                <a:solidFill>
                  <a:srgbClr val="66FFFF"/>
                </a:solidFill>
              </a:rPr>
              <a:t>5</a:t>
            </a:r>
            <a:r>
              <a:rPr lang="en-US" b="1" dirty="0" smtClean="0">
                <a:solidFill>
                  <a:srgbClr val="66FFFF"/>
                </a:solidFill>
              </a:rPr>
              <a:t>OH)</a:t>
            </a:r>
            <a:r>
              <a:rPr lang="en-US" dirty="0" smtClean="0"/>
              <a:t/>
            </a:r>
            <a:br>
              <a:rPr lang="en-US" dirty="0" smtClean="0"/>
            </a:br>
            <a:r>
              <a:rPr lang="en-US" dirty="0" smtClean="0">
                <a:solidFill>
                  <a:srgbClr val="FF0000"/>
                </a:solidFill>
              </a:rPr>
              <a:t>-</a:t>
            </a:r>
            <a:r>
              <a:rPr lang="ar-SA" dirty="0" err="1" smtClean="0"/>
              <a:t>هيدروكسيد</a:t>
            </a:r>
            <a:r>
              <a:rPr lang="ar-SA" dirty="0" smtClean="0"/>
              <a:t> الصوديوم</a:t>
            </a:r>
            <a:r>
              <a:rPr lang="en-US" dirty="0" smtClean="0"/>
              <a:t>                         </a:t>
            </a:r>
            <a:r>
              <a:rPr lang="en-US" dirty="0" smtClean="0">
                <a:solidFill>
                  <a:srgbClr val="66FFFF"/>
                </a:solidFill>
              </a:rPr>
              <a:t>  (NAOH)</a:t>
            </a:r>
            <a:r>
              <a:rPr lang="en-US" dirty="0" smtClean="0"/>
              <a:t/>
            </a:r>
            <a:br>
              <a:rPr lang="en-US" dirty="0" smtClean="0"/>
            </a:br>
            <a:r>
              <a:rPr lang="en-US" dirty="0" smtClean="0">
                <a:solidFill>
                  <a:srgbClr val="FF0000"/>
                </a:solidFill>
              </a:rPr>
              <a:t>-</a:t>
            </a:r>
            <a:r>
              <a:rPr lang="ar-SA" dirty="0" smtClean="0"/>
              <a:t>ثاني </a:t>
            </a:r>
            <a:r>
              <a:rPr lang="ar-SA" dirty="0" err="1" smtClean="0"/>
              <a:t>اكسيد</a:t>
            </a:r>
            <a:r>
              <a:rPr lang="ar-SA" dirty="0" smtClean="0"/>
              <a:t> الكربون</a:t>
            </a:r>
            <a:r>
              <a:rPr lang="en-US" dirty="0" smtClean="0"/>
              <a:t>                                    </a:t>
            </a:r>
            <a:r>
              <a:rPr lang="en-US" dirty="0" smtClean="0">
                <a:solidFill>
                  <a:srgbClr val="66FFFF"/>
                </a:solidFill>
              </a:rPr>
              <a:t> (CO</a:t>
            </a:r>
            <a:r>
              <a:rPr lang="en-US" sz="2400" dirty="0" smtClean="0">
                <a:solidFill>
                  <a:srgbClr val="66FFFF"/>
                </a:solidFill>
              </a:rPr>
              <a:t>2</a:t>
            </a:r>
            <a:r>
              <a:rPr lang="en-US" dirty="0" smtClean="0">
                <a:solidFill>
                  <a:srgbClr val="66FFFF"/>
                </a:solidFill>
              </a:rPr>
              <a:t>)</a:t>
            </a:r>
            <a:r>
              <a:rPr lang="en-US" dirty="0" smtClean="0"/>
              <a:t/>
            </a:r>
            <a:br>
              <a:rPr lang="en-US" dirty="0" smtClean="0"/>
            </a:br>
            <a:r>
              <a:rPr lang="en-US" dirty="0" smtClean="0">
                <a:solidFill>
                  <a:srgbClr val="FF0000"/>
                </a:solidFill>
              </a:rPr>
              <a:t>-</a:t>
            </a:r>
            <a:r>
              <a:rPr lang="ar-SA" dirty="0" smtClean="0"/>
              <a:t>حمض </a:t>
            </a:r>
            <a:r>
              <a:rPr lang="ar-SA" dirty="0" err="1" smtClean="0"/>
              <a:t>انهبدريد</a:t>
            </a:r>
            <a:r>
              <a:rPr lang="ar-SA" dirty="0" smtClean="0"/>
              <a:t> </a:t>
            </a:r>
            <a:r>
              <a:rPr lang="ar-SA" dirty="0" err="1" smtClean="0"/>
              <a:t>الخليك</a:t>
            </a:r>
            <a:r>
              <a:rPr lang="en-US" dirty="0" smtClean="0"/>
              <a:t>           </a:t>
            </a:r>
            <a:r>
              <a:rPr lang="en-US" dirty="0" smtClean="0">
                <a:solidFill>
                  <a:srgbClr val="66FFFF"/>
                </a:solidFill>
              </a:rPr>
              <a:t>(CH</a:t>
            </a:r>
            <a:r>
              <a:rPr lang="en-US" sz="2400" dirty="0" smtClean="0">
                <a:solidFill>
                  <a:srgbClr val="66FFFF"/>
                </a:solidFill>
              </a:rPr>
              <a:t>3</a:t>
            </a:r>
            <a:r>
              <a:rPr lang="en-US" dirty="0" smtClean="0">
                <a:solidFill>
                  <a:srgbClr val="66FFFF"/>
                </a:solidFill>
              </a:rPr>
              <a:t>COOCOCH</a:t>
            </a:r>
            <a:r>
              <a:rPr lang="en-US" sz="2400" dirty="0" smtClean="0">
                <a:solidFill>
                  <a:srgbClr val="66FFFF"/>
                </a:solidFill>
              </a:rPr>
              <a:t>3</a:t>
            </a:r>
            <a:r>
              <a:rPr lang="en-US" dirty="0" smtClean="0">
                <a:solidFill>
                  <a:srgbClr val="66FFFF"/>
                </a:solidFill>
              </a:rPr>
              <a:t>)</a:t>
            </a:r>
            <a:br>
              <a:rPr lang="en-US" dirty="0" smtClean="0">
                <a:solidFill>
                  <a:srgbClr val="66FFFF"/>
                </a:solidFill>
              </a:rPr>
            </a:br>
            <a:r>
              <a:rPr lang="en-US" dirty="0" smtClean="0">
                <a:solidFill>
                  <a:srgbClr val="FF0000"/>
                </a:solidFill>
              </a:rPr>
              <a:t>-</a:t>
            </a:r>
            <a:r>
              <a:rPr lang="ar-SA" dirty="0" smtClean="0">
                <a:solidFill>
                  <a:schemeClr val="tx1">
                    <a:lumMod val="95000"/>
                    <a:lumOff val="5000"/>
                  </a:schemeClr>
                </a:solidFill>
              </a:rPr>
              <a:t>الهيدروجين</a:t>
            </a:r>
            <a:r>
              <a:rPr lang="en-US" dirty="0" smtClean="0">
                <a:solidFill>
                  <a:srgbClr val="66FFFF"/>
                </a:solidFill>
              </a:rPr>
              <a:t>                                    </a:t>
            </a:r>
            <a:r>
              <a:rPr lang="en-US" dirty="0" smtClean="0"/>
              <a:t>           </a:t>
            </a:r>
            <a:r>
              <a:rPr lang="en-US" b="1" dirty="0" smtClean="0"/>
              <a:t>  </a:t>
            </a:r>
            <a:r>
              <a:rPr lang="en-US" b="1" dirty="0" smtClean="0">
                <a:solidFill>
                  <a:srgbClr val="66FFFF"/>
                </a:solidFill>
              </a:rPr>
              <a:t>(H</a:t>
            </a:r>
            <a:r>
              <a:rPr lang="en-US" sz="2400" b="1" dirty="0" smtClean="0">
                <a:solidFill>
                  <a:srgbClr val="66FFFF"/>
                </a:solidFill>
              </a:rPr>
              <a:t>2</a:t>
            </a:r>
            <a:r>
              <a:rPr lang="en-US" b="1" dirty="0" smtClean="0">
                <a:solidFill>
                  <a:srgbClr val="66FFFF"/>
                </a:solidFill>
              </a:rPr>
              <a:t>)</a:t>
            </a:r>
            <a:endParaRPr lang="ar-DZ" b="1" dirty="0" smtClean="0">
              <a:solidFill>
                <a:srgbClr val="66FFFF"/>
              </a:solidFill>
            </a:endParaRPr>
          </a:p>
          <a:p>
            <a:pPr>
              <a:buNone/>
            </a:pPr>
            <a:r>
              <a:rPr lang="en-US" dirty="0" smtClean="0"/>
              <a:t> </a:t>
            </a:r>
            <a:endParaRPr lang="ar-DZ" dirty="0" smtClean="0"/>
          </a:p>
          <a:p>
            <a:pPr>
              <a:buNone/>
            </a:pPr>
            <a:r>
              <a:rPr lang="ar-DZ" dirty="0" smtClean="0"/>
              <a:t> </a:t>
            </a:r>
            <a:r>
              <a:rPr lang="en-US" dirty="0" smtClean="0">
                <a:solidFill>
                  <a:srgbClr val="FF0000"/>
                </a:solidFill>
                <a:sym typeface="Wingdings"/>
              </a:rPr>
              <a:t></a:t>
            </a:r>
            <a:r>
              <a:rPr lang="ar-DZ" dirty="0" smtClean="0">
                <a:solidFill>
                  <a:srgbClr val="FF0000"/>
                </a:solidFill>
              </a:rPr>
              <a:t>ملاحظة </a:t>
            </a:r>
            <a:r>
              <a:rPr lang="ar-DZ" dirty="0" smtClean="0"/>
              <a:t>:الصيغة الكيميائية للأسبرين هي : </a:t>
            </a:r>
            <a:r>
              <a:rPr lang="en-US" dirty="0" smtClean="0"/>
              <a:t>C</a:t>
            </a:r>
            <a:r>
              <a:rPr lang="en-US" sz="2400" dirty="0" smtClean="0"/>
              <a:t>9</a:t>
            </a:r>
            <a:r>
              <a:rPr lang="en-US" dirty="0" smtClean="0"/>
              <a:t>H</a:t>
            </a:r>
            <a:r>
              <a:rPr lang="en-US" sz="2400" dirty="0" smtClean="0"/>
              <a:t>8</a:t>
            </a:r>
            <a:r>
              <a:rPr lang="en-US" dirty="0" smtClean="0"/>
              <a:t>O</a:t>
            </a:r>
            <a:r>
              <a:rPr lang="en-US" sz="2400" dirty="0" smtClean="0"/>
              <a:t>4</a:t>
            </a:r>
            <a:r>
              <a:rPr lang="ar-DZ" dirty="0" smtClean="0"/>
              <a:t>           </a:t>
            </a:r>
            <a:endParaRPr lang="en-US" dirty="0" smtClean="0"/>
          </a:p>
          <a:p>
            <a:pPr>
              <a:buNone/>
            </a:pPr>
            <a:endParaRPr lang="ar-DZ" dirty="0"/>
          </a:p>
        </p:txBody>
      </p:sp>
      <p:pic>
        <p:nvPicPr>
          <p:cNvPr id="4" name="صورة 3" descr="100px-Phenol_2_grams.jpg"/>
          <p:cNvPicPr>
            <a:picLocks noChangeAspect="1"/>
          </p:cNvPicPr>
          <p:nvPr/>
        </p:nvPicPr>
        <p:blipFill>
          <a:blip r:embed="rId2"/>
          <a:stretch>
            <a:fillRect/>
          </a:stretch>
        </p:blipFill>
        <p:spPr>
          <a:xfrm>
            <a:off x="2643174" y="1571612"/>
            <a:ext cx="1595442"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صورة 5" descr="200px-SodiumHydroxide.jpg"/>
          <p:cNvPicPr>
            <a:picLocks noChangeAspect="1"/>
          </p:cNvPicPr>
          <p:nvPr/>
        </p:nvPicPr>
        <p:blipFill>
          <a:blip r:embed="rId3"/>
          <a:stretch>
            <a:fillRect/>
          </a:stretch>
        </p:blipFill>
        <p:spPr>
          <a:xfrm>
            <a:off x="714348" y="2428868"/>
            <a:ext cx="1643042" cy="1019168"/>
          </a:xfrm>
          <a:prstGeom prst="rect">
            <a:avLst/>
          </a:prstGeom>
        </p:spPr>
      </p:pic>
      <p:sp>
        <p:nvSpPr>
          <p:cNvPr id="7" name="سهم إلى اليسار 6">
            <a:hlinkClick r:id="rId4" action="ppaction://hlinksldjump"/>
          </p:cNvPr>
          <p:cNvSpPr/>
          <p:nvPr/>
        </p:nvSpPr>
        <p:spPr>
          <a:xfrm>
            <a:off x="0" y="6072206"/>
            <a:ext cx="1500166" cy="785794"/>
          </a:xfrm>
          <a:prstGeom prst="leftArrow">
            <a:avLst>
              <a:gd name="adj1" fmla="val 50000"/>
              <a:gd name="adj2" fmla="val 50000"/>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770" decel="100000"/>
                                        <p:tgtEl>
                                          <p:spTgt spid="3">
                                            <p:txEl>
                                              <p:pRg st="3" end="3"/>
                                            </p:txEl>
                                          </p:spTgt>
                                        </p:tgtEl>
                                      </p:cBhvr>
                                    </p:animEffect>
                                    <p:animScale>
                                      <p:cBhvr>
                                        <p:cTn id="25" dur="770" decel="100000"/>
                                        <p:tgtEl>
                                          <p:spTgt spid="3">
                                            <p:txEl>
                                              <p:pRg st="3" end="3"/>
                                            </p:txEl>
                                          </p:spTgt>
                                        </p:tgtEl>
                                      </p:cBhvr>
                                      <p:from x="10000" y="10000"/>
                                      <p:to x="200000" y="450000"/>
                                    </p:animScale>
                                    <p:animScale>
                                      <p:cBhvr>
                                        <p:cTn id="26" dur="1230" accel="100000" fill="hold">
                                          <p:stCondLst>
                                            <p:cond delay="770"/>
                                          </p:stCondLst>
                                        </p:cTn>
                                        <p:tgtEl>
                                          <p:spTgt spid="3">
                                            <p:txEl>
                                              <p:pRg st="3" end="3"/>
                                            </p:txEl>
                                          </p:spTgt>
                                        </p:tgtEl>
                                      </p:cBhvr>
                                      <p:from x="200000" y="450000"/>
                                      <p:to x="100000" y="100000"/>
                                    </p:animScale>
                                    <p:set>
                                      <p:cBhvr>
                                        <p:cTn id="27" dur="770" fill="hold"/>
                                        <p:tgtEl>
                                          <p:spTgt spid="3">
                                            <p:txEl>
                                              <p:pRg st="3" end="3"/>
                                            </p:txEl>
                                          </p:spTgt>
                                        </p:tgtEl>
                                        <p:attrNameLst>
                                          <p:attrName>ppt_x</p:attrName>
                                        </p:attrNameLst>
                                      </p:cBhvr>
                                      <p:to>
                                        <p:strVal val="(0.5)"/>
                                      </p:to>
                                    </p:set>
                                    <p:anim from="(0.5)" to="(#ppt_x)" calcmode="lin" valueType="num">
                                      <p:cBhvr>
                                        <p:cTn id="28" dur="1230" accel="100000" fill="hold">
                                          <p:stCondLst>
                                            <p:cond delay="770"/>
                                          </p:stCondLst>
                                        </p:cTn>
                                        <p:tgtEl>
                                          <p:spTgt spid="3">
                                            <p:txEl>
                                              <p:pRg st="3" end="3"/>
                                            </p:txEl>
                                          </p:spTgt>
                                        </p:tgtEl>
                                        <p:attrNameLst>
                                          <p:attrName>ppt_x</p:attrName>
                                        </p:attrNameLst>
                                      </p:cBhvr>
                                    </p:anim>
                                    <p:set>
                                      <p:cBhvr>
                                        <p:cTn id="29" dur="770" fill="hold"/>
                                        <p:tgtEl>
                                          <p:spTgt spid="3">
                                            <p:txEl>
                                              <p:pRg st="3" end="3"/>
                                            </p:txEl>
                                          </p:spTgt>
                                        </p:tgtEl>
                                        <p:attrNameLst>
                                          <p:attrName>ppt_y</p:attrName>
                                        </p:attrNameLst>
                                      </p:cBhvr>
                                      <p:to>
                                        <p:strVal val="(#ppt_y+0.4)"/>
                                      </p:to>
                                    </p:set>
                                    <p:anim from="(#ppt_y+0.4)" to="(#ppt_y)" calcmode="lin" valueType="num">
                                      <p:cBhvr>
                                        <p:cTn id="30" dur="1230" accel="100000" fill="hold">
                                          <p:stCondLst>
                                            <p:cond delay="770"/>
                                          </p:stCondLst>
                                        </p:cTn>
                                        <p:tgtEl>
                                          <p:spTgt spid="3">
                                            <p:txEl>
                                              <p:pRg st="3" end="3"/>
                                            </p:txEl>
                                          </p:spTgt>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770" decel="100000"/>
                                        <p:tgtEl>
                                          <p:spTgt spid="4"/>
                                        </p:tgtEl>
                                      </p:cBhvr>
                                    </p:animEffect>
                                    <p:animScale>
                                      <p:cBhvr>
                                        <p:cTn id="36" dur="770" decel="100000"/>
                                        <p:tgtEl>
                                          <p:spTgt spid="4"/>
                                        </p:tgtEl>
                                      </p:cBhvr>
                                      <p:from x="10000" y="10000"/>
                                      <p:to x="200000" y="450000"/>
                                    </p:animScale>
                                    <p:animScale>
                                      <p:cBhvr>
                                        <p:cTn id="37" dur="1230" accel="100000" fill="hold">
                                          <p:stCondLst>
                                            <p:cond delay="770"/>
                                          </p:stCondLst>
                                        </p:cTn>
                                        <p:tgtEl>
                                          <p:spTgt spid="4"/>
                                        </p:tgtEl>
                                      </p:cBhvr>
                                      <p:from x="200000" y="450000"/>
                                      <p:to x="100000" y="100000"/>
                                    </p:animScale>
                                    <p:set>
                                      <p:cBhvr>
                                        <p:cTn id="38" dur="770" fill="hold"/>
                                        <p:tgtEl>
                                          <p:spTgt spid="4"/>
                                        </p:tgtEl>
                                        <p:attrNameLst>
                                          <p:attrName>ppt_x</p:attrName>
                                        </p:attrNameLst>
                                      </p:cBhvr>
                                      <p:to>
                                        <p:strVal val="(0.5)"/>
                                      </p:to>
                                    </p:set>
                                    <p:anim from="(0.5)" to="(#ppt_x)" calcmode="lin" valueType="num">
                                      <p:cBhvr>
                                        <p:cTn id="39" dur="1230" accel="100000" fill="hold">
                                          <p:stCondLst>
                                            <p:cond delay="770"/>
                                          </p:stCondLst>
                                        </p:cTn>
                                        <p:tgtEl>
                                          <p:spTgt spid="4"/>
                                        </p:tgtEl>
                                        <p:attrNameLst>
                                          <p:attrName>ppt_x</p:attrName>
                                        </p:attrNameLst>
                                      </p:cBhvr>
                                    </p:anim>
                                    <p:set>
                                      <p:cBhvr>
                                        <p:cTn id="40" dur="770" fill="hold"/>
                                        <p:tgtEl>
                                          <p:spTgt spid="4"/>
                                        </p:tgtEl>
                                        <p:attrNameLst>
                                          <p:attrName>ppt_y</p:attrName>
                                        </p:attrNameLst>
                                      </p:cBhvr>
                                      <p:to>
                                        <p:strVal val="(#ppt_y+0.4)"/>
                                      </p:to>
                                    </p:set>
                                    <p:anim from="(#ppt_y+0.4)" to="(#ppt_y)" calcmode="lin" valueType="num">
                                      <p:cBhvr>
                                        <p:cTn id="41" dur="1230" accel="100000" fill="hold">
                                          <p:stCondLst>
                                            <p:cond delay="770"/>
                                          </p:stCondLst>
                                        </p:cTn>
                                        <p:tgtEl>
                                          <p:spTgt spid="4"/>
                                        </p:tgtEl>
                                        <p:attrNameLst>
                                          <p:attrName>ppt_y</p:attrName>
                                        </p:attrNameLst>
                                      </p:cBhvr>
                                    </p:anim>
                                  </p:childTnLst>
                                </p:cTn>
                              </p:par>
                            </p:childTnLst>
                          </p:cTn>
                        </p:par>
                      </p:childTnLst>
                    </p:cTn>
                  </p:par>
                  <p:par>
                    <p:cTn id="42" fill="hold">
                      <p:stCondLst>
                        <p:cond delay="indefinite"/>
                      </p:stCondLst>
                      <p:childTnLst>
                        <p:par>
                          <p:cTn id="43" fill="hold">
                            <p:stCondLst>
                              <p:cond delay="0"/>
                            </p:stCondLst>
                            <p:childTnLst>
                              <p:par>
                                <p:cTn id="44" presetID="51"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770" decel="100000"/>
                                        <p:tgtEl>
                                          <p:spTgt spid="6"/>
                                        </p:tgtEl>
                                      </p:cBhvr>
                                    </p:animEffect>
                                    <p:animScale>
                                      <p:cBhvr>
                                        <p:cTn id="47" dur="770" decel="100000"/>
                                        <p:tgtEl>
                                          <p:spTgt spid="6"/>
                                        </p:tgtEl>
                                      </p:cBhvr>
                                      <p:from x="10000" y="10000"/>
                                      <p:to x="200000" y="450000"/>
                                    </p:animScale>
                                    <p:animScale>
                                      <p:cBhvr>
                                        <p:cTn id="48" dur="1230" accel="100000" fill="hold">
                                          <p:stCondLst>
                                            <p:cond delay="770"/>
                                          </p:stCondLst>
                                        </p:cTn>
                                        <p:tgtEl>
                                          <p:spTgt spid="6"/>
                                        </p:tgtEl>
                                      </p:cBhvr>
                                      <p:from x="200000" y="450000"/>
                                      <p:to x="100000" y="100000"/>
                                    </p:animScale>
                                    <p:set>
                                      <p:cBhvr>
                                        <p:cTn id="49" dur="770" fill="hold"/>
                                        <p:tgtEl>
                                          <p:spTgt spid="6"/>
                                        </p:tgtEl>
                                        <p:attrNameLst>
                                          <p:attrName>ppt_x</p:attrName>
                                        </p:attrNameLst>
                                      </p:cBhvr>
                                      <p:to>
                                        <p:strVal val="(0.5)"/>
                                      </p:to>
                                    </p:set>
                                    <p:anim from="(0.5)" to="(#ppt_x)" calcmode="lin" valueType="num">
                                      <p:cBhvr>
                                        <p:cTn id="50" dur="1230" accel="100000" fill="hold">
                                          <p:stCondLst>
                                            <p:cond delay="770"/>
                                          </p:stCondLst>
                                        </p:cTn>
                                        <p:tgtEl>
                                          <p:spTgt spid="6"/>
                                        </p:tgtEl>
                                        <p:attrNameLst>
                                          <p:attrName>ppt_x</p:attrName>
                                        </p:attrNameLst>
                                      </p:cBhvr>
                                    </p:anim>
                                    <p:set>
                                      <p:cBhvr>
                                        <p:cTn id="51" dur="770" fill="hold"/>
                                        <p:tgtEl>
                                          <p:spTgt spid="6"/>
                                        </p:tgtEl>
                                        <p:attrNameLst>
                                          <p:attrName>ppt_y</p:attrName>
                                        </p:attrNameLst>
                                      </p:cBhvr>
                                      <p:to>
                                        <p:strVal val="(#ppt_y+0.4)"/>
                                      </p:to>
                                    </p:set>
                                    <p:anim from="(#ppt_y+0.4)" to="(#ppt_y)" calcmode="lin" valueType="num">
                                      <p:cBhvr>
                                        <p:cTn id="52"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836</Words>
  <Application>Microsoft Office PowerPoint</Application>
  <PresentationFormat>عرض على الشاشة (3:4)‏</PresentationFormat>
  <Paragraphs>105</Paragraphs>
  <Slides>24</Slides>
  <Notes>1</Notes>
  <HiddenSlides>0</HiddenSlides>
  <MMClips>0</MMClips>
  <ScaleCrop>false</ScaleCrop>
  <HeadingPairs>
    <vt:vector size="4" baseType="variant">
      <vt:variant>
        <vt:lpstr>سمة</vt:lpstr>
      </vt:variant>
      <vt:variant>
        <vt:i4>1</vt:i4>
      </vt:variant>
      <vt:variant>
        <vt:lpstr>عناوين الشرائح</vt:lpstr>
      </vt:variant>
      <vt:variant>
        <vt:i4>24</vt:i4>
      </vt:variant>
    </vt:vector>
  </HeadingPairs>
  <TitlesOfParts>
    <vt:vector size="25" baseType="lpstr">
      <vt:lpstr>سمة Office</vt:lpstr>
      <vt:lpstr>الشريحة 1</vt:lpstr>
      <vt:lpstr>الشريحة 2</vt:lpstr>
      <vt:lpstr>الشريحة 3</vt:lpstr>
      <vt:lpstr>المقدمة :</vt:lpstr>
      <vt:lpstr>2/نبذة تاريخية</vt:lpstr>
      <vt:lpstr>الشريحة 6</vt:lpstr>
      <vt:lpstr>الشريحة 7</vt:lpstr>
      <vt:lpstr>3/تعريف الأسبرين</vt:lpstr>
      <vt:lpstr>المكونات الأساسية للأسبرين</vt:lpstr>
      <vt:lpstr>4/تحضير الاسبرين صناعيا</vt:lpstr>
      <vt:lpstr>الشريحة 11</vt:lpstr>
      <vt:lpstr>الشريحة 12</vt:lpstr>
      <vt:lpstr> 5/ تحضير الأسبرين مخبريا  </vt:lpstr>
      <vt:lpstr>الشريحة 14</vt:lpstr>
      <vt:lpstr>الشريحة 15</vt:lpstr>
      <vt:lpstr>الشريحة 16</vt:lpstr>
      <vt:lpstr>6/المعادلة الكيميائية </vt:lpstr>
      <vt:lpstr>7/الفوائد العلمية للأسبرين</vt:lpstr>
      <vt:lpstr>8/أخطار الأسبرين</vt:lpstr>
      <vt:lpstr>9/ خلاصة الموضوع</vt:lpstr>
      <vt:lpstr>الشريحة 21</vt:lpstr>
      <vt:lpstr>الشريحة 22</vt:lpstr>
      <vt:lpstr>الشريحة 23</vt:lpstr>
      <vt:lpstr>الشريحة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magoura</dc:creator>
  <cp:lastModifiedBy>magoura</cp:lastModifiedBy>
  <cp:revision>66</cp:revision>
  <dcterms:created xsi:type="dcterms:W3CDTF">2019-10-11T12:32:25Z</dcterms:created>
  <dcterms:modified xsi:type="dcterms:W3CDTF">2019-10-22T13:42:18Z</dcterms:modified>
</cp:coreProperties>
</file>